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74" r:id="rId6"/>
    <p:sldId id="459" r:id="rId7"/>
    <p:sldId id="460" r:id="rId8"/>
    <p:sldId id="453" r:id="rId9"/>
    <p:sldId id="468" r:id="rId10"/>
    <p:sldId id="456" r:id="rId11"/>
    <p:sldId id="445" r:id="rId12"/>
    <p:sldId id="457" r:id="rId13"/>
    <p:sldId id="462" r:id="rId14"/>
    <p:sldId id="461" r:id="rId15"/>
    <p:sldId id="475" r:id="rId16"/>
    <p:sldId id="467" r:id="rId17"/>
    <p:sldId id="425" r:id="rId18"/>
    <p:sldId id="472" r:id="rId19"/>
    <p:sldId id="473" r:id="rId20"/>
    <p:sldId id="476" r:id="rId21"/>
    <p:sldId id="471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3;&#1044;&#1041;\&#1041;&#1055;\2019\&#1076;&#1087;3\1_&#1089;&#1090;.&#1084;.&#1089;_&#1090;&#1086;&#1095;&#1085;&#1086;%20&#1074;&#1086;%20&#1074;&#1088;&#1077;&#1084;&#1103;\&#1089;&#1090;&#1077;&#1085;&#1076;\&#1044;&#1080;&#1072;&#1075;&#1088;&#1072;&#1084;&#1084;&#1072;%20&#1074;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7588442404141"/>
          <c:y val="0.10206291844314867"/>
          <c:w val="0.74449842916586839"/>
          <c:h val="0.75779460574659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0.0">
                  <c:v>168308.78</c:v>
                </c:pt>
                <c:pt idx="1">
                  <c:v>158215.96</c:v>
                </c:pt>
                <c:pt idx="2">
                  <c:v>158008.6</c:v>
                </c:pt>
                <c:pt idx="3">
                  <c:v>150176.64000000001</c:v>
                </c:pt>
                <c:pt idx="4">
                  <c:v>183969.84</c:v>
                </c:pt>
                <c:pt idx="5">
                  <c:v>109750.87</c:v>
                </c:pt>
                <c:pt idx="6">
                  <c:v>139965.26999999999</c:v>
                </c:pt>
                <c:pt idx="7">
                  <c:v>104762.15000000001</c:v>
                </c:pt>
                <c:pt idx="8">
                  <c:v>94408.81</c:v>
                </c:pt>
                <c:pt idx="9">
                  <c:v>134425.64000000001</c:v>
                </c:pt>
                <c:pt idx="10">
                  <c:v>94252.7</c:v>
                </c:pt>
                <c:pt idx="11">
                  <c:v>91268.060000000027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23-4357-BB6A-6D8A853B3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23-4357-BB6A-6D8A853B3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94504"/>
        <c:axId val="158908432"/>
      </c:lineChart>
      <c:catAx>
        <c:axId val="156694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908432"/>
        <c:crosses val="autoZero"/>
        <c:auto val="1"/>
        <c:lblAlgn val="ctr"/>
        <c:lblOffset val="100"/>
        <c:noMultiLvlLbl val="0"/>
      </c:catAx>
      <c:valAx>
        <c:axId val="1589084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66945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0467553683392"/>
          <c:y val="0.12138380488851895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Лист1!$A$2:$A$23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numCache>
            </c:numRef>
          </c:xVal>
          <c:yVal>
            <c:numRef>
              <c:f>Лист1!$B$2:$B$23</c:f>
              <c:numCache>
                <c:formatCode>General</c:formatCode>
                <c:ptCount val="22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130280"/>
        <c:axId val="207948544"/>
      </c:scatterChart>
      <c:valAx>
        <c:axId val="204130280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948544"/>
        <c:crosses val="autoZero"/>
        <c:crossBetween val="midCat"/>
        <c:majorUnit val="1"/>
        <c:minorUnit val="0.1"/>
      </c:valAx>
      <c:valAx>
        <c:axId val="207948544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Запас РМ и ИМН на складе поликлиники, дни</a:t>
                </a:r>
              </a:p>
            </c:rich>
          </c:tx>
          <c:layout>
            <c:manualLayout>
              <c:xMode val="edge"/>
              <c:yMode val="edge"/>
              <c:x val="5.0070469467481477E-2"/>
              <c:y val="0.13262677244425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3028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15340021690339"/>
          <c:y val="0.13760938389544186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Лист1!$A$2:$A$14</c:f>
              <c:numCache>
                <c:formatCode>General</c:formatCode>
                <c:ptCount val="13"/>
                <c:pt idx="0">
                  <c:v>0</c:v>
                </c:pt>
                <c:pt idx="1">
                  <c:v>0.3</c:v>
                </c:pt>
                <c:pt idx="2">
                  <c:v>0.6</c:v>
                </c:pt>
                <c:pt idx="3">
                  <c:v>1</c:v>
                </c:pt>
                <c:pt idx="4">
                  <c:v>1.3</c:v>
                </c:pt>
                <c:pt idx="5">
                  <c:v>1.6</c:v>
                </c:pt>
                <c:pt idx="6">
                  <c:v>2</c:v>
                </c:pt>
                <c:pt idx="7">
                  <c:v>2.2999999999999998</c:v>
                </c:pt>
                <c:pt idx="8">
                  <c:v>2.6</c:v>
                </c:pt>
                <c:pt idx="9">
                  <c:v>3</c:v>
                </c:pt>
                <c:pt idx="10">
                  <c:v>3.3</c:v>
                </c:pt>
                <c:pt idx="11">
                  <c:v>3.6</c:v>
                </c:pt>
                <c:pt idx="12">
                  <c:v>4</c:v>
                </c:pt>
              </c:numCache>
            </c:numRef>
          </c:xVal>
          <c:yVal>
            <c:numRef>
              <c:f>Лист1!$B$2:$B$14</c:f>
              <c:numCache>
                <c:formatCode>General</c:formatCode>
                <c:ptCount val="13"/>
                <c:pt idx="3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14032"/>
        <c:axId val="207014424"/>
      </c:scatterChart>
      <c:valAx>
        <c:axId val="20701403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14424"/>
        <c:crosses val="autoZero"/>
        <c:crossBetween val="midCat"/>
        <c:majorUnit val="1"/>
        <c:minorUnit val="0.1"/>
      </c:valAx>
      <c:valAx>
        <c:axId val="20701442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 заказа/получения персоналом РМ и ИМН, минуты</a:t>
                </a:r>
              </a:p>
            </c:rich>
          </c:tx>
          <c:layout>
            <c:manualLayout>
              <c:xMode val="edge"/>
              <c:yMode val="edge"/>
              <c:x val="0"/>
              <c:y val="0.12533603057124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140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0467553683392"/>
          <c:y val="0.12138380488851895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BE-4448-A2AE-BE01614E5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15208"/>
        <c:axId val="207022128"/>
      </c:scatterChart>
      <c:valAx>
        <c:axId val="207015208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22128"/>
        <c:crosses val="autoZero"/>
        <c:crossBetween val="midCat"/>
        <c:majorUnit val="1"/>
        <c:minorUnit val="0.1"/>
      </c:valAx>
      <c:valAx>
        <c:axId val="20702212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 подсчета остатка, минуты</a:t>
                </a:r>
              </a:p>
            </c:rich>
          </c:tx>
          <c:layout>
            <c:manualLayout>
              <c:xMode val="edge"/>
              <c:yMode val="edge"/>
              <c:x val="1.345525839594228E-2"/>
              <c:y val="0.13262646510563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1520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0467553683392"/>
          <c:y val="0.12138380488851895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16-4FE5-B5CC-D8E4FFB1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22912"/>
        <c:axId val="207023304"/>
      </c:scatterChart>
      <c:valAx>
        <c:axId val="20702291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23304"/>
        <c:crosses val="autoZero"/>
        <c:crossBetween val="midCat"/>
        <c:majorUnit val="1"/>
        <c:minorUnit val="0.1"/>
      </c:valAx>
      <c:valAx>
        <c:axId val="20702330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Время оформления документации, минуты</a:t>
                </a:r>
              </a:p>
            </c:rich>
          </c:tx>
          <c:layout>
            <c:manualLayout>
              <c:xMode val="edge"/>
              <c:yMode val="edge"/>
              <c:x val="1.345525839594228E-2"/>
              <c:y val="0.13262646510563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2291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5352958171997"/>
          <c:y val="8.0389344070998042E-2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C6-4595-BEEA-4DB09D5EF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24088"/>
        <c:axId val="207024480"/>
      </c:scatterChart>
      <c:valAx>
        <c:axId val="207024088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24480"/>
        <c:crosses val="autoZero"/>
        <c:crossBetween val="midCat"/>
        <c:majorUnit val="1"/>
        <c:minorUnit val="0.1"/>
      </c:valAx>
      <c:valAx>
        <c:axId val="207024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Время ожидания получения, минуты</a:t>
                </a:r>
              </a:p>
            </c:rich>
          </c:tx>
          <c:layout>
            <c:manualLayout>
              <c:xMode val="edge"/>
              <c:yMode val="edge"/>
              <c:x val="1.345525839594228E-2"/>
              <c:y val="0.13262646510563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2408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№ 227 А от 25.09.2020 г. </a:t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«Поставка РМ и ИМН «точно вовремя».»</a:t>
          </a: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32011" custScaleY="116200" custLinFactNeighborX="1823" custLinFactNeighborY="-153">
        <dgm:presLayoutVars>
          <dgm:bulletEnabled val="1"/>
        </dgm:presLayoutVars>
      </dgm:prSet>
      <dgm:spPr/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31315" custLinFactNeighborX="1466" custLinFactNeighborY="-1279">
        <dgm:presLayoutVars>
          <dgm:bulletEnabled val="1"/>
        </dgm:presLayoutVars>
      </dgm:prSet>
      <dgm:spPr/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X="-3603" custLinFactNeighborX="-100000" custLinFactNeighborY="-17036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31315" custLinFactNeighborX="1115" custLinFactNeighborY="-17036">
        <dgm:presLayoutVars>
          <dgm:bulletEnabled val="1"/>
        </dgm:presLayoutVars>
      </dgm:prSet>
      <dgm:spPr/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31315" custLinFactNeighborX="1466" custLinFactNeighborY="-11207">
        <dgm:presLayoutVars>
          <dgm:bulletEnabled val="1"/>
        </dgm:presLayoutVars>
      </dgm:prSet>
      <dgm:spPr/>
    </dgm:pt>
  </dgm:ptLst>
  <dgm:cxnLst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F87711A2-EFB9-4220-B0C4-B35BD7ED8561}">
      <dgm:prSet custT="1"/>
      <dgm:spPr/>
      <dgm:t>
        <a:bodyPr/>
        <a:lstStyle/>
        <a:p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Нет выделенного приема для осмотра перед вакцинацией</a:t>
          </a:r>
        </a:p>
      </dgm:t>
    </dgm:pt>
    <dgm:pt modelId="{3B200C81-EBC5-49F3-9CAA-D9E190352B29}" type="parTrans" cxnId="{A162DA96-1B96-474D-B72C-5C252D84287B}">
      <dgm:prSet/>
      <dgm:spPr/>
      <dgm:t>
        <a:bodyPr/>
        <a:lstStyle/>
        <a:p>
          <a:endParaRPr lang="ru-RU"/>
        </a:p>
      </dgm:t>
    </dgm:pt>
    <dgm:pt modelId="{CF67C219-A56F-46B3-A5E2-D65BC9DE4135}" type="sibTrans" cxnId="{A162DA96-1B96-474D-B72C-5C252D84287B}">
      <dgm:prSet/>
      <dgm:spPr/>
      <dgm:t>
        <a:bodyPr/>
        <a:lstStyle/>
        <a:p>
          <a:endParaRPr lang="ru-RU"/>
        </a:p>
      </dgm:t>
    </dgm:pt>
    <dgm:pt modelId="{C23B108E-3773-46E4-813F-B7CB43CFA110}">
      <dgm:prSet custT="1"/>
      <dgm:spPr/>
      <dgm:t>
        <a:bodyPr/>
        <a:lstStyle/>
        <a:p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Ненормированный прием по времени, пациенты приходят без записи</a:t>
          </a:r>
        </a:p>
      </dgm:t>
    </dgm:pt>
    <dgm:pt modelId="{B943E2A3-33DD-46C2-ACA3-D87C50CAC3EF}" type="parTrans" cxnId="{4C49DA45-EBE9-434C-BE80-F479EBDEC722}">
      <dgm:prSet/>
      <dgm:spPr/>
      <dgm:t>
        <a:bodyPr/>
        <a:lstStyle/>
        <a:p>
          <a:endParaRPr lang="ru-RU"/>
        </a:p>
      </dgm:t>
    </dgm:pt>
    <dgm:pt modelId="{5E9E802C-A262-4120-93D2-D655F3C5EEF5}" type="sibTrans" cxnId="{4C49DA45-EBE9-434C-BE80-F479EBDEC722}">
      <dgm:prSet/>
      <dgm:spPr/>
      <dgm:t>
        <a:bodyPr/>
        <a:lstStyle/>
        <a:p>
          <a:endParaRPr lang="ru-RU"/>
        </a:p>
      </dgm:t>
    </dgm:pt>
    <dgm:pt modelId="{33CFF1F2-BF3B-462F-BF24-E0F2F44DED21}">
      <dgm:prSet custT="1"/>
      <dgm:spPr/>
      <dgm:t>
        <a:bodyPr/>
        <a:lstStyle/>
        <a:p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Перебои с расходными материалами в кабинетах, либо их избыток</a:t>
          </a:r>
        </a:p>
      </dgm:t>
    </dgm:pt>
    <dgm:pt modelId="{165F6BF7-CD11-456A-A9E9-6FFAA0ED259D}" type="parTrans" cxnId="{8173D228-DED4-4DFF-80ED-57A413BD210C}">
      <dgm:prSet/>
      <dgm:spPr/>
      <dgm:t>
        <a:bodyPr/>
        <a:lstStyle/>
        <a:p>
          <a:endParaRPr lang="ru-RU"/>
        </a:p>
      </dgm:t>
    </dgm:pt>
    <dgm:pt modelId="{C84C061B-5475-4461-8B54-25ABF64C84A1}" type="sibTrans" cxnId="{8173D228-DED4-4DFF-80ED-57A413BD210C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</dgm:pt>
  </dgm:ptLst>
  <dgm:cxnLst>
    <dgm:cxn modelId="{8173D228-DED4-4DFF-80ED-57A413BD210C}" srcId="{C8655351-1F73-4F52-913A-F4276FD456BD}" destId="{33CFF1F2-BF3B-462F-BF24-E0F2F44DED21}" srcOrd="3" destOrd="0" parTransId="{165F6BF7-CD11-456A-A9E9-6FFAA0ED259D}" sibTransId="{C84C061B-5475-4461-8B54-25ABF64C84A1}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4C49DA45-EBE9-434C-BE80-F479EBDEC722}" srcId="{C8655351-1F73-4F52-913A-F4276FD456BD}" destId="{C23B108E-3773-46E4-813F-B7CB43CFA110}" srcOrd="2" destOrd="0" parTransId="{B943E2A3-33DD-46C2-ACA3-D87C50CAC3EF}" sibTransId="{5E9E802C-A262-4120-93D2-D655F3C5EEF5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A162DA96-1B96-474D-B72C-5C252D84287B}" srcId="{C8655351-1F73-4F52-913A-F4276FD456BD}" destId="{F87711A2-EFB9-4220-B0C4-B35BD7ED8561}" srcOrd="1" destOrd="0" parTransId="{3B200C81-EBC5-49F3-9CAA-D9E190352B29}" sibTransId="{CF67C219-A56F-46B3-A5E2-D65BC9DE4135}"/>
    <dgm:cxn modelId="{9F70FBA2-B295-491E-B662-C06559C7BF71}" type="presOf" srcId="{C23B108E-3773-46E4-813F-B7CB43CFA110}" destId="{E67D8E33-C935-4D5E-8318-0F5B78737EAD}" srcOrd="0" destOrd="2" presId="urn:microsoft.com/office/officeart/2005/8/layout/vList5"/>
    <dgm:cxn modelId="{DD35F6B6-9B5C-450A-9CB5-6D17FD55EA16}" type="presOf" srcId="{33CFF1F2-BF3B-462F-BF24-E0F2F44DED21}" destId="{E67D8E33-C935-4D5E-8318-0F5B78737EAD}" srcOrd="0" destOrd="3" presId="urn:microsoft.com/office/officeart/2005/8/layout/vList5"/>
    <dgm:cxn modelId="{4AFE2FC7-87EA-4DE4-9269-E934433111D5}" type="presOf" srcId="{F87711A2-EFB9-4220-B0C4-B35BD7ED8561}" destId="{E67D8E33-C935-4D5E-8318-0F5B78737EAD}" srcOrd="0" destOrd="1" presId="urn:microsoft.com/office/officeart/2005/8/layout/vList5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699C7DE-6A09-4DBB-88C0-52F1DE1D390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Достижение Критерия НММО 8, 9.</a:t>
          </a:r>
          <a:endParaRPr lang="ru-RU" sz="1600" b="0" i="0" kern="1200" baseline="0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8F9EE528-BB14-437A-AD66-8AB7A45BB1E5}" type="parTrans" cxnId="{5A8DEF00-F32C-4FAB-B79C-FD40313C2CB2}">
      <dgm:prSet/>
      <dgm:spPr/>
      <dgm:t>
        <a:bodyPr/>
        <a:lstStyle/>
        <a:p>
          <a:endParaRPr lang="ru-RU"/>
        </a:p>
      </dgm:t>
    </dgm:pt>
    <dgm:pt modelId="{706E6C18-237B-4E78-9002-8D2A4871F6F2}" type="sibTrans" cxnId="{5A8DEF00-F32C-4FAB-B79C-FD40313C2CB2}">
      <dgm:prSet/>
      <dgm:spPr/>
      <dgm:t>
        <a:bodyPr/>
        <a:lstStyle/>
        <a:p>
          <a:endParaRPr lang="ru-RU"/>
        </a:p>
      </dgm:t>
    </dgm:pt>
    <dgm:pt modelId="{797BBC61-F836-43E9-8491-4A6A01B29D6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времени, затрачиваемого старшей медсестрой на подсчет реальных остатков на складе и раскладку </a:t>
          </a:r>
          <a:r>
            <a:rPr lang="ru-RU" sz="1600" b="0" i="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полученных</a:t>
          </a:r>
          <a:r>
            <a: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РМ и ИМН.</a:t>
          </a:r>
          <a:endParaRPr lang="ru-RU" sz="1600" b="0" i="0" dirty="0">
            <a:solidFill>
              <a:srgbClr val="0000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42C03D0B-AB25-46A1-A9D0-F94AFFD9DE00}" type="parTrans" cxnId="{95CA64CF-D8F4-4828-AE70-038959470671}">
      <dgm:prSet/>
      <dgm:spPr/>
      <dgm:t>
        <a:bodyPr/>
        <a:lstStyle/>
        <a:p>
          <a:endParaRPr lang="ru-RU"/>
        </a:p>
      </dgm:t>
    </dgm:pt>
    <dgm:pt modelId="{2695FF27-A28E-4B2C-A967-A563D5DB6B84}" type="sibTrans" cxnId="{95CA64CF-D8F4-4828-AE70-038959470671}">
      <dgm:prSet/>
      <dgm:spPr/>
      <dgm:t>
        <a:bodyPr/>
        <a:lstStyle/>
        <a:p>
          <a:endParaRPr lang="ru-RU"/>
        </a:p>
      </dgm:t>
    </dgm:pt>
    <dgm:pt modelId="{E5048C6A-3B52-4291-991F-2D88175558B6}">
      <dgm:prSet phldrT="[Текст]" custT="1"/>
      <dgm:spPr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646918" tIns="40640" rIns="40640" bIns="4064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времени, затрачиваемого старшей медсестрой на оформление документации.</a:t>
          </a:r>
        </a:p>
      </dgm:t>
    </dgm:pt>
    <dgm:pt modelId="{CAC47A56-8AD7-43A3-92B6-4BB6B77834A7}" type="parTrans" cxnId="{1A105517-36AC-41F0-8B54-4B845164C1A0}">
      <dgm:prSet/>
      <dgm:spPr/>
      <dgm:t>
        <a:bodyPr/>
        <a:lstStyle/>
        <a:p>
          <a:endParaRPr lang="ru-RU"/>
        </a:p>
      </dgm:t>
    </dgm:pt>
    <dgm:pt modelId="{FF176D4F-D0F9-499B-8223-F76EA0955565}" type="sibTrans" cxnId="{1A105517-36AC-41F0-8B54-4B845164C1A0}">
      <dgm:prSet/>
      <dgm:spPr/>
      <dgm:t>
        <a:bodyPr/>
        <a:lstStyle/>
        <a:p>
          <a:endParaRPr lang="ru-RU"/>
        </a:p>
      </dgm:t>
    </dgm:pt>
    <dgm:pt modelId="{5B12D8B2-DB36-4553-BDA3-6952B3C60CD0}">
      <dgm:prSet phldrT="[Текст]" custT="1"/>
      <dgm:spPr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646918" tIns="40640" rIns="40640" bIns="4064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времени, затрачиваемого старшей медсестрой на заказ/получение РМ и ИМН</a:t>
          </a:r>
        </a:p>
      </dgm:t>
    </dgm:pt>
    <dgm:pt modelId="{4A6AF59B-32FB-4708-A80D-0C83C77B8270}" type="parTrans" cxnId="{8A9A2D5B-2F24-4D5A-AF9F-54A0B6F70FE1}">
      <dgm:prSet/>
      <dgm:spPr/>
      <dgm:t>
        <a:bodyPr/>
        <a:lstStyle/>
        <a:p>
          <a:endParaRPr lang="ru-RU"/>
        </a:p>
      </dgm:t>
    </dgm:pt>
    <dgm:pt modelId="{9F9FDD82-89B2-4525-9D7A-B73EAE7AF42A}" type="sibTrans" cxnId="{8A9A2D5B-2F24-4D5A-AF9F-54A0B6F70FE1}">
      <dgm:prSet/>
      <dgm:spPr/>
      <dgm:t>
        <a:bodyPr/>
        <a:lstStyle/>
        <a:p>
          <a:endParaRPr lang="ru-RU"/>
        </a:p>
      </dgm:t>
    </dgm:pt>
    <dgm:pt modelId="{B676364B-C596-48C0-A6F0-D6E343FF4D38}">
      <dgm:prSet phldrT="[Текст]" custT="1"/>
      <dgm:spPr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ru-RU" sz="1600" kern="1200" baseline="0" dirty="0">
              <a:solidFill>
                <a:schemeClr val="tx1"/>
              </a:solidFill>
              <a:latin typeface="Arial" panose="020B0604020202020204" pitchFamily="34" charset="0"/>
              <a:cs typeface="Times New Roman" pitchFamily="18" charset="0"/>
            </a:rPr>
            <a:t>Сокращение времени ожидания получения РМ и ИМН.</a:t>
          </a:r>
          <a:endParaRPr lang="ru-RU" sz="1600" b="1" kern="1200" baseline="0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8C18C04-AF58-4D6E-B1B1-3706DFC01364}" type="parTrans" cxnId="{8232D5CB-A3A6-4419-A62D-496D18127668}">
      <dgm:prSet/>
      <dgm:spPr/>
      <dgm:t>
        <a:bodyPr/>
        <a:lstStyle/>
        <a:p>
          <a:endParaRPr lang="ru-RU"/>
        </a:p>
      </dgm:t>
    </dgm:pt>
    <dgm:pt modelId="{B96109D5-9AF5-4010-B476-F357E768E741}" type="sibTrans" cxnId="{8232D5CB-A3A6-4419-A62D-496D18127668}">
      <dgm:prSet/>
      <dgm:spPr/>
      <dgm:t>
        <a:bodyPr/>
        <a:lstStyle/>
        <a:p>
          <a:endParaRPr lang="ru-RU"/>
        </a:p>
      </dgm:t>
    </dgm:pt>
    <dgm:pt modelId="{532494F1-6F37-4B18-A1ED-2080CB387779}">
      <dgm:prSet phldrT="[Текст]" custT="1"/>
      <dgm:spPr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Снижение </a:t>
          </a:r>
          <a:r>
            <a:rPr lang="ru-RU" sz="16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финансовых</a:t>
          </a:r>
          <a:r>
            <a:rPr lang="ru-RU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 затрат на закупку РМ и ИМН</a:t>
          </a:r>
          <a:r>
            <a:rPr lang="ru-RU" sz="16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prstClr val="black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3755963-BEF4-44BA-8709-1AF3F1D5A3AF}" type="parTrans" cxnId="{AE8E55F3-B794-4957-8007-43E9C178D09A}">
      <dgm:prSet/>
      <dgm:spPr/>
      <dgm:t>
        <a:bodyPr/>
        <a:lstStyle/>
        <a:p>
          <a:endParaRPr lang="ru-RU"/>
        </a:p>
      </dgm:t>
    </dgm:pt>
    <dgm:pt modelId="{F942846E-8CA6-4283-9A8B-A2CABE70BA0B}" type="sibTrans" cxnId="{AE8E55F3-B794-4957-8007-43E9C178D09A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6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</dgm:pt>
    <dgm:pt modelId="{46E59A18-75AC-4F2F-A958-A421087067A3}" type="pres">
      <dgm:prSet presAssocID="{084E74DD-A14E-4F0C-9160-5C885E3BCC7E}" presName="extraNode" presStyleLbl="node1" presStyleIdx="0" presStyleCnt="6"/>
      <dgm:spPr/>
    </dgm:pt>
    <dgm:pt modelId="{6C17FBEE-0C43-4FA6-9F67-BED95830D97B}" type="pres">
      <dgm:prSet presAssocID="{084E74DD-A14E-4F0C-9160-5C885E3BCC7E}" presName="dstNode" presStyleLbl="node1" presStyleIdx="0" presStyleCnt="6"/>
      <dgm:spPr/>
    </dgm:pt>
    <dgm:pt modelId="{32B12E6A-461E-4AE9-8389-F7E4716805A1}" type="pres">
      <dgm:prSet presAssocID="{4699C7DE-6A09-4DBB-88C0-52F1DE1D3909}" presName="text_1" presStyleLbl="node1" presStyleIdx="0" presStyleCnt="6" custScaleX="99322" custScaleY="120670" custLinFactNeighborX="212" custLinFactNeighborY="-27587">
        <dgm:presLayoutVars>
          <dgm:bulletEnabled val="1"/>
        </dgm:presLayoutVars>
      </dgm:prSet>
      <dgm:spPr/>
    </dgm:pt>
    <dgm:pt modelId="{EAB2A7C5-C52C-4836-8376-E13A9EE12428}" type="pres">
      <dgm:prSet presAssocID="{4699C7DE-6A09-4DBB-88C0-52F1DE1D3909}" presName="accent_1" presStyleCnt="0"/>
      <dgm:spPr/>
    </dgm:pt>
    <dgm:pt modelId="{8629937D-D463-4C3F-860D-0F769EC30784}" type="pres">
      <dgm:prSet presAssocID="{4699C7DE-6A09-4DBB-88C0-52F1DE1D3909}" presName="accentRepeatNode" presStyleLbl="solidFgAcc1" presStyleIdx="0" presStyleCnt="6" custLinFactNeighborX="-10526" custLinFactNeighborY="-20669"/>
      <dgm:spPr>
        <a:xfrm>
          <a:off x="76314" y="209263"/>
          <a:ext cx="697191" cy="697191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0E6BC4C3-2F0B-43DD-9EB5-2546593418AA}" type="pres">
      <dgm:prSet presAssocID="{797BBC61-F836-43E9-8491-4A6A01B29D6E}" presName="text_2" presStyleLbl="node1" presStyleIdx="1" presStyleCnt="6" custScaleX="95568" custScaleY="173691" custLinFactNeighborX="1874" custLinFactNeighborY="-9457">
        <dgm:presLayoutVars>
          <dgm:bulletEnabled val="1"/>
        </dgm:presLayoutVars>
      </dgm:prSet>
      <dgm:spPr/>
    </dgm:pt>
    <dgm:pt modelId="{F003F0D1-2563-4C78-972E-6DCC422735E3}" type="pres">
      <dgm:prSet presAssocID="{797BBC61-F836-43E9-8491-4A6A01B29D6E}" presName="accent_2" presStyleCnt="0"/>
      <dgm:spPr/>
    </dgm:pt>
    <dgm:pt modelId="{F695EAB4-5D1E-4FB6-B681-E2A80D7B7DC7}" type="pres">
      <dgm:prSet presAssocID="{797BBC61-F836-43E9-8491-4A6A01B29D6E}" presName="accentRepeatNode" presStyleLbl="solidFgAcc1" presStyleIdx="1" presStyleCnt="6" custLinFactNeighborY="-6386"/>
      <dgm:spPr>
        <a:solidFill>
          <a:schemeClr val="accent5">
            <a:lumMod val="40000"/>
            <a:lumOff val="60000"/>
          </a:schemeClr>
        </a:solidFill>
      </dgm:spPr>
    </dgm:pt>
    <dgm:pt modelId="{9424A26A-208D-4D89-B4F4-EA95AABB11BB}" type="pres">
      <dgm:prSet presAssocID="{E5048C6A-3B52-4291-991F-2D88175558B6}" presName="text_3" presStyleLbl="node1" presStyleIdx="2" presStyleCnt="6" custScaleX="100032" custScaleY="122976" custLinFactNeighborX="-161" custLinFactNeighborY="14988">
        <dgm:presLayoutVars>
          <dgm:bulletEnabled val="1"/>
        </dgm:presLayoutVars>
      </dgm:prSet>
      <dgm:spPr>
        <a:xfrm>
          <a:off x="1384096" y="2852762"/>
          <a:ext cx="4267298" cy="815014"/>
        </a:xfrm>
        <a:prstGeom prst="rect">
          <a:avLst/>
        </a:prstGeom>
      </dgm:spPr>
    </dgm:pt>
    <dgm:pt modelId="{DFE9DCBF-056A-4596-8641-D693D10DB53C}" type="pres">
      <dgm:prSet presAssocID="{E5048C6A-3B52-4291-991F-2D88175558B6}" presName="accent_3" presStyleCnt="0"/>
      <dgm:spPr/>
    </dgm:pt>
    <dgm:pt modelId="{415CC829-BD1C-48C1-9649-1A1915312813}" type="pres">
      <dgm:prSet presAssocID="{E5048C6A-3B52-4291-991F-2D88175558B6}" presName="accentRepeatNode" presStyleLbl="solidFgAcc1" presStyleIdx="2" presStyleCnt="6" custLinFactNeighborY="11180"/>
      <dgm:spPr>
        <a:solidFill>
          <a:schemeClr val="accent5">
            <a:lumMod val="40000"/>
            <a:lumOff val="60000"/>
          </a:schemeClr>
        </a:solidFill>
      </dgm:spPr>
    </dgm:pt>
    <dgm:pt modelId="{93AF9299-A2B2-4B72-BA31-AA8F07BB6E1F}" type="pres">
      <dgm:prSet presAssocID="{5B12D8B2-DB36-4553-BDA3-6952B3C60CD0}" presName="text_4" presStyleLbl="node1" presStyleIdx="3" presStyleCnt="6" custScaleX="97027" custScaleY="121000" custLinFactNeighborX="1544" custLinFactNeighborY="12910">
        <dgm:presLayoutVars>
          <dgm:bulletEnabled val="1"/>
        </dgm:presLayoutVars>
      </dgm:prSet>
      <dgm:spPr>
        <a:xfrm>
          <a:off x="938050" y="4075496"/>
          <a:ext cx="4692122" cy="815014"/>
        </a:xfrm>
        <a:prstGeom prst="rect">
          <a:avLst/>
        </a:prstGeom>
      </dgm:spPr>
    </dgm:pt>
    <dgm:pt modelId="{9D2D0288-E639-4349-BEF7-731247B004C4}" type="pres">
      <dgm:prSet presAssocID="{5B12D8B2-DB36-4553-BDA3-6952B3C60CD0}" presName="accent_4" presStyleCnt="0"/>
      <dgm:spPr/>
    </dgm:pt>
    <dgm:pt modelId="{1949661D-B613-4F8B-BE4A-51CBE9F507FD}" type="pres">
      <dgm:prSet presAssocID="{5B12D8B2-DB36-4553-BDA3-6952B3C60CD0}" presName="accentRepeatNode" presStyleLbl="solidFgAcc1" presStyleIdx="3" presStyleCnt="6" custLinFactNeighborY="11928"/>
      <dgm:spPr>
        <a:solidFill>
          <a:schemeClr val="accent5">
            <a:lumMod val="40000"/>
            <a:lumOff val="60000"/>
          </a:schemeClr>
        </a:solidFill>
      </dgm:spPr>
    </dgm:pt>
    <dgm:pt modelId="{40CDDCC4-44CF-4683-B2AF-799CFF97DA12}" type="pres">
      <dgm:prSet presAssocID="{B676364B-C596-48C0-A6F0-D6E343FF4D38}" presName="text_5" presStyleLbl="node1" presStyleIdx="4" presStyleCnt="6" custLinFactNeighborY="10637">
        <dgm:presLayoutVars>
          <dgm:bulletEnabled val="1"/>
        </dgm:presLayoutVars>
      </dgm:prSet>
      <dgm:spPr/>
    </dgm:pt>
    <dgm:pt modelId="{A6233312-DBC0-4A98-BB16-2E3E5E073FA8}" type="pres">
      <dgm:prSet presAssocID="{B676364B-C596-48C0-A6F0-D6E343FF4D38}" presName="accent_5" presStyleCnt="0"/>
      <dgm:spPr/>
    </dgm:pt>
    <dgm:pt modelId="{A7E91F7E-8830-4047-A497-ECF20EACE840}" type="pres">
      <dgm:prSet presAssocID="{B676364B-C596-48C0-A6F0-D6E343FF4D38}" presName="accentRepeatNode" presStyleLbl="solidFgAcc1" presStyleIdx="4" presStyleCnt="6" custLinFactNeighborY="8838"/>
      <dgm:spPr>
        <a:solidFill>
          <a:schemeClr val="accent5">
            <a:lumMod val="40000"/>
            <a:lumOff val="60000"/>
          </a:schemeClr>
        </a:solidFill>
      </dgm:spPr>
    </dgm:pt>
    <dgm:pt modelId="{4908B06B-FFE3-406A-BE63-BEB62168B03F}" type="pres">
      <dgm:prSet presAssocID="{532494F1-6F37-4B18-A1ED-2080CB387779}" presName="text_6" presStyleLbl="node1" presStyleIdx="5" presStyleCnt="6">
        <dgm:presLayoutVars>
          <dgm:bulletEnabled val="1"/>
        </dgm:presLayoutVars>
      </dgm:prSet>
      <dgm:spPr/>
    </dgm:pt>
    <dgm:pt modelId="{66EF4BEC-8F5A-4AEA-B4FD-F3D08B3ABB94}" type="pres">
      <dgm:prSet presAssocID="{532494F1-6F37-4B18-A1ED-2080CB387779}" presName="accent_6" presStyleCnt="0"/>
      <dgm:spPr/>
    </dgm:pt>
    <dgm:pt modelId="{91768DEB-3B83-4C1E-9724-4E23A5B4AE4E}" type="pres">
      <dgm:prSet presAssocID="{532494F1-6F37-4B18-A1ED-2080CB387779}" presName="accentRepeatNode" presStyleLbl="solidFgAcc1" presStyleIdx="5" presStyleCnt="6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5A8DEF00-F32C-4FAB-B79C-FD40313C2CB2}" srcId="{084E74DD-A14E-4F0C-9160-5C885E3BCC7E}" destId="{4699C7DE-6A09-4DBB-88C0-52F1DE1D3909}" srcOrd="0" destOrd="0" parTransId="{8F9EE528-BB14-437A-AD66-8AB7A45BB1E5}" sibTransId="{706E6C18-237B-4E78-9002-8D2A4871F6F2}"/>
    <dgm:cxn modelId="{AB7CE802-67A1-4E32-A14C-205DFE102367}" type="presOf" srcId="{706E6C18-237B-4E78-9002-8D2A4871F6F2}" destId="{F06BF716-BD5E-4333-B5B5-ADF26563BB64}" srcOrd="0" destOrd="0" presId="urn:microsoft.com/office/officeart/2008/layout/VerticalCurvedList"/>
    <dgm:cxn modelId="{E41A0003-6374-46CE-BC2C-CA95AC60773F}" type="presOf" srcId="{4699C7DE-6A09-4DBB-88C0-52F1DE1D3909}" destId="{32B12E6A-461E-4AE9-8389-F7E4716805A1}" srcOrd="0" destOrd="0" presId="urn:microsoft.com/office/officeart/2008/layout/VerticalCurvedList"/>
    <dgm:cxn modelId="{7A0B1606-16E7-45A8-909B-B4B7E70A3DB8}" type="presOf" srcId="{E5048C6A-3B52-4291-991F-2D88175558B6}" destId="{9424A26A-208D-4D89-B4F4-EA95AABB11BB}" srcOrd="0" destOrd="0" presId="urn:microsoft.com/office/officeart/2008/layout/VerticalCurvedList"/>
    <dgm:cxn modelId="{1A105517-36AC-41F0-8B54-4B845164C1A0}" srcId="{084E74DD-A14E-4F0C-9160-5C885E3BCC7E}" destId="{E5048C6A-3B52-4291-991F-2D88175558B6}" srcOrd="2" destOrd="0" parTransId="{CAC47A56-8AD7-43A3-92B6-4BB6B77834A7}" sibTransId="{FF176D4F-D0F9-499B-8223-F76EA0955565}"/>
    <dgm:cxn modelId="{A9421E18-AF61-456D-9DB8-758F45A29988}" type="presOf" srcId="{532494F1-6F37-4B18-A1ED-2080CB387779}" destId="{4908B06B-FFE3-406A-BE63-BEB62168B03F}" srcOrd="0" destOrd="0" presId="urn:microsoft.com/office/officeart/2008/layout/VerticalCurvedList"/>
    <dgm:cxn modelId="{8A9A2D5B-2F24-4D5A-AF9F-54A0B6F70FE1}" srcId="{084E74DD-A14E-4F0C-9160-5C885E3BCC7E}" destId="{5B12D8B2-DB36-4553-BDA3-6952B3C60CD0}" srcOrd="3" destOrd="0" parTransId="{4A6AF59B-32FB-4708-A80D-0C83C77B8270}" sibTransId="{9F9FDD82-89B2-4525-9D7A-B73EAE7AF42A}"/>
    <dgm:cxn modelId="{AC499E69-DCC0-4691-B7A4-205F4819369E}" type="presOf" srcId="{5B12D8B2-DB36-4553-BDA3-6952B3C60CD0}" destId="{93AF9299-A2B2-4B72-BA31-AA8F07BB6E1F}" srcOrd="0" destOrd="0" presId="urn:microsoft.com/office/officeart/2008/layout/VerticalCurvedList"/>
    <dgm:cxn modelId="{128CBC97-C27D-4B27-8A4C-35D8B6063A4D}" type="presOf" srcId="{084E74DD-A14E-4F0C-9160-5C885E3BCC7E}" destId="{14C0409A-5AB4-4BF5-A26F-E4E70A586BA3}" srcOrd="0" destOrd="0" presId="urn:microsoft.com/office/officeart/2008/layout/VerticalCurvedList"/>
    <dgm:cxn modelId="{36E925BB-8870-4F8D-9B6C-B421125789C9}" type="presOf" srcId="{B676364B-C596-48C0-A6F0-D6E343FF4D38}" destId="{40CDDCC4-44CF-4683-B2AF-799CFF97DA12}" srcOrd="0" destOrd="0" presId="urn:microsoft.com/office/officeart/2008/layout/VerticalCurvedList"/>
    <dgm:cxn modelId="{8232D5CB-A3A6-4419-A62D-496D18127668}" srcId="{084E74DD-A14E-4F0C-9160-5C885E3BCC7E}" destId="{B676364B-C596-48C0-A6F0-D6E343FF4D38}" srcOrd="4" destOrd="0" parTransId="{58C18C04-AF58-4D6E-B1B1-3706DFC01364}" sibTransId="{B96109D5-9AF5-4010-B476-F357E768E741}"/>
    <dgm:cxn modelId="{95CA64CF-D8F4-4828-AE70-038959470671}" srcId="{084E74DD-A14E-4F0C-9160-5C885E3BCC7E}" destId="{797BBC61-F836-43E9-8491-4A6A01B29D6E}" srcOrd="1" destOrd="0" parTransId="{42C03D0B-AB25-46A1-A9D0-F94AFFD9DE00}" sibTransId="{2695FF27-A28E-4B2C-A967-A563D5DB6B84}"/>
    <dgm:cxn modelId="{80C3B9E8-987F-474C-A54A-FAB0FF4DEEA8}" type="presOf" srcId="{797BBC61-F836-43E9-8491-4A6A01B29D6E}" destId="{0E6BC4C3-2F0B-43DD-9EB5-2546593418AA}" srcOrd="0" destOrd="0" presId="urn:microsoft.com/office/officeart/2008/layout/VerticalCurvedList"/>
    <dgm:cxn modelId="{AE8E55F3-B794-4957-8007-43E9C178D09A}" srcId="{084E74DD-A14E-4F0C-9160-5C885E3BCC7E}" destId="{532494F1-6F37-4B18-A1ED-2080CB387779}" srcOrd="5" destOrd="0" parTransId="{73755963-BEF4-44BA-8709-1AF3F1D5A3AF}" sibTransId="{F942846E-8CA6-4283-9A8B-A2CABE70BA0B}"/>
    <dgm:cxn modelId="{4FC9905D-CB6D-4D72-B976-CEB0C47D7B6D}" type="presParOf" srcId="{14C0409A-5AB4-4BF5-A26F-E4E70A586BA3}" destId="{C42B277C-F29D-4CB5-9B6D-9C55CF626C8E}" srcOrd="0" destOrd="0" presId="urn:microsoft.com/office/officeart/2008/layout/VerticalCurvedList"/>
    <dgm:cxn modelId="{B367F4CF-8AAB-4DC7-8678-93BAC22A7836}" type="presParOf" srcId="{C42B277C-F29D-4CB5-9B6D-9C55CF626C8E}" destId="{A566C81D-5D0C-415A-B8E5-14AA7C5E96AF}" srcOrd="0" destOrd="0" presId="urn:microsoft.com/office/officeart/2008/layout/VerticalCurvedList"/>
    <dgm:cxn modelId="{A9901D5C-5B72-4C4F-A408-279A0B5F47A1}" type="presParOf" srcId="{A566C81D-5D0C-415A-B8E5-14AA7C5E96AF}" destId="{81CC1E10-06F5-4A73-828E-6AB1E59CFADA}" srcOrd="0" destOrd="0" presId="urn:microsoft.com/office/officeart/2008/layout/VerticalCurvedList"/>
    <dgm:cxn modelId="{6ECEBA64-3CD0-446F-986E-022712191E8D}" type="presParOf" srcId="{A566C81D-5D0C-415A-B8E5-14AA7C5E96AF}" destId="{F06BF716-BD5E-4333-B5B5-ADF26563BB64}" srcOrd="1" destOrd="0" presId="urn:microsoft.com/office/officeart/2008/layout/VerticalCurvedList"/>
    <dgm:cxn modelId="{32611A67-A463-4681-B074-E02B8B3FB6BA}" type="presParOf" srcId="{A566C81D-5D0C-415A-B8E5-14AA7C5E96AF}" destId="{46E59A18-75AC-4F2F-A958-A421087067A3}" srcOrd="2" destOrd="0" presId="urn:microsoft.com/office/officeart/2008/layout/VerticalCurvedList"/>
    <dgm:cxn modelId="{3209C2AE-0216-4AB6-BEB3-840F2E732808}" type="presParOf" srcId="{A566C81D-5D0C-415A-B8E5-14AA7C5E96AF}" destId="{6C17FBEE-0C43-4FA6-9F67-BED95830D97B}" srcOrd="3" destOrd="0" presId="urn:microsoft.com/office/officeart/2008/layout/VerticalCurvedList"/>
    <dgm:cxn modelId="{60795443-4E4B-49A2-B3F5-70E06FC79203}" type="presParOf" srcId="{C42B277C-F29D-4CB5-9B6D-9C55CF626C8E}" destId="{32B12E6A-461E-4AE9-8389-F7E4716805A1}" srcOrd="1" destOrd="0" presId="urn:microsoft.com/office/officeart/2008/layout/VerticalCurvedList"/>
    <dgm:cxn modelId="{2F5A8586-182E-444D-AC51-73B13E56402A}" type="presParOf" srcId="{C42B277C-F29D-4CB5-9B6D-9C55CF626C8E}" destId="{EAB2A7C5-C52C-4836-8376-E13A9EE12428}" srcOrd="2" destOrd="0" presId="urn:microsoft.com/office/officeart/2008/layout/VerticalCurvedList"/>
    <dgm:cxn modelId="{0C81C70E-3E46-479D-B8FC-F3F5B078A31B}" type="presParOf" srcId="{EAB2A7C5-C52C-4836-8376-E13A9EE12428}" destId="{8629937D-D463-4C3F-860D-0F769EC30784}" srcOrd="0" destOrd="0" presId="urn:microsoft.com/office/officeart/2008/layout/VerticalCurvedList"/>
    <dgm:cxn modelId="{C28D8362-4252-4CD5-8E19-45D5A5F68D2C}" type="presParOf" srcId="{C42B277C-F29D-4CB5-9B6D-9C55CF626C8E}" destId="{0E6BC4C3-2F0B-43DD-9EB5-2546593418AA}" srcOrd="3" destOrd="0" presId="urn:microsoft.com/office/officeart/2008/layout/VerticalCurvedList"/>
    <dgm:cxn modelId="{8A586553-E064-40BA-BD39-0C01168E769F}" type="presParOf" srcId="{C42B277C-F29D-4CB5-9B6D-9C55CF626C8E}" destId="{F003F0D1-2563-4C78-972E-6DCC422735E3}" srcOrd="4" destOrd="0" presId="urn:microsoft.com/office/officeart/2008/layout/VerticalCurvedList"/>
    <dgm:cxn modelId="{13B2539F-8455-437A-92D4-C56DDE525991}" type="presParOf" srcId="{F003F0D1-2563-4C78-972E-6DCC422735E3}" destId="{F695EAB4-5D1E-4FB6-B681-E2A80D7B7DC7}" srcOrd="0" destOrd="0" presId="urn:microsoft.com/office/officeart/2008/layout/VerticalCurvedList"/>
    <dgm:cxn modelId="{2C0342D9-C6B1-4611-944C-F6D85D0FE3D6}" type="presParOf" srcId="{C42B277C-F29D-4CB5-9B6D-9C55CF626C8E}" destId="{9424A26A-208D-4D89-B4F4-EA95AABB11BB}" srcOrd="5" destOrd="0" presId="urn:microsoft.com/office/officeart/2008/layout/VerticalCurvedList"/>
    <dgm:cxn modelId="{72C742D6-652A-4575-B9B5-1817AF6CA498}" type="presParOf" srcId="{C42B277C-F29D-4CB5-9B6D-9C55CF626C8E}" destId="{DFE9DCBF-056A-4596-8641-D693D10DB53C}" srcOrd="6" destOrd="0" presId="urn:microsoft.com/office/officeart/2008/layout/VerticalCurvedList"/>
    <dgm:cxn modelId="{524282BA-08B8-4834-8FBC-76B7EBDA45DF}" type="presParOf" srcId="{DFE9DCBF-056A-4596-8641-D693D10DB53C}" destId="{415CC829-BD1C-48C1-9649-1A1915312813}" srcOrd="0" destOrd="0" presId="urn:microsoft.com/office/officeart/2008/layout/VerticalCurvedList"/>
    <dgm:cxn modelId="{C315856D-ABA7-4715-AE3D-36E6F37C1C7C}" type="presParOf" srcId="{C42B277C-F29D-4CB5-9B6D-9C55CF626C8E}" destId="{93AF9299-A2B2-4B72-BA31-AA8F07BB6E1F}" srcOrd="7" destOrd="0" presId="urn:microsoft.com/office/officeart/2008/layout/VerticalCurvedList"/>
    <dgm:cxn modelId="{E99336F6-F7F5-4FDB-9A93-B6345489FBA3}" type="presParOf" srcId="{C42B277C-F29D-4CB5-9B6D-9C55CF626C8E}" destId="{9D2D0288-E639-4349-BEF7-731247B004C4}" srcOrd="8" destOrd="0" presId="urn:microsoft.com/office/officeart/2008/layout/VerticalCurvedList"/>
    <dgm:cxn modelId="{D3CB5331-2C88-4B4D-8378-2C8039B0DF6E}" type="presParOf" srcId="{9D2D0288-E639-4349-BEF7-731247B004C4}" destId="{1949661D-B613-4F8B-BE4A-51CBE9F507FD}" srcOrd="0" destOrd="0" presId="urn:microsoft.com/office/officeart/2008/layout/VerticalCurvedList"/>
    <dgm:cxn modelId="{345422A8-A0CB-402F-AC48-6E9B67A28F11}" type="presParOf" srcId="{C42B277C-F29D-4CB5-9B6D-9C55CF626C8E}" destId="{40CDDCC4-44CF-4683-B2AF-799CFF97DA12}" srcOrd="9" destOrd="0" presId="urn:microsoft.com/office/officeart/2008/layout/VerticalCurvedList"/>
    <dgm:cxn modelId="{9F8DBD75-209A-434A-AE12-1BAF7C4C5568}" type="presParOf" srcId="{C42B277C-F29D-4CB5-9B6D-9C55CF626C8E}" destId="{A6233312-DBC0-4A98-BB16-2E3E5E073FA8}" srcOrd="10" destOrd="0" presId="urn:microsoft.com/office/officeart/2008/layout/VerticalCurvedList"/>
    <dgm:cxn modelId="{735A91E8-BCF4-4880-9866-2634D2ACDBF1}" type="presParOf" srcId="{A6233312-DBC0-4A98-BB16-2E3E5E073FA8}" destId="{A7E91F7E-8830-4047-A497-ECF20EACE840}" srcOrd="0" destOrd="0" presId="urn:microsoft.com/office/officeart/2008/layout/VerticalCurvedList"/>
    <dgm:cxn modelId="{E5B7371A-6402-4457-B176-1929C0E680EF}" type="presParOf" srcId="{C42B277C-F29D-4CB5-9B6D-9C55CF626C8E}" destId="{4908B06B-FFE3-406A-BE63-BEB62168B03F}" srcOrd="11" destOrd="0" presId="urn:microsoft.com/office/officeart/2008/layout/VerticalCurvedList"/>
    <dgm:cxn modelId="{15471B98-C260-4CA3-B661-9FBD3491E7B4}" type="presParOf" srcId="{C42B277C-F29D-4CB5-9B6D-9C55CF626C8E}" destId="{66EF4BEC-8F5A-4AEA-B4FD-F3D08B3ABB94}" srcOrd="12" destOrd="0" presId="urn:microsoft.com/office/officeart/2008/layout/VerticalCurvedList"/>
    <dgm:cxn modelId="{6C424FDB-CFEE-4787-BD0C-6ABCDEB67C3D}" type="presParOf" srcId="{66EF4BEC-8F5A-4AEA-B4FD-F3D08B3ABB94}" destId="{91768DEB-3B83-4C1E-9724-4E23A5B4AE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623865" y="0"/>
          <a:ext cx="748329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№ 227 А от 25.09.2020 г. </a:t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«Поставка РМ и ИМН «точно вовремя».»</a:t>
          </a:r>
        </a:p>
      </dsp:txBody>
      <dsp:txXfrm rot="10800000">
        <a:off x="933738" y="0"/>
        <a:ext cx="717342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623355" y="1545891"/>
          <a:ext cx="7443839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890027" y="1545891"/>
        <a:ext cx="7177167" cy="1066687"/>
      </dsp:txXfrm>
    </dsp:sp>
    <dsp:sp modelId="{4B546501-9061-4068-982E-42E3F7820CB8}">
      <dsp:nvSpPr>
        <dsp:cNvPr id="0" name=""/>
        <dsp:cNvSpPr/>
      </dsp:nvSpPr>
      <dsp:spPr>
        <a:xfrm>
          <a:off x="0" y="1559534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603458" y="2762915"/>
          <a:ext cx="7443839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870130" y="2762915"/>
        <a:ext cx="7177167" cy="1066687"/>
      </dsp:txXfrm>
    </dsp:sp>
    <dsp:sp modelId="{F1B5D134-45DC-49F1-80FF-2E95A16EF5E9}">
      <dsp:nvSpPr>
        <dsp:cNvPr id="0" name=""/>
        <dsp:cNvSpPr/>
      </dsp:nvSpPr>
      <dsp:spPr>
        <a:xfrm>
          <a:off x="0" y="2762915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623355" y="4210194"/>
          <a:ext cx="7443839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890027" y="4210194"/>
        <a:ext cx="7177167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Нет выделенного приема для осмотра перед вакцинацией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Ненормированный прием по времени, пациенты приходят без записи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Перебои с расходными материалами в кабинетах, либо их избыток</a:t>
          </a: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0614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12E6A-461E-4AE9-8389-F7E4716805A1}">
      <dsp:nvSpPr>
        <dsp:cNvPr id="0" name=""/>
        <dsp:cNvSpPr/>
      </dsp:nvSpPr>
      <dsp:spPr>
        <a:xfrm>
          <a:off x="453921" y="67471"/>
          <a:ext cx="5296906" cy="67304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71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Достижение Критерия НММО 8, 9.</a:t>
          </a:r>
          <a:endParaRPr lang="ru-RU" sz="1600" b="0" i="0" kern="1200" baseline="0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453921" y="67471"/>
        <a:ext cx="5296906" cy="673040"/>
      </dsp:txXfrm>
    </dsp:sp>
    <dsp:sp modelId="{8629937D-D463-4C3F-860D-0F769EC30784}">
      <dsp:nvSpPr>
        <dsp:cNvPr id="0" name=""/>
        <dsp:cNvSpPr/>
      </dsp:nvSpPr>
      <dsp:spPr>
        <a:xfrm>
          <a:off x="2554" y="65160"/>
          <a:ext cx="697191" cy="697191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6BC4C3-2F0B-43DD-9EB5-2546593418AA}">
      <dsp:nvSpPr>
        <dsp:cNvPr id="0" name=""/>
        <dsp:cNvSpPr/>
      </dsp:nvSpPr>
      <dsp:spPr>
        <a:xfrm>
          <a:off x="1082684" y="857252"/>
          <a:ext cx="4658247" cy="96876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71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времени, затрачиваемого старшей медсестрой на подсчет реальных остатков на складе и раскладку </a:t>
          </a:r>
          <a:r>
            <a:rPr lang="ru-RU" sz="1600" b="0" i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полученных</a:t>
          </a:r>
          <a:r>
            <a:rPr lang="ru-RU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РМ и ИМН.</a:t>
          </a:r>
          <a:endParaRPr lang="ru-RU" sz="1600" b="0" i="0" kern="1200" dirty="0">
            <a:solidFill>
              <a:srgbClr val="0000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082684" y="857252"/>
        <a:ext cx="4658247" cy="968766"/>
      </dsp:txXfrm>
    </dsp:sp>
    <dsp:sp modelId="{F695EAB4-5D1E-4FB6-B681-E2A80D7B7DC7}">
      <dsp:nvSpPr>
        <dsp:cNvPr id="0" name=""/>
        <dsp:cNvSpPr/>
      </dsp:nvSpPr>
      <dsp:spPr>
        <a:xfrm>
          <a:off x="534731" y="1001264"/>
          <a:ext cx="697191" cy="69719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24A26A-208D-4D89-B4F4-EA95AABB11BB}">
      <dsp:nvSpPr>
        <dsp:cNvPr id="0" name=""/>
        <dsp:cNvSpPr/>
      </dsp:nvSpPr>
      <dsp:spPr>
        <a:xfrm>
          <a:off x="1084863" y="1971550"/>
          <a:ext cx="4665974" cy="685902"/>
        </a:xfrm>
        <a:prstGeom prst="rect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времени, затрачиваемого старшей медсестрой на оформление документации.</a:t>
          </a:r>
        </a:p>
      </dsp:txBody>
      <dsp:txXfrm>
        <a:off x="1084863" y="1971550"/>
        <a:ext cx="4665974" cy="685902"/>
      </dsp:txXfrm>
    </dsp:sp>
    <dsp:sp modelId="{415CC829-BD1C-48C1-9649-1A1915312813}">
      <dsp:nvSpPr>
        <dsp:cNvPr id="0" name=""/>
        <dsp:cNvSpPr/>
      </dsp:nvSpPr>
      <dsp:spPr>
        <a:xfrm>
          <a:off x="744524" y="1960256"/>
          <a:ext cx="697191" cy="69719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F9299-A2B2-4B72-BA31-AA8F07BB6E1F}">
      <dsp:nvSpPr>
        <dsp:cNvPr id="0" name=""/>
        <dsp:cNvSpPr/>
      </dsp:nvSpPr>
      <dsp:spPr>
        <a:xfrm>
          <a:off x="1234476" y="2801465"/>
          <a:ext cx="4525806" cy="674881"/>
        </a:xfrm>
        <a:prstGeom prst="rect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времени, затрачиваемого старшей медсестрой на заказ/получение РМ и ИМН</a:t>
          </a:r>
        </a:p>
      </dsp:txBody>
      <dsp:txXfrm>
        <a:off x="1234476" y="2801465"/>
        <a:ext cx="4525806" cy="674881"/>
      </dsp:txXfrm>
    </dsp:sp>
    <dsp:sp modelId="{1949661D-B613-4F8B-BE4A-51CBE9F507FD}">
      <dsp:nvSpPr>
        <dsp:cNvPr id="0" name=""/>
        <dsp:cNvSpPr/>
      </dsp:nvSpPr>
      <dsp:spPr>
        <a:xfrm>
          <a:off x="744524" y="2801465"/>
          <a:ext cx="697191" cy="69719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CDDCC4-44CF-4683-B2AF-799CFF97DA12}">
      <dsp:nvSpPr>
        <dsp:cNvPr id="0" name=""/>
        <dsp:cNvSpPr/>
      </dsp:nvSpPr>
      <dsp:spPr>
        <a:xfrm>
          <a:off x="883326" y="3683875"/>
          <a:ext cx="4874274" cy="557753"/>
        </a:xfrm>
        <a:prstGeom prst="rect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71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ru-RU" sz="1600" kern="1200" baseline="0" dirty="0">
              <a:solidFill>
                <a:schemeClr val="tx1"/>
              </a:solidFill>
              <a:latin typeface="Arial" panose="020B0604020202020204" pitchFamily="34" charset="0"/>
              <a:cs typeface="Times New Roman" pitchFamily="18" charset="0"/>
            </a:rPr>
            <a:t>Сокращение времени ожидания получения РМ и ИМН.</a:t>
          </a:r>
          <a:endParaRPr lang="ru-RU" sz="1600" b="1" kern="1200" baseline="0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83326" y="3683875"/>
        <a:ext cx="4874274" cy="557753"/>
      </dsp:txXfrm>
    </dsp:sp>
    <dsp:sp modelId="{A7E91F7E-8830-4047-A497-ECF20EACE840}">
      <dsp:nvSpPr>
        <dsp:cNvPr id="0" name=""/>
        <dsp:cNvSpPr/>
      </dsp:nvSpPr>
      <dsp:spPr>
        <a:xfrm>
          <a:off x="534731" y="3616445"/>
          <a:ext cx="697191" cy="69719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8B06B-FFE3-406A-BE63-BEB62168B03F}">
      <dsp:nvSpPr>
        <dsp:cNvPr id="0" name=""/>
        <dsp:cNvSpPr/>
      </dsp:nvSpPr>
      <dsp:spPr>
        <a:xfrm>
          <a:off x="424536" y="4461070"/>
          <a:ext cx="5333064" cy="557753"/>
        </a:xfrm>
        <a:prstGeom prst="rect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71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Снижение </a:t>
          </a:r>
          <a:r>
            <a:rPr lang="ru-RU" sz="16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финансовых</a:t>
          </a:r>
          <a:r>
            <a:rPr lang="ru-RU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 затрат на закупку РМ и ИМН</a:t>
          </a:r>
          <a:r>
            <a:rPr lang="ru-RU" sz="16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prstClr val="black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4536" y="4461070"/>
        <a:ext cx="5333064" cy="557753"/>
      </dsp:txXfrm>
    </dsp:sp>
    <dsp:sp modelId="{91768DEB-3B83-4C1E-9724-4E23A5B4AE4E}">
      <dsp:nvSpPr>
        <dsp:cNvPr id="0" name=""/>
        <dsp:cNvSpPr/>
      </dsp:nvSpPr>
      <dsp:spPr>
        <a:xfrm>
          <a:off x="75941" y="4391351"/>
          <a:ext cx="697191" cy="69719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0.21039</cdr:x>
      <cdr:y>0.11839</cdr:y>
    </cdr:from>
    <cdr:to>
      <cdr:x>0.94644</cdr:x>
      <cdr:y>0.11839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48663" y="185337"/>
          <a:ext cx="331888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0.22514</cdr:x>
      <cdr:y>0.12955</cdr:y>
    </cdr:from>
    <cdr:to>
      <cdr:x>0.96119</cdr:x>
      <cdr:y>0.12955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39122" y="176919"/>
          <a:ext cx="307022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0.23005</cdr:x>
      <cdr:y>0.11839</cdr:y>
    </cdr:from>
    <cdr:to>
      <cdr:x>0.9661</cdr:x>
      <cdr:y>0.11839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1176170" y="185337"/>
          <a:ext cx="376310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0.23005</cdr:x>
      <cdr:y>0.11839</cdr:y>
    </cdr:from>
    <cdr:to>
      <cdr:x>0.9661</cdr:x>
      <cdr:y>0.11839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1176170" y="185337"/>
          <a:ext cx="376310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0.21857</cdr:x>
      <cdr:y>0.70177</cdr:y>
    </cdr:from>
    <cdr:to>
      <cdr:x>0.95462</cdr:x>
      <cdr:y>0.70177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67540" y="676562"/>
          <a:ext cx="325832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88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8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7" tIns="47718" rIns="95437" bIns="47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6"/>
            <a:ext cx="5408930" cy="4474131"/>
          </a:xfrm>
          <a:prstGeom prst="rect">
            <a:avLst/>
          </a:prstGeom>
        </p:spPr>
        <p:txBody>
          <a:bodyPr vert="horz" lIns="95437" tIns="47718" rIns="95437" bIns="47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w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9.png"/><Relationship Id="rId7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10" Type="http://schemas.openxmlformats.org/officeDocument/2006/relationships/chart" Target="../charts/chart6.xml"/><Relationship Id="rId4" Type="http://schemas.openxmlformats.org/officeDocument/2006/relationships/image" Target="../media/image2.wmf"/><Relationship Id="rId9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2.wmf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10" Type="http://schemas.openxmlformats.org/officeDocument/2006/relationships/image" Target="../media/image21.jpeg"/><Relationship Id="rId4" Type="http://schemas.openxmlformats.org/officeDocument/2006/relationships/image" Target="../media/image2.wmf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1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2432ABA4-0AD9-424D-A885-A2606C59154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зав.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отд. детской поликлиники № 1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Чистякова Наталья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279600" y="37320"/>
            <a:ext cx="545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«Поставка РМ и ИМН «точно вовремя»», (текущее и целевое состояние)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-14661"/>
            <a:ext cx="812804" cy="77572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200" y="1399455"/>
            <a:ext cx="8894915" cy="1405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cxnSpLocks/>
          </p:cNvCxnSpPr>
          <p:nvPr/>
        </p:nvCxnSpPr>
        <p:spPr>
          <a:xfrm flipV="1">
            <a:off x="7468540" y="2635656"/>
            <a:ext cx="870812" cy="19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909" y="2152522"/>
            <a:ext cx="266700" cy="381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57" y="2219846"/>
            <a:ext cx="284754" cy="406791"/>
          </a:xfrm>
          <a:prstGeom prst="rect">
            <a:avLst/>
          </a:prstGeom>
        </p:spPr>
      </p:pic>
      <p:grpSp>
        <p:nvGrpSpPr>
          <p:cNvPr id="94" name="Группа 93"/>
          <p:cNvGrpSpPr/>
          <p:nvPr/>
        </p:nvGrpSpPr>
        <p:grpSpPr>
          <a:xfrm>
            <a:off x="4218015" y="5182913"/>
            <a:ext cx="449950" cy="765386"/>
            <a:chOff x="1992360" y="2800782"/>
            <a:chExt cx="589149" cy="705864"/>
          </a:xfrm>
        </p:grpSpPr>
        <p:cxnSp>
          <p:nvCxnSpPr>
            <p:cNvPr id="95" name="Прямая со стрелкой 94">
              <a:extLst>
                <a:ext uri="{FF2B5EF4-FFF2-40B4-BE49-F238E27FC236}">
                  <a16:creationId xmlns:a16="http://schemas.microsoft.com/office/drawing/2014/main" id="{2C7D1B22-3F61-4C3B-A570-F1E2762586FF}"/>
                </a:ext>
              </a:extLst>
            </p:cNvPr>
            <p:cNvCxnSpPr/>
            <p:nvPr/>
          </p:nvCxnSpPr>
          <p:spPr>
            <a:xfrm>
              <a:off x="2205313" y="3148564"/>
              <a:ext cx="376196" cy="3580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 flipV="1">
              <a:off x="1992360" y="2800782"/>
              <a:ext cx="317741" cy="276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2205313" y="3072566"/>
              <a:ext cx="104788" cy="75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 rot="15070012">
            <a:off x="2964801" y="5321039"/>
            <a:ext cx="594850" cy="794411"/>
            <a:chOff x="1992360" y="2800782"/>
            <a:chExt cx="589149" cy="705864"/>
          </a:xfrm>
        </p:grpSpPr>
        <p:cxnSp>
          <p:nvCxnSpPr>
            <p:cNvPr id="99" name="Прямая со стрелкой 98">
              <a:extLst>
                <a:ext uri="{FF2B5EF4-FFF2-40B4-BE49-F238E27FC236}">
                  <a16:creationId xmlns:a16="http://schemas.microsoft.com/office/drawing/2014/main" id="{2C7D1B22-3F61-4C3B-A570-F1E2762586FF}"/>
                </a:ext>
              </a:extLst>
            </p:cNvPr>
            <p:cNvCxnSpPr/>
            <p:nvPr/>
          </p:nvCxnSpPr>
          <p:spPr>
            <a:xfrm>
              <a:off x="2205313" y="3148564"/>
              <a:ext cx="376196" cy="3580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H="1" flipV="1">
              <a:off x="1992360" y="2800782"/>
              <a:ext cx="317741" cy="276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V="1">
              <a:off x="2205313" y="3072566"/>
              <a:ext cx="104788" cy="75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3758545" y="2133924"/>
            <a:ext cx="755225" cy="861774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ru-RU" sz="1000" dirty="0"/>
              <a:t>Ожидание доставки </a:t>
            </a:r>
            <a:br>
              <a:rPr lang="ru-RU" sz="1000" dirty="0"/>
            </a:br>
            <a:r>
              <a:rPr lang="ru-RU" sz="1000" dirty="0"/>
              <a:t>РМ и ИМН </a:t>
            </a:r>
            <a:r>
              <a:rPr lang="en-US" sz="1000" dirty="0"/>
              <a:t>7</a:t>
            </a:r>
            <a:r>
              <a:rPr lang="ru-RU" sz="1000" dirty="0"/>
              <a:t> – 10 дней</a:t>
            </a:r>
          </a:p>
        </p:txBody>
      </p:sp>
      <p:sp>
        <p:nvSpPr>
          <p:cNvPr id="103" name="Стрелка вправо 102"/>
          <p:cNvSpPr/>
          <p:nvPr/>
        </p:nvSpPr>
        <p:spPr>
          <a:xfrm>
            <a:off x="5905909" y="2569574"/>
            <a:ext cx="454533" cy="26971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>
            <a:off x="4409583" y="1769854"/>
            <a:ext cx="150758" cy="1438835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3667171" y="1769854"/>
            <a:ext cx="150758" cy="1438835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/>
          <p:cNvCxnSpPr>
            <a:cxnSpLocks/>
            <a:endCxn id="106" idx="4"/>
          </p:cNvCxnSpPr>
          <p:nvPr/>
        </p:nvCxnSpPr>
        <p:spPr>
          <a:xfrm flipV="1">
            <a:off x="201566" y="2657360"/>
            <a:ext cx="3601399" cy="3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475656" y="2193742"/>
            <a:ext cx="468101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60</a:t>
            </a:r>
            <a:r>
              <a:rPr lang="en-US" sz="1200" dirty="0"/>
              <a:t>’</a:t>
            </a:r>
            <a:endParaRPr lang="ru-RU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526222" y="2162039"/>
            <a:ext cx="533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60’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12951" y="3739898"/>
            <a:ext cx="250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Kэф</a:t>
            </a:r>
            <a:r>
              <a:rPr lang="ru-RU" dirty="0"/>
              <a:t>= ВСЦ/ВЦ *100%, </a:t>
            </a:r>
            <a:r>
              <a:rPr lang="ru-RU" dirty="0" err="1"/>
              <a:t>Кэф</a:t>
            </a:r>
            <a:r>
              <a:rPr lang="ru-RU" dirty="0"/>
              <a:t>=</a:t>
            </a:r>
            <a:r>
              <a:rPr lang="en-US" dirty="0"/>
              <a:t>1</a:t>
            </a:r>
            <a:r>
              <a:rPr lang="ru-RU" dirty="0"/>
              <a:t>/</a:t>
            </a:r>
            <a:r>
              <a:rPr lang="en-US" dirty="0"/>
              <a:t>14620</a:t>
            </a:r>
            <a:r>
              <a:rPr lang="ru-RU" dirty="0"/>
              <a:t>*100%</a:t>
            </a:r>
            <a:r>
              <a:rPr lang="en-US" dirty="0"/>
              <a:t>, </a:t>
            </a:r>
            <a:endParaRPr lang="ru-RU" dirty="0"/>
          </a:p>
          <a:p>
            <a:r>
              <a:rPr lang="ru-RU" dirty="0" err="1"/>
              <a:t>Кэф</a:t>
            </a:r>
            <a:r>
              <a:rPr lang="ru-RU" dirty="0"/>
              <a:t>=</a:t>
            </a:r>
            <a:r>
              <a:rPr lang="ru-RU" b="1" dirty="0"/>
              <a:t>0,0</a:t>
            </a:r>
            <a:r>
              <a:rPr lang="en-US" b="1" dirty="0"/>
              <a:t>06</a:t>
            </a:r>
            <a:r>
              <a:rPr lang="ru-RU" b="1" dirty="0"/>
              <a:t> %</a:t>
            </a:r>
            <a:endParaRPr lang="en-US" b="1" dirty="0"/>
          </a:p>
        </p:txBody>
      </p:sp>
      <p:sp>
        <p:nvSpPr>
          <p:cNvPr id="112" name="Пятно 1 111"/>
          <p:cNvSpPr/>
          <p:nvPr/>
        </p:nvSpPr>
        <p:spPr>
          <a:xfrm>
            <a:off x="1219785" y="1838499"/>
            <a:ext cx="465502" cy="46037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14" name="Пятно 1 113"/>
          <p:cNvSpPr/>
          <p:nvPr/>
        </p:nvSpPr>
        <p:spPr>
          <a:xfrm>
            <a:off x="1556150" y="1578715"/>
            <a:ext cx="434988" cy="45924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5" name="Пятно 1 114"/>
          <p:cNvSpPr/>
          <p:nvPr/>
        </p:nvSpPr>
        <p:spPr>
          <a:xfrm>
            <a:off x="609287" y="1822400"/>
            <a:ext cx="455622" cy="43489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16" name="Пятно 1 115"/>
          <p:cNvSpPr/>
          <p:nvPr/>
        </p:nvSpPr>
        <p:spPr>
          <a:xfrm>
            <a:off x="2429322" y="1590404"/>
            <a:ext cx="401134" cy="40850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680172" y="3310223"/>
            <a:ext cx="14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ПРОБЛЕМЫ</a:t>
            </a:r>
            <a:endParaRPr lang="en-US" sz="16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458510" y="2170429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20’</a:t>
            </a:r>
          </a:p>
        </p:txBody>
      </p:sp>
      <p:sp>
        <p:nvSpPr>
          <p:cNvPr id="120" name="Прямоугольник 80">
            <a:extLst>
              <a:ext uri="{FF2B5EF4-FFF2-40B4-BE49-F238E27FC236}">
                <a16:creationId xmlns:a16="http://schemas.microsoft.com/office/drawing/2014/main" id="{0C95BE38-0426-48BD-8B95-7C9C02366B8D}"/>
              </a:ext>
            </a:extLst>
          </p:cNvPr>
          <p:cNvSpPr/>
          <p:nvPr/>
        </p:nvSpPr>
        <p:spPr>
          <a:xfrm>
            <a:off x="35496" y="2426493"/>
            <a:ext cx="486717" cy="45311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380589B7-EBFF-4313-9E22-46C99CB106A6}"/>
              </a:ext>
            </a:extLst>
          </p:cNvPr>
          <p:cNvSpPr/>
          <p:nvPr/>
        </p:nvSpPr>
        <p:spPr>
          <a:xfrm>
            <a:off x="611560" y="2430242"/>
            <a:ext cx="594525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Каб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т </a:t>
            </a:r>
            <a:r>
              <a:rPr lang="ru-RU" sz="1000" dirty="0" err="1">
                <a:solidFill>
                  <a:schemeClr val="tx1"/>
                </a:solidFill>
              </a:rPr>
              <a:t>ст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м</a:t>
            </a:r>
            <a:r>
              <a:rPr lang="en-US" sz="1000" dirty="0">
                <a:solidFill>
                  <a:schemeClr val="tx1"/>
                </a:solidFill>
              </a:rPr>
              <a:t>/c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47F0B8DB-7D89-4B7C-A7A2-B45CC9076685}"/>
              </a:ext>
            </a:extLst>
          </p:cNvPr>
          <p:cNvCxnSpPr>
            <a:cxnSpLocks/>
          </p:cNvCxnSpPr>
          <p:nvPr/>
        </p:nvCxnSpPr>
        <p:spPr>
          <a:xfrm>
            <a:off x="5799139" y="2489271"/>
            <a:ext cx="576845" cy="8197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ятно 1 127">
            <a:extLst>
              <a:ext uri="{FF2B5EF4-FFF2-40B4-BE49-F238E27FC236}">
                <a16:creationId xmlns:a16="http://schemas.microsoft.com/office/drawing/2014/main" id="{C13DB996-FF5F-42DB-8A66-F3E3687F3AED}"/>
              </a:ext>
            </a:extLst>
          </p:cNvPr>
          <p:cNvSpPr/>
          <p:nvPr/>
        </p:nvSpPr>
        <p:spPr>
          <a:xfrm>
            <a:off x="7866410" y="1705089"/>
            <a:ext cx="421015" cy="42824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360BBE8D-4B0C-42B7-AFB7-03CB28320E02}"/>
              </a:ext>
            </a:extLst>
          </p:cNvPr>
          <p:cNvCxnSpPr>
            <a:cxnSpLocks/>
            <a:endCxn id="105" idx="4"/>
          </p:cNvCxnSpPr>
          <p:nvPr/>
        </p:nvCxnSpPr>
        <p:spPr>
          <a:xfrm flipH="1">
            <a:off x="4545377" y="2650906"/>
            <a:ext cx="964442" cy="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F0737F76-5DAF-49EB-AB2D-0758F970E677}"/>
              </a:ext>
            </a:extLst>
          </p:cNvPr>
          <p:cNvCxnSpPr>
            <a:cxnSpLocks/>
          </p:cNvCxnSpPr>
          <p:nvPr/>
        </p:nvCxnSpPr>
        <p:spPr>
          <a:xfrm flipV="1">
            <a:off x="6830513" y="2670003"/>
            <a:ext cx="287246" cy="7673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8E6AFDFE-B754-4AAA-867D-16AA193D6A8E}"/>
              </a:ext>
            </a:extLst>
          </p:cNvPr>
          <p:cNvSpPr/>
          <p:nvPr/>
        </p:nvSpPr>
        <p:spPr>
          <a:xfrm>
            <a:off x="5216074" y="2029648"/>
            <a:ext cx="1158406" cy="13226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2CFA78-4C4B-40C4-95B8-CD7806EA021D}"/>
              </a:ext>
            </a:extLst>
          </p:cNvPr>
          <p:cNvSpPr txBox="1"/>
          <p:nvPr/>
        </p:nvSpPr>
        <p:spPr>
          <a:xfrm>
            <a:off x="5172044" y="1993003"/>
            <a:ext cx="1300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Вне поликлиники</a:t>
            </a:r>
            <a:endParaRPr lang="en-US" sz="1000" dirty="0"/>
          </a:p>
        </p:txBody>
      </p:sp>
      <p:sp>
        <p:nvSpPr>
          <p:cNvPr id="134" name="Стрелка вправо 133"/>
          <p:cNvSpPr/>
          <p:nvPr/>
        </p:nvSpPr>
        <p:spPr>
          <a:xfrm rot="10800000">
            <a:off x="3136240" y="6117197"/>
            <a:ext cx="823219" cy="266261"/>
          </a:xfrm>
          <a:prstGeom prst="rightArrow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2284414" y="5908954"/>
            <a:ext cx="836453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Склад </a:t>
            </a:r>
            <a:r>
              <a:rPr lang="ru-RU" sz="1000" dirty="0" err="1">
                <a:solidFill>
                  <a:schemeClr val="tx1"/>
                </a:solidFill>
              </a:rPr>
              <a:t>поликли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ники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434723" y="5669834"/>
            <a:ext cx="1135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5’</a:t>
            </a:r>
          </a:p>
        </p:txBody>
      </p:sp>
      <p:sp>
        <p:nvSpPr>
          <p:cNvPr id="137" name="Прямоугольник 80">
            <a:extLst>
              <a:ext uri="{FF2B5EF4-FFF2-40B4-BE49-F238E27FC236}">
                <a16:creationId xmlns:a16="http://schemas.microsoft.com/office/drawing/2014/main" id="{97C03ACB-5388-4E94-88AB-F9EAC7F5F930}"/>
              </a:ext>
            </a:extLst>
          </p:cNvPr>
          <p:cNvSpPr/>
          <p:nvPr/>
        </p:nvSpPr>
        <p:spPr>
          <a:xfrm>
            <a:off x="69159" y="5929675"/>
            <a:ext cx="715047" cy="465130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1910 w 794486"/>
              <a:gd name="connsiteY0" fmla="*/ 171450 h 477089"/>
              <a:gd name="connsiteX1" fmla="*/ 298077 w 794486"/>
              <a:gd name="connsiteY1" fmla="*/ 52 h 477089"/>
              <a:gd name="connsiteX2" fmla="*/ 298077 w 794486"/>
              <a:gd name="connsiteY2" fmla="*/ 161977 h 477089"/>
              <a:gd name="connsiteX3" fmla="*/ 574302 w 794486"/>
              <a:gd name="connsiteY3" fmla="*/ 52 h 477089"/>
              <a:gd name="connsiteX4" fmla="*/ 574302 w 794486"/>
              <a:gd name="connsiteY4" fmla="*/ 152452 h 477089"/>
              <a:gd name="connsiteX5" fmla="*/ 794486 w 794486"/>
              <a:gd name="connsiteY5" fmla="*/ 0 h 477089"/>
              <a:gd name="connsiteX6" fmla="*/ 794486 w 794486"/>
              <a:gd name="connsiteY6" fmla="*/ 477089 h 477089"/>
              <a:gd name="connsiteX7" fmla="*/ 1910 w 794486"/>
              <a:gd name="connsiteY7" fmla="*/ 477089 h 477089"/>
              <a:gd name="connsiteX8" fmla="*/ 0 w 794486"/>
              <a:gd name="connsiteY8" fmla="*/ 265595 h 477089"/>
              <a:gd name="connsiteX9" fmla="*/ 1910 w 794486"/>
              <a:gd name="connsiteY9" fmla="*/ 171450 h 477089"/>
              <a:gd name="connsiteX0" fmla="*/ 1910 w 794486"/>
              <a:gd name="connsiteY0" fmla="*/ 171450 h 477089"/>
              <a:gd name="connsiteX1" fmla="*/ 298077 w 794486"/>
              <a:gd name="connsiteY1" fmla="*/ 52 h 477089"/>
              <a:gd name="connsiteX2" fmla="*/ 298077 w 794486"/>
              <a:gd name="connsiteY2" fmla="*/ 161977 h 477089"/>
              <a:gd name="connsiteX3" fmla="*/ 574302 w 794486"/>
              <a:gd name="connsiteY3" fmla="*/ 52 h 477089"/>
              <a:gd name="connsiteX4" fmla="*/ 574302 w 794486"/>
              <a:gd name="connsiteY4" fmla="*/ 152452 h 477089"/>
              <a:gd name="connsiteX5" fmla="*/ 794486 w 794486"/>
              <a:gd name="connsiteY5" fmla="*/ 0 h 477089"/>
              <a:gd name="connsiteX6" fmla="*/ 794486 w 794486"/>
              <a:gd name="connsiteY6" fmla="*/ 477089 h 477089"/>
              <a:gd name="connsiteX7" fmla="*/ 1910 w 794486"/>
              <a:gd name="connsiteY7" fmla="*/ 477089 h 477089"/>
              <a:gd name="connsiteX8" fmla="*/ 0 w 794486"/>
              <a:gd name="connsiteY8" fmla="*/ 234331 h 477089"/>
              <a:gd name="connsiteX9" fmla="*/ 1910 w 794486"/>
              <a:gd name="connsiteY9" fmla="*/ 171450 h 477089"/>
              <a:gd name="connsiteX0" fmla="*/ 1910 w 794486"/>
              <a:gd name="connsiteY0" fmla="*/ 171450 h 477089"/>
              <a:gd name="connsiteX1" fmla="*/ 298077 w 794486"/>
              <a:gd name="connsiteY1" fmla="*/ 52 h 477089"/>
              <a:gd name="connsiteX2" fmla="*/ 298077 w 794486"/>
              <a:gd name="connsiteY2" fmla="*/ 161977 h 477089"/>
              <a:gd name="connsiteX3" fmla="*/ 574302 w 794486"/>
              <a:gd name="connsiteY3" fmla="*/ 52 h 477089"/>
              <a:gd name="connsiteX4" fmla="*/ 574302 w 794486"/>
              <a:gd name="connsiteY4" fmla="*/ 152452 h 477089"/>
              <a:gd name="connsiteX5" fmla="*/ 794486 w 794486"/>
              <a:gd name="connsiteY5" fmla="*/ 0 h 477089"/>
              <a:gd name="connsiteX6" fmla="*/ 794486 w 794486"/>
              <a:gd name="connsiteY6" fmla="*/ 477089 h 477089"/>
              <a:gd name="connsiteX7" fmla="*/ 1910 w 794486"/>
              <a:gd name="connsiteY7" fmla="*/ 477089 h 477089"/>
              <a:gd name="connsiteX8" fmla="*/ 0 w 794486"/>
              <a:gd name="connsiteY8" fmla="*/ 242147 h 477089"/>
              <a:gd name="connsiteX9" fmla="*/ 1910 w 794486"/>
              <a:gd name="connsiteY9" fmla="*/ 171450 h 477089"/>
              <a:gd name="connsiteX0" fmla="*/ 1910 w 798303"/>
              <a:gd name="connsiteY0" fmla="*/ 171450 h 477089"/>
              <a:gd name="connsiteX1" fmla="*/ 298077 w 798303"/>
              <a:gd name="connsiteY1" fmla="*/ 52 h 477089"/>
              <a:gd name="connsiteX2" fmla="*/ 298077 w 798303"/>
              <a:gd name="connsiteY2" fmla="*/ 161977 h 477089"/>
              <a:gd name="connsiteX3" fmla="*/ 574302 w 798303"/>
              <a:gd name="connsiteY3" fmla="*/ 52 h 477089"/>
              <a:gd name="connsiteX4" fmla="*/ 574302 w 798303"/>
              <a:gd name="connsiteY4" fmla="*/ 152452 h 477089"/>
              <a:gd name="connsiteX5" fmla="*/ 794486 w 798303"/>
              <a:gd name="connsiteY5" fmla="*/ 0 h 477089"/>
              <a:gd name="connsiteX6" fmla="*/ 798303 w 798303"/>
              <a:gd name="connsiteY6" fmla="*/ 222583 h 477089"/>
              <a:gd name="connsiteX7" fmla="*/ 794486 w 798303"/>
              <a:gd name="connsiteY7" fmla="*/ 477089 h 477089"/>
              <a:gd name="connsiteX8" fmla="*/ 1910 w 798303"/>
              <a:gd name="connsiteY8" fmla="*/ 477089 h 477089"/>
              <a:gd name="connsiteX9" fmla="*/ 0 w 798303"/>
              <a:gd name="connsiteY9" fmla="*/ 242147 h 477089"/>
              <a:gd name="connsiteX10" fmla="*/ 1910 w 798303"/>
              <a:gd name="connsiteY10" fmla="*/ 171450 h 477089"/>
              <a:gd name="connsiteX0" fmla="*/ 1910 w 798303"/>
              <a:gd name="connsiteY0" fmla="*/ 171450 h 477089"/>
              <a:gd name="connsiteX1" fmla="*/ 298077 w 798303"/>
              <a:gd name="connsiteY1" fmla="*/ 52 h 477089"/>
              <a:gd name="connsiteX2" fmla="*/ 298077 w 798303"/>
              <a:gd name="connsiteY2" fmla="*/ 161977 h 477089"/>
              <a:gd name="connsiteX3" fmla="*/ 574302 w 798303"/>
              <a:gd name="connsiteY3" fmla="*/ 52 h 477089"/>
              <a:gd name="connsiteX4" fmla="*/ 574302 w 798303"/>
              <a:gd name="connsiteY4" fmla="*/ 152452 h 477089"/>
              <a:gd name="connsiteX5" fmla="*/ 794486 w 798303"/>
              <a:gd name="connsiteY5" fmla="*/ 0 h 477089"/>
              <a:gd name="connsiteX6" fmla="*/ 798303 w 798303"/>
              <a:gd name="connsiteY6" fmla="*/ 285111 h 477089"/>
              <a:gd name="connsiteX7" fmla="*/ 794486 w 798303"/>
              <a:gd name="connsiteY7" fmla="*/ 477089 h 477089"/>
              <a:gd name="connsiteX8" fmla="*/ 1910 w 798303"/>
              <a:gd name="connsiteY8" fmla="*/ 477089 h 477089"/>
              <a:gd name="connsiteX9" fmla="*/ 0 w 798303"/>
              <a:gd name="connsiteY9" fmla="*/ 242147 h 477089"/>
              <a:gd name="connsiteX10" fmla="*/ 1910 w 798303"/>
              <a:gd name="connsiteY10" fmla="*/ 171450 h 477089"/>
              <a:gd name="connsiteX0" fmla="*/ 1910 w 798303"/>
              <a:gd name="connsiteY0" fmla="*/ 171450 h 477089"/>
              <a:gd name="connsiteX1" fmla="*/ 298077 w 798303"/>
              <a:gd name="connsiteY1" fmla="*/ 52 h 477089"/>
              <a:gd name="connsiteX2" fmla="*/ 298077 w 798303"/>
              <a:gd name="connsiteY2" fmla="*/ 161977 h 477089"/>
              <a:gd name="connsiteX3" fmla="*/ 574302 w 798303"/>
              <a:gd name="connsiteY3" fmla="*/ 52 h 477089"/>
              <a:gd name="connsiteX4" fmla="*/ 574302 w 798303"/>
              <a:gd name="connsiteY4" fmla="*/ 152452 h 477089"/>
              <a:gd name="connsiteX5" fmla="*/ 794486 w 798303"/>
              <a:gd name="connsiteY5" fmla="*/ 0 h 477089"/>
              <a:gd name="connsiteX6" fmla="*/ 798303 w 798303"/>
              <a:gd name="connsiteY6" fmla="*/ 253847 h 477089"/>
              <a:gd name="connsiteX7" fmla="*/ 794486 w 798303"/>
              <a:gd name="connsiteY7" fmla="*/ 477089 h 477089"/>
              <a:gd name="connsiteX8" fmla="*/ 1910 w 798303"/>
              <a:gd name="connsiteY8" fmla="*/ 477089 h 477089"/>
              <a:gd name="connsiteX9" fmla="*/ 0 w 798303"/>
              <a:gd name="connsiteY9" fmla="*/ 242147 h 477089"/>
              <a:gd name="connsiteX10" fmla="*/ 1910 w 798303"/>
              <a:gd name="connsiteY10" fmla="*/ 171450 h 477089"/>
              <a:gd name="connsiteX0" fmla="*/ 1910 w 798303"/>
              <a:gd name="connsiteY0" fmla="*/ 171450 h 477089"/>
              <a:gd name="connsiteX1" fmla="*/ 298077 w 798303"/>
              <a:gd name="connsiteY1" fmla="*/ 52 h 477089"/>
              <a:gd name="connsiteX2" fmla="*/ 298077 w 798303"/>
              <a:gd name="connsiteY2" fmla="*/ 161977 h 477089"/>
              <a:gd name="connsiteX3" fmla="*/ 574302 w 798303"/>
              <a:gd name="connsiteY3" fmla="*/ 52 h 477089"/>
              <a:gd name="connsiteX4" fmla="*/ 574302 w 798303"/>
              <a:gd name="connsiteY4" fmla="*/ 152452 h 477089"/>
              <a:gd name="connsiteX5" fmla="*/ 794486 w 798303"/>
              <a:gd name="connsiteY5" fmla="*/ 0 h 477089"/>
              <a:gd name="connsiteX6" fmla="*/ 798303 w 798303"/>
              <a:gd name="connsiteY6" fmla="*/ 238215 h 477089"/>
              <a:gd name="connsiteX7" fmla="*/ 794486 w 798303"/>
              <a:gd name="connsiteY7" fmla="*/ 477089 h 477089"/>
              <a:gd name="connsiteX8" fmla="*/ 1910 w 798303"/>
              <a:gd name="connsiteY8" fmla="*/ 477089 h 477089"/>
              <a:gd name="connsiteX9" fmla="*/ 0 w 798303"/>
              <a:gd name="connsiteY9" fmla="*/ 242147 h 477089"/>
              <a:gd name="connsiteX10" fmla="*/ 1910 w 798303"/>
              <a:gd name="connsiteY10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303" h="477089">
                <a:moveTo>
                  <a:pt x="1910" y="171450"/>
                </a:moveTo>
                <a:cubicBezTo>
                  <a:pt x="100632" y="114317"/>
                  <a:pt x="323180" y="35"/>
                  <a:pt x="298077" y="52"/>
                </a:cubicBezTo>
                <a:cubicBezTo>
                  <a:pt x="310777" y="52"/>
                  <a:pt x="294902" y="142927"/>
                  <a:pt x="298077" y="161977"/>
                </a:cubicBezTo>
                <a:cubicBezTo>
                  <a:pt x="317127" y="146102"/>
                  <a:pt x="479052" y="54027"/>
                  <a:pt x="574302" y="52"/>
                </a:cubicBezTo>
                <a:lnTo>
                  <a:pt x="574302" y="152452"/>
                </a:lnTo>
                <a:lnTo>
                  <a:pt x="794486" y="0"/>
                </a:lnTo>
                <a:cubicBezTo>
                  <a:pt x="795758" y="74194"/>
                  <a:pt x="797031" y="164021"/>
                  <a:pt x="798303" y="238215"/>
                </a:cubicBezTo>
                <a:cubicBezTo>
                  <a:pt x="797031" y="323050"/>
                  <a:pt x="795758" y="392254"/>
                  <a:pt x="794486" y="477089"/>
                </a:cubicBezTo>
                <a:lnTo>
                  <a:pt x="1910" y="477089"/>
                </a:lnTo>
                <a:cubicBezTo>
                  <a:pt x="1273" y="406591"/>
                  <a:pt x="637" y="312645"/>
                  <a:pt x="0" y="242147"/>
                </a:cubicBezTo>
                <a:cubicBezTo>
                  <a:pt x="637" y="210765"/>
                  <a:pt x="1273" y="202832"/>
                  <a:pt x="1910" y="17145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Вход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DF06C097-0D63-412B-A71F-4955A5FA2C4A}"/>
              </a:ext>
            </a:extLst>
          </p:cNvPr>
          <p:cNvCxnSpPr>
            <a:cxnSpLocks/>
          </p:cNvCxnSpPr>
          <p:nvPr/>
        </p:nvCxnSpPr>
        <p:spPr>
          <a:xfrm>
            <a:off x="1482668" y="6161919"/>
            <a:ext cx="801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7AF85FD1-07A3-42BC-8161-75BBA1841ECC}"/>
              </a:ext>
            </a:extLst>
          </p:cNvPr>
          <p:cNvCxnSpPr>
            <a:cxnSpLocks/>
          </p:cNvCxnSpPr>
          <p:nvPr/>
        </p:nvCxnSpPr>
        <p:spPr>
          <a:xfrm flipH="1" flipV="1">
            <a:off x="3120320" y="6040682"/>
            <a:ext cx="813386" cy="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42B5AB0F-964C-41D5-BD2A-C8127476F4CC}"/>
              </a:ext>
            </a:extLst>
          </p:cNvPr>
          <p:cNvSpPr/>
          <p:nvPr/>
        </p:nvSpPr>
        <p:spPr>
          <a:xfrm>
            <a:off x="3970558" y="5970015"/>
            <a:ext cx="792576" cy="477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Кабинет главной медсестры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5C2AD0A8-7D98-4E41-9FB6-60C8DFFE6F57}"/>
              </a:ext>
            </a:extLst>
          </p:cNvPr>
          <p:cNvSpPr/>
          <p:nvPr/>
        </p:nvSpPr>
        <p:spPr>
          <a:xfrm>
            <a:off x="1133957" y="5923695"/>
            <a:ext cx="792576" cy="477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Кабинет старшей медсестры</a:t>
            </a: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922915C2-195F-4FCF-B21E-CA6DB1FBC544}"/>
              </a:ext>
            </a:extLst>
          </p:cNvPr>
          <p:cNvCxnSpPr>
            <a:cxnSpLocks/>
            <a:stCxn id="137" idx="6"/>
            <a:endCxn id="141" idx="1"/>
          </p:cNvCxnSpPr>
          <p:nvPr/>
        </p:nvCxnSpPr>
        <p:spPr>
          <a:xfrm>
            <a:off x="784206" y="6161919"/>
            <a:ext cx="349751" cy="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: один усеченный угол 172">
            <a:extLst>
              <a:ext uri="{FF2B5EF4-FFF2-40B4-BE49-F238E27FC236}">
                <a16:creationId xmlns:a16="http://schemas.microsoft.com/office/drawing/2014/main" id="{015BE7EF-D6CE-46A8-9A11-3987359ACE61}"/>
              </a:ext>
            </a:extLst>
          </p:cNvPr>
          <p:cNvSpPr/>
          <p:nvPr/>
        </p:nvSpPr>
        <p:spPr>
          <a:xfrm>
            <a:off x="2964338" y="5593646"/>
            <a:ext cx="263957" cy="98871"/>
          </a:xfrm>
          <a:prstGeom prst="snip1Rect">
            <a:avLst>
              <a:gd name="adj" fmla="val 392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Равнобедренный треугольник 143">
            <a:extLst>
              <a:ext uri="{FF2B5EF4-FFF2-40B4-BE49-F238E27FC236}">
                <a16:creationId xmlns:a16="http://schemas.microsoft.com/office/drawing/2014/main" id="{AF8A3B19-A2BB-4A77-8BFB-B12216D797F5}"/>
              </a:ext>
            </a:extLst>
          </p:cNvPr>
          <p:cNvSpPr/>
          <p:nvPr/>
        </p:nvSpPr>
        <p:spPr>
          <a:xfrm>
            <a:off x="3422928" y="6368177"/>
            <a:ext cx="369278" cy="27699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440E62D-F97D-434C-8624-3C55C9A5402E}"/>
              </a:ext>
            </a:extLst>
          </p:cNvPr>
          <p:cNvGrpSpPr/>
          <p:nvPr/>
        </p:nvGrpSpPr>
        <p:grpSpPr>
          <a:xfrm>
            <a:off x="4029294" y="5667428"/>
            <a:ext cx="377755" cy="198968"/>
            <a:chOff x="4560962" y="3394400"/>
            <a:chExt cx="377755" cy="198968"/>
          </a:xfrm>
        </p:grpSpPr>
        <p:sp>
          <p:nvSpPr>
            <p:cNvPr id="146" name="Прямоугольник: один усеченный угол 174">
              <a:extLst>
                <a:ext uri="{FF2B5EF4-FFF2-40B4-BE49-F238E27FC236}">
                  <a16:creationId xmlns:a16="http://schemas.microsoft.com/office/drawing/2014/main" id="{BF30E2B7-6440-489D-8B8B-8239B6C3F116}"/>
                </a:ext>
              </a:extLst>
            </p:cNvPr>
            <p:cNvSpPr/>
            <p:nvPr/>
          </p:nvSpPr>
          <p:spPr>
            <a:xfrm>
              <a:off x="4674760" y="3394400"/>
              <a:ext cx="263957" cy="98871"/>
            </a:xfrm>
            <a:prstGeom prst="snip1Rect">
              <a:avLst>
                <a:gd name="adj" fmla="val 392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: один усеченный угол 175">
              <a:extLst>
                <a:ext uri="{FF2B5EF4-FFF2-40B4-BE49-F238E27FC236}">
                  <a16:creationId xmlns:a16="http://schemas.microsoft.com/office/drawing/2014/main" id="{6D9AE872-8806-4178-ADAD-36923CB59771}"/>
                </a:ext>
              </a:extLst>
            </p:cNvPr>
            <p:cNvSpPr/>
            <p:nvPr/>
          </p:nvSpPr>
          <p:spPr>
            <a:xfrm>
              <a:off x="4617626" y="3441097"/>
              <a:ext cx="263957" cy="98871"/>
            </a:xfrm>
            <a:prstGeom prst="snip1Rect">
              <a:avLst>
                <a:gd name="adj" fmla="val 392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: один усеченный угол 176">
              <a:extLst>
                <a:ext uri="{FF2B5EF4-FFF2-40B4-BE49-F238E27FC236}">
                  <a16:creationId xmlns:a16="http://schemas.microsoft.com/office/drawing/2014/main" id="{BDE2DDFB-59DC-4E69-A860-27F33E11B851}"/>
                </a:ext>
              </a:extLst>
            </p:cNvPr>
            <p:cNvSpPr/>
            <p:nvPr/>
          </p:nvSpPr>
          <p:spPr>
            <a:xfrm>
              <a:off x="4560962" y="3494497"/>
              <a:ext cx="263957" cy="98871"/>
            </a:xfrm>
            <a:prstGeom prst="snip1Rect">
              <a:avLst>
                <a:gd name="adj" fmla="val 392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440408" y="5431789"/>
            <a:ext cx="3047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Kэф</a:t>
            </a:r>
            <a:r>
              <a:rPr lang="ru-RU" dirty="0"/>
              <a:t>= ВСЦ/ВЦ *100%, </a:t>
            </a:r>
            <a:r>
              <a:rPr lang="ru-RU" dirty="0" err="1"/>
              <a:t>Кэф</a:t>
            </a:r>
            <a:r>
              <a:rPr lang="ru-RU" dirty="0"/>
              <a:t>=</a:t>
            </a:r>
            <a:r>
              <a:rPr lang="en-US" dirty="0"/>
              <a:t>1</a:t>
            </a:r>
            <a:r>
              <a:rPr lang="ru-RU" dirty="0"/>
              <a:t>/</a:t>
            </a:r>
            <a:r>
              <a:rPr lang="en-US" dirty="0"/>
              <a:t>1860</a:t>
            </a:r>
            <a:r>
              <a:rPr lang="ru-RU" dirty="0"/>
              <a:t>*100%</a:t>
            </a:r>
          </a:p>
          <a:p>
            <a:r>
              <a:rPr lang="ru-RU" dirty="0" err="1"/>
              <a:t>Кэф</a:t>
            </a:r>
            <a:r>
              <a:rPr lang="ru-RU" dirty="0"/>
              <a:t>=</a:t>
            </a:r>
            <a:r>
              <a:rPr lang="en-US" b="1" dirty="0"/>
              <a:t>6,7</a:t>
            </a:r>
            <a:r>
              <a:rPr lang="ru-RU" b="1" dirty="0"/>
              <a:t> %</a:t>
            </a:r>
            <a:endParaRPr lang="en-US" b="1" dirty="0"/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23E65768-AD2B-4A99-BC1F-E3672BCEC576}"/>
              </a:ext>
            </a:extLst>
          </p:cNvPr>
          <p:cNvSpPr/>
          <p:nvPr/>
        </p:nvSpPr>
        <p:spPr>
          <a:xfrm>
            <a:off x="3145829" y="5103490"/>
            <a:ext cx="1573443" cy="227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Единая система учета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936335" y="5283443"/>
            <a:ext cx="32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@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073549" y="5327998"/>
            <a:ext cx="32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@</a:t>
            </a:r>
          </a:p>
        </p:txBody>
      </p:sp>
      <p:sp>
        <p:nvSpPr>
          <p:cNvPr id="163" name="Прямоугольник 80">
            <a:extLst>
              <a:ext uri="{FF2B5EF4-FFF2-40B4-BE49-F238E27FC236}">
                <a16:creationId xmlns:a16="http://schemas.microsoft.com/office/drawing/2014/main" id="{F6B4E5DD-3BCD-42BB-A8E9-E57A95EDAB36}"/>
              </a:ext>
            </a:extLst>
          </p:cNvPr>
          <p:cNvSpPr/>
          <p:nvPr/>
        </p:nvSpPr>
        <p:spPr>
          <a:xfrm>
            <a:off x="7797353" y="2344561"/>
            <a:ext cx="520118" cy="465130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1910 w 794486"/>
              <a:gd name="connsiteY0" fmla="*/ 171450 h 477089"/>
              <a:gd name="connsiteX1" fmla="*/ 298077 w 794486"/>
              <a:gd name="connsiteY1" fmla="*/ 52 h 477089"/>
              <a:gd name="connsiteX2" fmla="*/ 298077 w 794486"/>
              <a:gd name="connsiteY2" fmla="*/ 161977 h 477089"/>
              <a:gd name="connsiteX3" fmla="*/ 574302 w 794486"/>
              <a:gd name="connsiteY3" fmla="*/ 52 h 477089"/>
              <a:gd name="connsiteX4" fmla="*/ 574302 w 794486"/>
              <a:gd name="connsiteY4" fmla="*/ 152452 h 477089"/>
              <a:gd name="connsiteX5" fmla="*/ 794486 w 794486"/>
              <a:gd name="connsiteY5" fmla="*/ 0 h 477089"/>
              <a:gd name="connsiteX6" fmla="*/ 794486 w 794486"/>
              <a:gd name="connsiteY6" fmla="*/ 477089 h 477089"/>
              <a:gd name="connsiteX7" fmla="*/ 1910 w 794486"/>
              <a:gd name="connsiteY7" fmla="*/ 477089 h 477089"/>
              <a:gd name="connsiteX8" fmla="*/ 0 w 794486"/>
              <a:gd name="connsiteY8" fmla="*/ 265595 h 477089"/>
              <a:gd name="connsiteX9" fmla="*/ 1910 w 794486"/>
              <a:gd name="connsiteY9" fmla="*/ 171450 h 477089"/>
              <a:gd name="connsiteX0" fmla="*/ 1910 w 794486"/>
              <a:gd name="connsiteY0" fmla="*/ 171450 h 477089"/>
              <a:gd name="connsiteX1" fmla="*/ 298077 w 794486"/>
              <a:gd name="connsiteY1" fmla="*/ 52 h 477089"/>
              <a:gd name="connsiteX2" fmla="*/ 298077 w 794486"/>
              <a:gd name="connsiteY2" fmla="*/ 161977 h 477089"/>
              <a:gd name="connsiteX3" fmla="*/ 574302 w 794486"/>
              <a:gd name="connsiteY3" fmla="*/ 52 h 477089"/>
              <a:gd name="connsiteX4" fmla="*/ 574302 w 794486"/>
              <a:gd name="connsiteY4" fmla="*/ 152452 h 477089"/>
              <a:gd name="connsiteX5" fmla="*/ 794486 w 794486"/>
              <a:gd name="connsiteY5" fmla="*/ 0 h 477089"/>
              <a:gd name="connsiteX6" fmla="*/ 794486 w 794486"/>
              <a:gd name="connsiteY6" fmla="*/ 477089 h 477089"/>
              <a:gd name="connsiteX7" fmla="*/ 1910 w 794486"/>
              <a:gd name="connsiteY7" fmla="*/ 477089 h 477089"/>
              <a:gd name="connsiteX8" fmla="*/ 0 w 794486"/>
              <a:gd name="connsiteY8" fmla="*/ 234331 h 477089"/>
              <a:gd name="connsiteX9" fmla="*/ 1910 w 794486"/>
              <a:gd name="connsiteY9" fmla="*/ 171450 h 477089"/>
              <a:gd name="connsiteX0" fmla="*/ 1910 w 794486"/>
              <a:gd name="connsiteY0" fmla="*/ 171450 h 477089"/>
              <a:gd name="connsiteX1" fmla="*/ 298077 w 794486"/>
              <a:gd name="connsiteY1" fmla="*/ 52 h 477089"/>
              <a:gd name="connsiteX2" fmla="*/ 298077 w 794486"/>
              <a:gd name="connsiteY2" fmla="*/ 161977 h 477089"/>
              <a:gd name="connsiteX3" fmla="*/ 574302 w 794486"/>
              <a:gd name="connsiteY3" fmla="*/ 52 h 477089"/>
              <a:gd name="connsiteX4" fmla="*/ 574302 w 794486"/>
              <a:gd name="connsiteY4" fmla="*/ 152452 h 477089"/>
              <a:gd name="connsiteX5" fmla="*/ 794486 w 794486"/>
              <a:gd name="connsiteY5" fmla="*/ 0 h 477089"/>
              <a:gd name="connsiteX6" fmla="*/ 794486 w 794486"/>
              <a:gd name="connsiteY6" fmla="*/ 477089 h 477089"/>
              <a:gd name="connsiteX7" fmla="*/ 1910 w 794486"/>
              <a:gd name="connsiteY7" fmla="*/ 477089 h 477089"/>
              <a:gd name="connsiteX8" fmla="*/ 0 w 794486"/>
              <a:gd name="connsiteY8" fmla="*/ 242147 h 477089"/>
              <a:gd name="connsiteX9" fmla="*/ 1910 w 794486"/>
              <a:gd name="connsiteY9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486" h="477089">
                <a:moveTo>
                  <a:pt x="1910" y="171450"/>
                </a:moveTo>
                <a:cubicBezTo>
                  <a:pt x="100632" y="114317"/>
                  <a:pt x="323180" y="35"/>
                  <a:pt x="298077" y="52"/>
                </a:cubicBezTo>
                <a:cubicBezTo>
                  <a:pt x="310777" y="52"/>
                  <a:pt x="294902" y="142927"/>
                  <a:pt x="298077" y="161977"/>
                </a:cubicBezTo>
                <a:cubicBezTo>
                  <a:pt x="317127" y="146102"/>
                  <a:pt x="479052" y="54027"/>
                  <a:pt x="574302" y="52"/>
                </a:cubicBezTo>
                <a:lnTo>
                  <a:pt x="574302" y="152452"/>
                </a:lnTo>
                <a:lnTo>
                  <a:pt x="794486" y="0"/>
                </a:lnTo>
                <a:lnTo>
                  <a:pt x="794486" y="477089"/>
                </a:lnTo>
                <a:lnTo>
                  <a:pt x="1910" y="477089"/>
                </a:lnTo>
                <a:cubicBezTo>
                  <a:pt x="1273" y="406591"/>
                  <a:pt x="637" y="312645"/>
                  <a:pt x="0" y="242147"/>
                </a:cubicBezTo>
                <a:cubicBezTo>
                  <a:pt x="637" y="210765"/>
                  <a:pt x="1273" y="202832"/>
                  <a:pt x="1910" y="17145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164" name="Равнобедренный треугольник 163">
            <a:extLst>
              <a:ext uri="{FF2B5EF4-FFF2-40B4-BE49-F238E27FC236}">
                <a16:creationId xmlns:a16="http://schemas.microsoft.com/office/drawing/2014/main" id="{AF8A3B19-A2BB-4A77-8BFB-B12216D797F5}"/>
              </a:ext>
            </a:extLst>
          </p:cNvPr>
          <p:cNvSpPr/>
          <p:nvPr/>
        </p:nvSpPr>
        <p:spPr>
          <a:xfrm>
            <a:off x="5953778" y="2782383"/>
            <a:ext cx="369278" cy="27699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B2BC1BE-70FA-45E8-9AB6-0E558D65910B}"/>
              </a:ext>
            </a:extLst>
          </p:cNvPr>
          <p:cNvSpPr txBox="1"/>
          <p:nvPr/>
        </p:nvSpPr>
        <p:spPr>
          <a:xfrm>
            <a:off x="3251849" y="6407469"/>
            <a:ext cx="7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30</a:t>
            </a:r>
            <a:endParaRPr lang="en-US" sz="1200" dirty="0"/>
          </a:p>
          <a:p>
            <a:pPr algn="ctr"/>
            <a:r>
              <a:rPr lang="ru-RU" sz="1200" dirty="0"/>
              <a:t> дней</a:t>
            </a:r>
            <a:endParaRPr lang="en-US" sz="12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B2BC1BE-70FA-45E8-9AB6-0E558D65910B}"/>
              </a:ext>
            </a:extLst>
          </p:cNvPr>
          <p:cNvSpPr txBox="1"/>
          <p:nvPr/>
        </p:nvSpPr>
        <p:spPr>
          <a:xfrm>
            <a:off x="5787913" y="2824043"/>
            <a:ext cx="7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180</a:t>
            </a:r>
          </a:p>
          <a:p>
            <a:pPr algn="ctr"/>
            <a:r>
              <a:rPr lang="ru-RU" sz="1200" dirty="0"/>
              <a:t> дней</a:t>
            </a:r>
            <a:endParaRPr 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554279" y="5672912"/>
            <a:ext cx="1135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10’</a:t>
            </a: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 flipH="1">
            <a:off x="3833326" y="5610912"/>
            <a:ext cx="18594" cy="1034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H="1">
            <a:off x="4831645" y="5625848"/>
            <a:ext cx="18594" cy="1034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90620" y="3548566"/>
            <a:ext cx="5594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itchFamily="18" charset="0"/>
              </a:rPr>
              <a:t>Лишние запасы РМ и ИМН на складе поликлиники, на 180 дней.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itchFamily="18" charset="0"/>
              </a:rPr>
              <a:t>Длительное время, затрачиваемое старшей медсестрой на подсчет реальных остатков на складе и раскладку полученных РМ и ИМН, 60 минут.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itchFamily="18" charset="0"/>
              </a:rPr>
              <a:t>Длительное время, затрачиваемое старшей медсестрой на оформление документации, 30 минут.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itchFamily="18" charset="0"/>
              </a:rPr>
              <a:t>Длительное время, затрачиваемое старшей медсестрой на заказ/получение РМ и ИМН 20 минут.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itchFamily="18" charset="0"/>
              </a:rPr>
              <a:t>Длительное время, затрачиваемое на ожидание получения РМ и ИМН 7-10 дней.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itchFamily="18" charset="0"/>
              </a:rPr>
              <a:t>Неэффективное использование финансовых средств на РМ и ИМН до 323,167 тыс. рублей в год.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1307345" y="2430242"/>
            <a:ext cx="640283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Склад поли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клиники</a:t>
            </a:r>
          </a:p>
        </p:txBody>
      </p:sp>
      <p:sp>
        <p:nvSpPr>
          <p:cNvPr id="175" name="Пятно 1 174"/>
          <p:cNvSpPr/>
          <p:nvPr/>
        </p:nvSpPr>
        <p:spPr>
          <a:xfrm>
            <a:off x="5694776" y="1622393"/>
            <a:ext cx="401134" cy="40850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76" name="Пятно 1 175"/>
          <p:cNvSpPr/>
          <p:nvPr/>
        </p:nvSpPr>
        <p:spPr>
          <a:xfrm>
            <a:off x="4076102" y="1692545"/>
            <a:ext cx="401134" cy="40850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177" name="Пятно 1 176"/>
          <p:cNvSpPr/>
          <p:nvPr/>
        </p:nvSpPr>
        <p:spPr>
          <a:xfrm>
            <a:off x="7332845" y="1702806"/>
            <a:ext cx="455622" cy="43489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78" name="Пятно 1 177"/>
          <p:cNvSpPr/>
          <p:nvPr/>
        </p:nvSpPr>
        <p:spPr>
          <a:xfrm>
            <a:off x="6681983" y="1689588"/>
            <a:ext cx="434988" cy="45924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55148" y="2198958"/>
            <a:ext cx="468101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ru-RU" sz="1200" dirty="0"/>
              <a:t>0</a:t>
            </a:r>
            <a:r>
              <a:rPr lang="en-US" sz="1200" dirty="0"/>
              <a:t>’</a:t>
            </a:r>
            <a:endParaRPr lang="ru-RU" sz="1200" dirty="0"/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8E6AFDFE-B754-4AAA-867D-16AA193D6A8E}"/>
              </a:ext>
            </a:extLst>
          </p:cNvPr>
          <p:cNvSpPr/>
          <p:nvPr/>
        </p:nvSpPr>
        <p:spPr>
          <a:xfrm>
            <a:off x="1953827" y="2034360"/>
            <a:ext cx="1107012" cy="13226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380589B7-EBFF-4313-9E22-46C99CB106A6}"/>
              </a:ext>
            </a:extLst>
          </p:cNvPr>
          <p:cNvSpPr/>
          <p:nvPr/>
        </p:nvSpPr>
        <p:spPr>
          <a:xfrm>
            <a:off x="2324023" y="2433900"/>
            <a:ext cx="594525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Каб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т </a:t>
            </a:r>
            <a:r>
              <a:rPr lang="ru-RU" sz="1000" dirty="0" err="1">
                <a:solidFill>
                  <a:schemeClr val="tx1"/>
                </a:solidFill>
              </a:rPr>
              <a:t>гл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м</a:t>
            </a:r>
            <a:r>
              <a:rPr lang="en-US" sz="1000" dirty="0">
                <a:solidFill>
                  <a:schemeClr val="tx1"/>
                </a:solidFill>
              </a:rPr>
              <a:t>/c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380589B7-EBFF-4313-9E22-46C99CB106A6}"/>
              </a:ext>
            </a:extLst>
          </p:cNvPr>
          <p:cNvSpPr/>
          <p:nvPr/>
        </p:nvSpPr>
        <p:spPr>
          <a:xfrm>
            <a:off x="3059832" y="2434365"/>
            <a:ext cx="594525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Каб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т </a:t>
            </a:r>
            <a:r>
              <a:rPr lang="ru-RU" sz="1000" dirty="0" err="1">
                <a:solidFill>
                  <a:schemeClr val="tx1"/>
                </a:solidFill>
              </a:rPr>
              <a:t>ст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м</a:t>
            </a:r>
            <a:r>
              <a:rPr lang="en-US" sz="1000" dirty="0">
                <a:solidFill>
                  <a:schemeClr val="tx1"/>
                </a:solidFill>
              </a:rPr>
              <a:t>/c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380589B7-EBFF-4313-9E22-46C99CB106A6}"/>
              </a:ext>
            </a:extLst>
          </p:cNvPr>
          <p:cNvSpPr/>
          <p:nvPr/>
        </p:nvSpPr>
        <p:spPr>
          <a:xfrm>
            <a:off x="4622358" y="2437447"/>
            <a:ext cx="594525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Каб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т </a:t>
            </a:r>
            <a:r>
              <a:rPr lang="ru-RU" sz="1000" dirty="0" err="1">
                <a:solidFill>
                  <a:schemeClr val="tx1"/>
                </a:solidFill>
              </a:rPr>
              <a:t>ст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м</a:t>
            </a:r>
            <a:r>
              <a:rPr lang="en-US" sz="1000" dirty="0">
                <a:solidFill>
                  <a:schemeClr val="tx1"/>
                </a:solidFill>
              </a:rPr>
              <a:t>/c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380589B7-EBFF-4313-9E22-46C99CB106A6}"/>
              </a:ext>
            </a:extLst>
          </p:cNvPr>
          <p:cNvSpPr/>
          <p:nvPr/>
        </p:nvSpPr>
        <p:spPr>
          <a:xfrm>
            <a:off x="5364088" y="2425275"/>
            <a:ext cx="594525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Каб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т </a:t>
            </a:r>
            <a:r>
              <a:rPr lang="ru-RU" sz="1000" dirty="0" err="1">
                <a:solidFill>
                  <a:schemeClr val="tx1"/>
                </a:solidFill>
              </a:rPr>
              <a:t>гл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м</a:t>
            </a:r>
            <a:r>
              <a:rPr lang="en-US" sz="1000" dirty="0">
                <a:solidFill>
                  <a:schemeClr val="tx1"/>
                </a:solidFill>
              </a:rPr>
              <a:t>/c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6367379" y="2420798"/>
            <a:ext cx="640283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Склад поли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клиники</a:t>
            </a: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380589B7-EBFF-4313-9E22-46C99CB106A6}"/>
              </a:ext>
            </a:extLst>
          </p:cNvPr>
          <p:cNvSpPr/>
          <p:nvPr/>
        </p:nvSpPr>
        <p:spPr>
          <a:xfrm>
            <a:off x="7106086" y="2437447"/>
            <a:ext cx="594525" cy="468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Каб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>
                <a:solidFill>
                  <a:schemeClr val="tx1"/>
                </a:solidFill>
              </a:rPr>
              <a:t>т </a:t>
            </a:r>
            <a:r>
              <a:rPr lang="ru-RU" sz="1000" dirty="0" err="1">
                <a:solidFill>
                  <a:schemeClr val="tx1"/>
                </a:solidFill>
              </a:rPr>
              <a:t>ст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м</a:t>
            </a:r>
            <a:r>
              <a:rPr lang="en-US" sz="1000" dirty="0">
                <a:solidFill>
                  <a:schemeClr val="tx1"/>
                </a:solidFill>
              </a:rPr>
              <a:t>/c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62CFA78-4C4B-40C4-95B8-CD7806EA021D}"/>
              </a:ext>
            </a:extLst>
          </p:cNvPr>
          <p:cNvSpPr txBox="1"/>
          <p:nvPr/>
        </p:nvSpPr>
        <p:spPr>
          <a:xfrm>
            <a:off x="1923209" y="2024035"/>
            <a:ext cx="1300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Вне поликлиники</a:t>
            </a:r>
            <a:endParaRPr lang="en-US" sz="1000" dirty="0"/>
          </a:p>
        </p:txBody>
      </p:sp>
      <p:cxnSp>
        <p:nvCxnSpPr>
          <p:cNvPr id="197" name="Прямая со стрелкой 196">
            <a:extLst>
              <a:ext uri="{FF2B5EF4-FFF2-40B4-BE49-F238E27FC236}">
                <a16:creationId xmlns:a16="http://schemas.microsoft.com/office/drawing/2014/main" id="{47F0B8DB-7D89-4B7C-A7A2-B45CC9076685}"/>
              </a:ext>
            </a:extLst>
          </p:cNvPr>
          <p:cNvCxnSpPr>
            <a:cxnSpLocks/>
          </p:cNvCxnSpPr>
          <p:nvPr/>
        </p:nvCxnSpPr>
        <p:spPr>
          <a:xfrm>
            <a:off x="1931946" y="2547424"/>
            <a:ext cx="392077" cy="2675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2447202" y="2198958"/>
            <a:ext cx="468101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ru-RU" sz="1200" dirty="0"/>
              <a:t>0</a:t>
            </a:r>
            <a:r>
              <a:rPr lang="en-US" sz="1200" dirty="0"/>
              <a:t>’</a:t>
            </a:r>
            <a:endParaRPr lang="ru-RU" sz="1200" dirty="0"/>
          </a:p>
        </p:txBody>
      </p:sp>
      <p:sp>
        <p:nvSpPr>
          <p:cNvPr id="200" name="TextBox 199"/>
          <p:cNvSpPr txBox="1"/>
          <p:nvPr/>
        </p:nvSpPr>
        <p:spPr>
          <a:xfrm>
            <a:off x="7228879" y="2175629"/>
            <a:ext cx="468101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ru-RU" sz="1200" dirty="0"/>
              <a:t>0</a:t>
            </a:r>
            <a:r>
              <a:rPr lang="en-US" sz="1200" dirty="0"/>
              <a:t>’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3926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328405" y="139267"/>
            <a:ext cx="513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Проект: «Поставка РМ и ИМН «точно вовремя».» 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60988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202595" y="4441314"/>
            <a:ext cx="3721334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оборудование рабочего места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Внедрение АРМ.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5" y="1222595"/>
            <a:ext cx="2164590" cy="2886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44335"/>
            <a:ext cx="2224697" cy="29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22822" y="76876"/>
            <a:ext cx="5554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Разработанные стандарты по итогам реализации проекта: «Поставка РМ и ИМН «точно вовремя»».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60988"/>
            <a:ext cx="812804" cy="775724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92D2C17-1D7D-44AF-A627-61505F3D8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1758"/>
              </p:ext>
            </p:extLst>
          </p:nvPr>
        </p:nvGraphicFramePr>
        <p:xfrm>
          <a:off x="101144" y="1810289"/>
          <a:ext cx="3337966" cy="472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198" imgH="8020037" progId="AcroExch.Document.DC">
                  <p:embed/>
                </p:oleObj>
              </mc:Choice>
              <mc:Fallback>
                <p:oleObj name="Acrobat Document" r:id="rId6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144" y="1810289"/>
                        <a:ext cx="3337966" cy="472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E4C2A-CC8E-4BA3-B647-3CEB7A8CAA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92" y="2348880"/>
            <a:ext cx="4788760" cy="28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3532" y="-54118"/>
            <a:ext cx="5396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улучшений проекта: «Поставка РМ и ИМН «точно вовремя».»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36909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543435483"/>
              </p:ext>
            </p:extLst>
          </p:nvPr>
        </p:nvGraphicFramePr>
        <p:xfrm>
          <a:off x="-166368" y="1540564"/>
          <a:ext cx="4509045" cy="156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2271020" y="3149912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92376" y="294985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более 30 дней)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6601" y="2653241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852427" y="3016088"/>
            <a:ext cx="1673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Уровень запаса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199982102"/>
              </p:ext>
            </p:extLst>
          </p:nvPr>
        </p:nvGraphicFramePr>
        <p:xfrm>
          <a:off x="-26848" y="3275726"/>
          <a:ext cx="4369525" cy="13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46121" y="4310791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844512" y="4688047"/>
            <a:ext cx="1463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Получение РМ и ИМН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48920" y="4590489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более 1 минуты/60 секунд)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275242" y="4815423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4B4BC833-1EE0-48CF-A001-9EFE26409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755112"/>
              </p:ext>
            </p:extLst>
          </p:nvPr>
        </p:nvGraphicFramePr>
        <p:xfrm>
          <a:off x="4448871" y="3361127"/>
          <a:ext cx="4202646" cy="156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FCB513F0-140D-4207-8B16-81DCD83C4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349636"/>
              </p:ext>
            </p:extLst>
          </p:nvPr>
        </p:nvGraphicFramePr>
        <p:xfrm>
          <a:off x="4350189" y="1553984"/>
          <a:ext cx="4357702" cy="156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18DDFD33-95EF-44FD-9A57-F3989BCDE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781871"/>
              </p:ext>
            </p:extLst>
          </p:nvPr>
        </p:nvGraphicFramePr>
        <p:xfrm>
          <a:off x="22099" y="5270297"/>
          <a:ext cx="4426771" cy="96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A8C6AA9-972D-4F8D-A398-88420AC5124E}"/>
              </a:ext>
            </a:extLst>
          </p:cNvPr>
          <p:cNvSpPr txBox="1"/>
          <p:nvPr/>
        </p:nvSpPr>
        <p:spPr>
          <a:xfrm>
            <a:off x="7168236" y="488038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более 10 минут)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310EB5-9134-4B29-8066-0FEB64DF14CE}"/>
              </a:ext>
            </a:extLst>
          </p:cNvPr>
          <p:cNvSpPr txBox="1"/>
          <p:nvPr/>
        </p:nvSpPr>
        <p:spPr>
          <a:xfrm>
            <a:off x="7248190" y="30402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более 5 минут)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BAC49C-7198-4533-B09E-DDF54841AA65}"/>
              </a:ext>
            </a:extLst>
          </p:cNvPr>
          <p:cNvSpPr txBox="1"/>
          <p:nvPr/>
        </p:nvSpPr>
        <p:spPr>
          <a:xfrm>
            <a:off x="3027015" y="6300802"/>
            <a:ext cx="166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br>
              <a:rPr lang="ru-RU" sz="1000" dirty="0"/>
            </a:br>
            <a:r>
              <a:rPr lang="ru-RU" sz="1000" dirty="0"/>
              <a:t>(0 минут, точно вовремя)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F6DE9D-E458-49BD-9C2C-E5826BF2AC9B}"/>
              </a:ext>
            </a:extLst>
          </p:cNvPr>
          <p:cNvSpPr txBox="1"/>
          <p:nvPr/>
        </p:nvSpPr>
        <p:spPr>
          <a:xfrm>
            <a:off x="5434136" y="4947518"/>
            <a:ext cx="1673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Подсчет остатка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50201E-13D0-426E-BAE9-24AA754B337E}"/>
              </a:ext>
            </a:extLst>
          </p:cNvPr>
          <p:cNvSpPr txBox="1"/>
          <p:nvPr/>
        </p:nvSpPr>
        <p:spPr>
          <a:xfrm>
            <a:off x="671735" y="5946859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8510EC-9347-4219-9690-8FE0C5E6EAAD}"/>
              </a:ext>
            </a:extLst>
          </p:cNvPr>
          <p:cNvSpPr txBox="1"/>
          <p:nvPr/>
        </p:nvSpPr>
        <p:spPr>
          <a:xfrm>
            <a:off x="872817" y="6308993"/>
            <a:ext cx="1673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Ожидание получения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09BACEB-EF0B-4DB5-B30A-D9105D6B52AE}"/>
              </a:ext>
            </a:extLst>
          </p:cNvPr>
          <p:cNvCxnSpPr/>
          <p:nvPr/>
        </p:nvCxnSpPr>
        <p:spPr>
          <a:xfrm>
            <a:off x="2339752" y="6432103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0BE32812-F97C-46B2-AFAD-532B605F8048}"/>
              </a:ext>
            </a:extLst>
          </p:cNvPr>
          <p:cNvCxnSpPr/>
          <p:nvPr/>
        </p:nvCxnSpPr>
        <p:spPr>
          <a:xfrm>
            <a:off x="6736471" y="3228945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4710FDA-63E5-4316-B44B-0C6E53BFD8D8}"/>
              </a:ext>
            </a:extLst>
          </p:cNvPr>
          <p:cNvCxnSpPr/>
          <p:nvPr/>
        </p:nvCxnSpPr>
        <p:spPr>
          <a:xfrm>
            <a:off x="6658506" y="5080438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1D1446A-84E8-4B5E-8109-D5FE06588D45}"/>
              </a:ext>
            </a:extLst>
          </p:cNvPr>
          <p:cNvSpPr txBox="1"/>
          <p:nvPr/>
        </p:nvSpPr>
        <p:spPr>
          <a:xfrm>
            <a:off x="5198391" y="2732436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5FB7F7-FF5C-4FA9-B2B7-17329EA929DB}"/>
              </a:ext>
            </a:extLst>
          </p:cNvPr>
          <p:cNvSpPr txBox="1"/>
          <p:nvPr/>
        </p:nvSpPr>
        <p:spPr>
          <a:xfrm>
            <a:off x="5252576" y="4572607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7A5324-5562-40AA-9187-E0AFD6BDB065}"/>
              </a:ext>
            </a:extLst>
          </p:cNvPr>
          <p:cNvSpPr txBox="1"/>
          <p:nvPr/>
        </p:nvSpPr>
        <p:spPr>
          <a:xfrm>
            <a:off x="5392713" y="3028890"/>
            <a:ext cx="167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Оформление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710" y="15319"/>
            <a:ext cx="963711" cy="8799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graphicFrame>
        <p:nvGraphicFramePr>
          <p:cNvPr id="2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14120"/>
              </p:ext>
            </p:extLst>
          </p:nvPr>
        </p:nvGraphicFramePr>
        <p:xfrm>
          <a:off x="2915816" y="1131590"/>
          <a:ext cx="5832648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5565" y="1248463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7410" y="221074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6742" y="4692517"/>
            <a:ext cx="2481898" cy="758798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ожидания, поставка «точно вовремя»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1638" y="313661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6630" y="39887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6742" y="2448714"/>
            <a:ext cx="2481898" cy="52003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6 раз (с 60 до 10 минут)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6742" y="1156840"/>
            <a:ext cx="2481898" cy="1230521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Процесс снабжения лекарственными средствами, ИМН и прочими материалами от склада поставщика до МО),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запаса на складе поликлиники 30 дней.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6742" y="5541672"/>
            <a:ext cx="2479200" cy="1067998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1,3 раза (с 323,167 тысяч рублей до 251,887 тысяч рублей в год)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5883" y="74661"/>
            <a:ext cx="513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«Поставка РМ и ИМН «точно вовремя»».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457961-3C7F-4D8E-9829-BF6C5C1AA923}"/>
              </a:ext>
            </a:extLst>
          </p:cNvPr>
          <p:cNvSpPr txBox="1"/>
          <p:nvPr/>
        </p:nvSpPr>
        <p:spPr>
          <a:xfrm>
            <a:off x="3517421" y="47946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DC733B-4C0E-4F32-B3A4-6CB27DCA72C1}"/>
              </a:ext>
            </a:extLst>
          </p:cNvPr>
          <p:cNvSpPr txBox="1"/>
          <p:nvPr/>
        </p:nvSpPr>
        <p:spPr>
          <a:xfrm>
            <a:off x="3035565" y="559103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6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AE1E092-3E07-4B80-8691-7286C7A457DC}"/>
              </a:ext>
            </a:extLst>
          </p:cNvPr>
          <p:cNvSpPr/>
          <p:nvPr/>
        </p:nvSpPr>
        <p:spPr>
          <a:xfrm>
            <a:off x="376742" y="3030102"/>
            <a:ext cx="2481898" cy="758798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6 раз (с 30 до 5 минут)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1CDA763-ABD4-4FB1-A426-74E68A49A7A7}"/>
              </a:ext>
            </a:extLst>
          </p:cNvPr>
          <p:cNvSpPr/>
          <p:nvPr/>
        </p:nvSpPr>
        <p:spPr>
          <a:xfrm>
            <a:off x="376742" y="3854823"/>
            <a:ext cx="2481898" cy="758798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 раз (с 20 до 1 минуты)</a:t>
            </a: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pic>
        <p:nvPicPr>
          <p:cNvPr id="13" name="Рисунок 12" descr="J:\DCIM\101MSDCF\DSC013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7" y="1484785"/>
            <a:ext cx="771360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56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911" y="24253"/>
            <a:ext cx="1033977" cy="879982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48981"/>
              </p:ext>
            </p:extLst>
          </p:nvPr>
        </p:nvGraphicFramePr>
        <p:xfrm>
          <a:off x="70280" y="2190696"/>
          <a:ext cx="8462159" cy="42210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0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2129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4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Шорина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Витальевна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Гусева Наталья Владимировна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Баруздина Наталья Владимировна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Барышева Вера Владимировна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Виноградова Анастасия Владимировна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стандартиза-ция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методическая поддержка)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(хронометраж)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фотофиксация,визуализация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(Визуализация, планирование, отчет)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Рисунок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3210" r="28804" b="15150"/>
          <a:stretch>
            <a:fillRect/>
          </a:stretch>
        </p:blipFill>
        <p:spPr bwMode="auto">
          <a:xfrm>
            <a:off x="1767189" y="1970187"/>
            <a:ext cx="1295231" cy="18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23509" r="20314" b="398"/>
          <a:stretch>
            <a:fillRect/>
          </a:stretch>
        </p:blipFill>
        <p:spPr bwMode="auto">
          <a:xfrm>
            <a:off x="4926970" y="1950708"/>
            <a:ext cx="1681271" cy="18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виноградо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94" y="1961068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54134" y="184534"/>
            <a:ext cx="52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«Поставка РМ и ИМН «точно вовремя»».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" descr="шорина">
            <a:extLst>
              <a:ext uri="{FF2B5EF4-FFF2-40B4-BE49-F238E27FC236}">
                <a16:creationId xmlns:a16="http://schemas.microsoft.com/office/drawing/2014/main" id="{BFF08F27-0CE6-4194-B058-0A18EDC5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8" y="1970187"/>
            <a:ext cx="1314182" cy="18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5">
            <a:extLst>
              <a:ext uri="{FF2B5EF4-FFF2-40B4-BE49-F238E27FC236}">
                <a16:creationId xmlns:a16="http://schemas.microsoft.com/office/drawing/2014/main" id="{94EC5AAC-FFA9-4318-BB35-A2DBB4B4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2348" r="22394" b="23039"/>
          <a:stretch>
            <a:fillRect/>
          </a:stretch>
        </p:blipFill>
        <p:spPr bwMode="auto">
          <a:xfrm>
            <a:off x="3275856" y="1963043"/>
            <a:ext cx="1518440" cy="18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6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151708"/>
            <a:ext cx="575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детской поликлиники № 1 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63190"/>
              </p:ext>
            </p:extLst>
          </p:nvPr>
        </p:nvGraphicFramePr>
        <p:xfrm>
          <a:off x="1" y="1094097"/>
          <a:ext cx="9144001" cy="568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10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2372529">
                  <a:extLst>
                    <a:ext uri="{9D8B030D-6E8A-4147-A177-3AD203B41FA5}">
                      <a16:colId xmlns:a16="http://schemas.microsoft.com/office/drawing/2014/main" val="3220696662"/>
                    </a:ext>
                  </a:extLst>
                </a:gridCol>
                <a:gridCol w="702195">
                  <a:extLst>
                    <a:ext uri="{9D8B030D-6E8A-4147-A177-3AD203B41FA5}">
                      <a16:colId xmlns:a16="http://schemas.microsoft.com/office/drawing/2014/main" val="3305439383"/>
                    </a:ext>
                  </a:extLst>
                </a:gridCol>
                <a:gridCol w="426981">
                  <a:extLst>
                    <a:ext uri="{9D8B030D-6E8A-4147-A177-3AD203B41FA5}">
                      <a16:colId xmlns:a16="http://schemas.microsoft.com/office/drawing/2014/main" val="2208446916"/>
                    </a:ext>
                  </a:extLst>
                </a:gridCol>
                <a:gridCol w="711634">
                  <a:extLst>
                    <a:ext uri="{9D8B030D-6E8A-4147-A177-3AD203B41FA5}">
                      <a16:colId xmlns:a16="http://schemas.microsoft.com/office/drawing/2014/main" val="3952277279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1276400075"/>
                    </a:ext>
                  </a:extLst>
                </a:gridCol>
                <a:gridCol w="716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416">
                  <a:extLst>
                    <a:ext uri="{9D8B030D-6E8A-4147-A177-3AD203B41FA5}">
                      <a16:colId xmlns:a16="http://schemas.microsoft.com/office/drawing/2014/main" val="3912899022"/>
                    </a:ext>
                  </a:extLst>
                </a:gridCol>
                <a:gridCol w="726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2798">
                  <a:extLst>
                    <a:ext uri="{9D8B030D-6E8A-4147-A177-3AD203B41FA5}">
                      <a16:colId xmlns:a16="http://schemas.microsoft.com/office/drawing/2014/main" val="1684040364"/>
                    </a:ext>
                  </a:extLst>
                </a:gridCol>
                <a:gridCol w="640471">
                  <a:extLst>
                    <a:ext uri="{9D8B030D-6E8A-4147-A177-3AD203B41FA5}">
                      <a16:colId xmlns:a16="http://schemas.microsoft.com/office/drawing/2014/main" val="616861293"/>
                    </a:ext>
                  </a:extLst>
                </a:gridCol>
                <a:gridCol w="853962">
                  <a:extLst>
                    <a:ext uri="{9D8B030D-6E8A-4147-A177-3AD203B41FA5}">
                      <a16:colId xmlns:a16="http://schemas.microsoft.com/office/drawing/2014/main" val="1969086205"/>
                    </a:ext>
                  </a:extLst>
                </a:gridCol>
              </a:tblGrid>
              <a:tr h="1604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прикрепление/снятие для мед. обслуживания в детской поликлинике № 1»</a:t>
                      </a:r>
                    </a:p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проведения вакцинопрофилактики в ДП № 1» 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«Распределение результатов лабораторных, инструментальных исследований по медицинским картам ф.112/у» 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прививочного кабинета. (Проведение проф. прививок).»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на поиск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мед.карты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ф.112/у. Формирование архива поликлиники.»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сроков ожидания приема врача-эндокринолога.»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/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«Сокращение времени прохождения </a:t>
                      </a:r>
                      <a:r>
                        <a:rPr kumimoji="0" lang="ru-RU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врача-ортопеда.»</a:t>
                      </a:r>
                      <a:b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«Поставка бланков медицинской документации для нужд поликлиники «точно вовремя».»</a:t>
                      </a:r>
                    </a:p>
                    <a:p>
                      <a:pPr algn="ctr" fontAlgn="ctr"/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медицинской помощи на дому.»</a:t>
                      </a:r>
                      <a:b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19142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Потоки пациентов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373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436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320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19142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320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20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19142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633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79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45728"/>
              </p:ext>
            </p:extLst>
          </p:nvPr>
        </p:nvGraphicFramePr>
        <p:xfrm>
          <a:off x="17749" y="1143817"/>
          <a:ext cx="8964486" cy="5726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887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2361771">
                  <a:extLst>
                    <a:ext uri="{9D8B030D-6E8A-4147-A177-3AD203B41FA5}">
                      <a16:colId xmlns:a16="http://schemas.microsoft.com/office/drawing/2014/main" val="1331864544"/>
                    </a:ext>
                  </a:extLst>
                </a:gridCol>
                <a:gridCol w="781241">
                  <a:extLst>
                    <a:ext uri="{9D8B030D-6E8A-4147-A177-3AD203B41FA5}">
                      <a16:colId xmlns:a16="http://schemas.microsoft.com/office/drawing/2014/main" val="4177347896"/>
                    </a:ext>
                  </a:extLst>
                </a:gridCol>
                <a:gridCol w="599886">
                  <a:extLst>
                    <a:ext uri="{9D8B030D-6E8A-4147-A177-3AD203B41FA5}">
                      <a16:colId xmlns:a16="http://schemas.microsoft.com/office/drawing/2014/main" val="3727284152"/>
                    </a:ext>
                  </a:extLst>
                </a:gridCol>
                <a:gridCol w="666540">
                  <a:extLst>
                    <a:ext uri="{9D8B030D-6E8A-4147-A177-3AD203B41FA5}">
                      <a16:colId xmlns:a16="http://schemas.microsoft.com/office/drawing/2014/main" val="2412821858"/>
                    </a:ext>
                  </a:extLst>
                </a:gridCol>
                <a:gridCol w="599886">
                  <a:extLst>
                    <a:ext uri="{9D8B030D-6E8A-4147-A177-3AD203B41FA5}">
                      <a16:colId xmlns:a16="http://schemas.microsoft.com/office/drawing/2014/main" val="2501057771"/>
                    </a:ext>
                  </a:extLst>
                </a:gridCol>
                <a:gridCol w="733193">
                  <a:extLst>
                    <a:ext uri="{9D8B030D-6E8A-4147-A177-3AD203B41FA5}">
                      <a16:colId xmlns:a16="http://schemas.microsoft.com/office/drawing/2014/main" val="4074462713"/>
                    </a:ext>
                  </a:extLst>
                </a:gridCol>
                <a:gridCol w="599885">
                  <a:extLst>
                    <a:ext uri="{9D8B030D-6E8A-4147-A177-3AD203B41FA5}">
                      <a16:colId xmlns:a16="http://schemas.microsoft.com/office/drawing/2014/main" val="1380872798"/>
                    </a:ext>
                  </a:extLst>
                </a:gridCol>
                <a:gridCol w="533231">
                  <a:extLst>
                    <a:ext uri="{9D8B030D-6E8A-4147-A177-3AD203B41FA5}">
                      <a16:colId xmlns:a16="http://schemas.microsoft.com/office/drawing/2014/main" val="1708206962"/>
                    </a:ext>
                  </a:extLst>
                </a:gridCol>
                <a:gridCol w="599886">
                  <a:extLst>
                    <a:ext uri="{9D8B030D-6E8A-4147-A177-3AD203B41FA5}">
                      <a16:colId xmlns:a16="http://schemas.microsoft.com/office/drawing/2014/main" val="174306404"/>
                    </a:ext>
                  </a:extLst>
                </a:gridCol>
                <a:gridCol w="666540">
                  <a:extLst>
                    <a:ext uri="{9D8B030D-6E8A-4147-A177-3AD203B41FA5}">
                      <a16:colId xmlns:a16="http://schemas.microsoft.com/office/drawing/2014/main" val="3648474136"/>
                    </a:ext>
                  </a:extLst>
                </a:gridCol>
                <a:gridCol w="666540">
                  <a:extLst>
                    <a:ext uri="{9D8B030D-6E8A-4147-A177-3AD203B41FA5}">
                      <a16:colId xmlns:a16="http://schemas.microsoft.com/office/drawing/2014/main" val="4236248707"/>
                    </a:ext>
                  </a:extLst>
                </a:gridCol>
              </a:tblGrid>
              <a:tr h="49583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прикрепление/снятие для мед. обслуживания в детской поликлинике № 1»</a:t>
                      </a:r>
                    </a:p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проведения вакцинопрофилактики в ДП № 1» </a:t>
                      </a: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«Распределение результатов лабораторных, инструментальных исследований по медицинским картам ф.112/у» </a:t>
                      </a: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у прививочного кабинета. (Проведение проф. прививок).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поиск </a:t>
                      </a:r>
                      <a:r>
                        <a:rPr lang="ru-RU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мед.карты</a:t>
                      </a:r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ф.112/у. Формирование архива поликлиники.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сроков ожидания приема врача-эндокринолога.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«Сокращение времени прохождения </a:t>
                      </a:r>
                      <a:r>
                        <a:rPr kumimoji="0" lang="ru-RU" sz="7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врача-ортопеда.»</a:t>
                      </a:r>
                      <a:b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7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«Поставка бланков медицинской документации для нужд поликлиники «точно вовремя».»</a:t>
                      </a:r>
                    </a:p>
                    <a:p>
                      <a:pPr algn="ctr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медицинской помощи на дому.»</a:t>
                      </a:r>
                      <a:b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7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endParaRPr lang="ru-RU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444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77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444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153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444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115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7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444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77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444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444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3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61104749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BFB698-9CB1-458A-BA0E-ADCEF34B12CD}"/>
              </a:ext>
            </a:extLst>
          </p:cNvPr>
          <p:cNvSpPr txBox="1"/>
          <p:nvPr/>
        </p:nvSpPr>
        <p:spPr>
          <a:xfrm>
            <a:off x="3131840" y="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«Поставка РМ и ИМН «точно вовремя».»</a:t>
            </a:r>
          </a:p>
        </p:txBody>
      </p:sp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1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2020 - 2021 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71802"/>
              </p:ext>
            </p:extLst>
          </p:nvPr>
        </p:nvGraphicFramePr>
        <p:xfrm>
          <a:off x="20073" y="1356682"/>
          <a:ext cx="86952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прохождения </a:t>
                      </a:r>
                      <a:r>
                        <a:rPr kumimoji="0" lang="ru-R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 (</a:t>
                      </a:r>
                      <a:r>
                        <a:rPr kumimoji="0" lang="ru-R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осмотр).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(30.09.2019-27.02.2020)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прохождения диспансеризации детей с хронической патологией в детской поликлинике №1. (30.12.2019-29.05.2020)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запасами бланков медицинской документации в детской поликлинике №1.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(26.02.2020-27.07.2020)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помощи на дому.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(23.06.2020-29.12.2020)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06823"/>
              </p:ext>
            </p:extLst>
          </p:nvPr>
        </p:nvGraphicFramePr>
        <p:xfrm>
          <a:off x="20010" y="4591670"/>
          <a:ext cx="863821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доли ранней диагностики патологии лор-органов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(25.12.2020-24.06.2021)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оформления справки на санаторно-курортное лечение и санаторно-курортной карты врачом-педиатром. (25.12.2020-24.06.2021)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4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110"/>
            <a:ext cx="9144000" cy="4250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1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15404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961" y="11785"/>
            <a:ext cx="86409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166972" y="141690"/>
            <a:ext cx="544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проекта: «Поставка РМ и ИМН «точно вовремя».»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43397B12-7602-4BF8-AC26-649C9FC73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85327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6,2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7,6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28876126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Большие очереди к врачу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Ненужное ожидание в очереди для получения информации о прикреплении</a:t>
              </a:r>
            </a:p>
            <a:p>
              <a:pPr marL="268288" lvl="1" indent="-174625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Отсутствие информации на стендах о необходимых документах для прикрепления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Отсутствие вакцины для прививки ребенку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1 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64845" y="32594"/>
            <a:ext cx="5350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«Поставка РМ и ИМН «точно вовремя».»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27DF39-A06D-4FD3-9D1E-14FF2E60FB63}"/>
              </a:ext>
            </a:extLst>
          </p:cNvPr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C3F1882-6081-445B-801C-DFC2D159F073}"/>
              </a:ext>
            </a:extLst>
          </p:cNvPr>
          <p:cNvSpPr/>
          <p:nvPr/>
        </p:nvSpPr>
        <p:spPr>
          <a:xfrm>
            <a:off x="3603719" y="1326913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097B8A1-C813-462C-BA0C-BC32705FC0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91" y="1789902"/>
            <a:ext cx="2018465" cy="26912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F4E1ABB-E83B-4D5F-8B73-F61BB8D498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83" y="1788346"/>
            <a:ext cx="2018465" cy="2691287"/>
          </a:xfrm>
          <a:prstGeom prst="rect">
            <a:avLst/>
          </a:prstGeom>
        </p:spPr>
      </p:pic>
      <p:graphicFrame>
        <p:nvGraphicFramePr>
          <p:cNvPr id="30" name="Диаграмма 29" descr="Остатки РМ и ИМН на складе" title="Остатки РМ и ИМН на складе">
            <a:extLst>
              <a:ext uri="{FF2B5EF4-FFF2-40B4-BE49-F238E27FC236}">
                <a16:creationId xmlns:a16="http://schemas.microsoft.com/office/drawing/2014/main" id="{B6AF2744-E74C-4290-AED1-01BE62240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560291"/>
              </p:ext>
            </p:extLst>
          </p:nvPr>
        </p:nvGraphicFramePr>
        <p:xfrm>
          <a:off x="699995" y="5000168"/>
          <a:ext cx="7544413" cy="153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D76C81A-57BE-4505-9E2E-89CECD1BFAA1}"/>
              </a:ext>
            </a:extLst>
          </p:cNvPr>
          <p:cNvSpPr/>
          <p:nvPr/>
        </p:nvSpPr>
        <p:spPr>
          <a:xfrm>
            <a:off x="3048923" y="4609828"/>
            <a:ext cx="3011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РМ и ИМН на складе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3DBEEC-6C05-405D-A4FE-6E80C43A1678}"/>
              </a:ext>
            </a:extLst>
          </p:cNvPr>
          <p:cNvSpPr/>
          <p:nvPr/>
        </p:nvSpPr>
        <p:spPr>
          <a:xfrm>
            <a:off x="7384127" y="5641402"/>
            <a:ext cx="1224136" cy="325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263458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анализ проектов, реализуемых в детской поликлинике № 1 ГУЗ ЯО «ГДБ»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-санитарной 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1501" y="3791800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070" y="4443772"/>
            <a:ext cx="78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Управление ресурсами в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9943" y="133107"/>
            <a:ext cx="5205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Сводный анализ проектов, реализуемых в детской поликлинике № 1 ГУЗ ЯО «ГДБ»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07996"/>
              </p:ext>
            </p:extLst>
          </p:nvPr>
        </p:nvGraphicFramePr>
        <p:xfrm>
          <a:off x="147727" y="1791771"/>
          <a:ext cx="8458463" cy="444627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175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7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5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50">
                <a:tc rowSpan="6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dirty="0">
                          <a:cs typeface="Times New Roman" pitchFamily="18" charset="0"/>
                        </a:rPr>
                        <a:t>Снабжение медицинской организации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8873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8 (Процесс снабжения лекарственными средствами, ИМН и прочими материалами от склада поставщика до МО), уровень запаса на складе поликлиники на 30 дней. 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времени, затрачиваемого старшей медсестрой на подсчет реальных остатков на складе и раскладку полученных РМ и ИМН, 10 минут.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50">
                <a:tc vMerge="1">
                  <a:txBody>
                    <a:bodyPr/>
                    <a:lstStyle/>
                    <a:p>
                      <a:pPr algn="l"/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оформление документации, 5 минут.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850">
                <a:tc vMerge="1">
                  <a:txBody>
                    <a:bodyPr/>
                    <a:lstStyle/>
                    <a:p>
                      <a:pPr algn="l"/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заказ/получение РМ и ИМН, 1 минута.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16">
                <a:tc vMerge="1">
                  <a:txBody>
                    <a:bodyPr/>
                    <a:lstStyle/>
                    <a:p>
                      <a:pPr algn="l"/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ожидания получения РМ и ИМН, поставка "точно вовремя".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76">
                <a:tc vMerge="1">
                  <a:txBody>
                    <a:bodyPr/>
                    <a:lstStyle/>
                    <a:p>
                      <a:pPr algn="l"/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Снижение финансовых затрат на закупку РМ и ИМН до 251,887 тыс. руб. в год.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491880" y="35880"/>
            <a:ext cx="524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«Поставка РМ и ИМН «точно вовремя». 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91354"/>
              </p:ext>
            </p:extLst>
          </p:nvPr>
        </p:nvGraphicFramePr>
        <p:xfrm>
          <a:off x="289250" y="1610706"/>
          <a:ext cx="8136904" cy="4763262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334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0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8 (Процесс снабжения лекарственными средствами, ИМН и прочими материалами от склада поставщика до медицинской организации).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Уровень запаса на складе поликлиники, дни.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времени, затрачиваемого старшей медсестрой на подсчет реальных остатков на складе и раскладку полученных РМ и ИМН.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минуты.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оформление документации, минуты.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минуты.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заказ/получение РМ и ИМН, минуты.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минуты.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ожидания получения РМ и ИМН.</a:t>
                      </a:r>
                      <a:b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дни.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точно вовремя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93492"/>
                  </a:ext>
                </a:extLst>
              </a:tr>
              <a:tr h="390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Снижение финансовых затрат на закупку РМ и ИМН, тыс. руб. в год.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Финансовые затраты в год, тыс. руб.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323,167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251,887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3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118356" y="124142"/>
            <a:ext cx="5684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«Поставка РМ и ИМН «точно вовремя».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66776"/>
              </p:ext>
            </p:extLst>
          </p:nvPr>
        </p:nvGraphicFramePr>
        <p:xfrm>
          <a:off x="83742" y="1203091"/>
          <a:ext cx="8524521" cy="5140039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47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Лишние запасы РМ и ИМН на складе поликлиники, на 180 дней.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единой системы контроля и мониторинга за поступлением и расходом материалов и ИМН (ЕСУ).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8,9 (Процесс снабжения лекарственными средствами, ИМН и прочими материалами от склада поставщика до МО), уровень запаса на складе поликлиники на 30 дней. 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подсчет реальных остатков на складе и раскладку полученных РМ и ИМН, 60 минут.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склада по 5С, использование тарного канбана.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времени, затрачиваемого старшей медсестрой на подсчет реальных остатков на складе и раскладку полученных РМ и ИМН, 10 минут.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оформление документации, 30 минут.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Установка АРМ кастелянше, внедрение ЕСУ в электронном виде.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оформление документации, 5 минут.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заказ/получение РМ и ИМН 20 минут.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заявки онлайн, доставка РМ и ИМН водителем до склада поликлиники.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старшей медсестрой на заказ/получение РМ и ИМН, 1 минута.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время, затрачиваемое на ожидание получения РМ и ИМН 7-10 дней.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Заказ РМ и ИМН по факту приближения запаса к нижнему уровню.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ожидания получения РМ и ИМН, поставка "точно вовремя".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Неэффективное использование финансовых средств на РМ и ИМН до 283 тыс. рублей в год.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Уменьшение закупки РМ и ИМН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Снижение финансовых затрат на закупку РМ и ИМН до 251,887 тыс. руб. в год.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1785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60988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46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8609</TotalTime>
  <Words>2676</Words>
  <Application>Microsoft Office PowerPoint</Application>
  <PresentationFormat>Экран (4:3)</PresentationFormat>
  <Paragraphs>469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Виноградова Анастасия Владимировна</cp:lastModifiedBy>
  <cp:revision>842</cp:revision>
  <cp:lastPrinted>2019-10-02T11:49:47Z</cp:lastPrinted>
  <dcterms:created xsi:type="dcterms:W3CDTF">2017-06-09T07:37:26Z</dcterms:created>
  <dcterms:modified xsi:type="dcterms:W3CDTF">2021-04-02T13:20:15Z</dcterms:modified>
</cp:coreProperties>
</file>