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23"/>
  </p:notesMasterIdLst>
  <p:handoutMasterIdLst>
    <p:handoutMasterId r:id="rId24"/>
  </p:handoutMasterIdLst>
  <p:sldIdLst>
    <p:sldId id="357" r:id="rId2"/>
    <p:sldId id="458" r:id="rId3"/>
    <p:sldId id="383" r:id="rId4"/>
    <p:sldId id="454" r:id="rId5"/>
    <p:sldId id="474" r:id="rId6"/>
    <p:sldId id="459" r:id="rId7"/>
    <p:sldId id="460" r:id="rId8"/>
    <p:sldId id="453" r:id="rId9"/>
    <p:sldId id="468" r:id="rId10"/>
    <p:sldId id="456" r:id="rId11"/>
    <p:sldId id="445" r:id="rId12"/>
    <p:sldId id="457" r:id="rId13"/>
    <p:sldId id="462" r:id="rId14"/>
    <p:sldId id="461" r:id="rId15"/>
    <p:sldId id="475" r:id="rId16"/>
    <p:sldId id="467" r:id="rId17"/>
    <p:sldId id="425" r:id="rId18"/>
    <p:sldId id="472" r:id="rId19"/>
    <p:sldId id="473" r:id="rId20"/>
    <p:sldId id="476" r:id="rId21"/>
    <p:sldId id="471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8E08C"/>
    <a:srgbClr val="00CC00"/>
    <a:srgbClr val="E46C0A"/>
    <a:srgbClr val="DA5B14"/>
    <a:srgbClr val="000066"/>
    <a:srgbClr val="DF320F"/>
    <a:srgbClr val="EA58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>
      <p:cViewPr>
        <p:scale>
          <a:sx n="75" d="100"/>
          <a:sy n="75" d="100"/>
        </p:scale>
        <p:origin x="163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0471184291862"/>
          <c:y val="9.7045335350253573E-2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Лист1!$A$2:$A$23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</c:numCache>
            </c:numRef>
          </c:xVal>
          <c:yVal>
            <c:numRef>
              <c:f>Лист1!$B$2:$B$23</c:f>
              <c:numCache>
                <c:formatCode>General</c:formatCode>
                <c:ptCount val="22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20</c:v>
                </c:pt>
                <c:pt idx="15">
                  <c:v>20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627160"/>
        <c:axId val="223434264"/>
      </c:scatterChart>
      <c:valAx>
        <c:axId val="127627160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34264"/>
        <c:crosses val="autoZero"/>
        <c:crossBetween val="midCat"/>
        <c:majorUnit val="1"/>
        <c:minorUnit val="0.1"/>
      </c:valAx>
      <c:valAx>
        <c:axId val="223434264"/>
        <c:scaling>
          <c:orientation val="minMax"/>
          <c:max val="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 dirty="0" smtClean="0">
                    <a:effectLst/>
                  </a:rPr>
                  <a:t>% колебания нагрузки между врачом и медсестрой</a:t>
                </a:r>
                <a:r>
                  <a:rPr lang="ru-RU" dirty="0" smtClean="0"/>
                  <a:t>, </a:t>
                </a:r>
                <a:r>
                  <a:rPr lang="ru-RU" dirty="0"/>
                  <a:t>дни</a:t>
                </a:r>
              </a:p>
            </c:rich>
          </c:tx>
          <c:layout>
            <c:manualLayout>
              <c:xMode val="edge"/>
              <c:yMode val="edge"/>
              <c:x val="5.0814378146747247E-3"/>
              <c:y val="0.132626772444253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627160"/>
        <c:crosses val="autoZero"/>
        <c:crossBetween val="midCat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8411555031727"/>
          <c:y val="0.18902477421735761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Лист1!$A$2:$A$29</c:f>
              <c:numCache>
                <c:formatCode>General</c:formatCode>
                <c:ptCount val="28"/>
                <c:pt idx="0">
                  <c:v>0</c:v>
                </c:pt>
                <c:pt idx="1">
                  <c:v>0.3</c:v>
                </c:pt>
                <c:pt idx="2">
                  <c:v>0.6</c:v>
                </c:pt>
                <c:pt idx="3">
                  <c:v>1</c:v>
                </c:pt>
                <c:pt idx="4">
                  <c:v>1.3</c:v>
                </c:pt>
                <c:pt idx="5">
                  <c:v>1.6</c:v>
                </c:pt>
                <c:pt idx="6">
                  <c:v>2</c:v>
                </c:pt>
                <c:pt idx="7">
                  <c:v>2.2999999999999998</c:v>
                </c:pt>
                <c:pt idx="8">
                  <c:v>2.6</c:v>
                </c:pt>
                <c:pt idx="9">
                  <c:v>3</c:v>
                </c:pt>
                <c:pt idx="10">
                  <c:v>3.3</c:v>
                </c:pt>
                <c:pt idx="11">
                  <c:v>3.6</c:v>
                </c:pt>
                <c:pt idx="12">
                  <c:v>4</c:v>
                </c:pt>
                <c:pt idx="13">
                  <c:v>5</c:v>
                </c:pt>
                <c:pt idx="16">
                  <c:v>8</c:v>
                </c:pt>
                <c:pt idx="17">
                  <c:v>9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3">
                  <c:v>15</c:v>
                </c:pt>
                <c:pt idx="24">
                  <c:v>16</c:v>
                </c:pt>
                <c:pt idx="25">
                  <c:v>17</c:v>
                </c:pt>
                <c:pt idx="26">
                  <c:v>18</c:v>
                </c:pt>
                <c:pt idx="27">
                  <c:v>19</c:v>
                </c:pt>
              </c:numCache>
            </c:numRef>
          </c:xVal>
          <c:yVal>
            <c:numRef>
              <c:f>Лист1!$B$2:$B$29</c:f>
              <c:numCache>
                <c:formatCode>General</c:formatCode>
                <c:ptCount val="28"/>
                <c:pt idx="3">
                  <c:v>53</c:v>
                </c:pt>
                <c:pt idx="6">
                  <c:v>53</c:v>
                </c:pt>
                <c:pt idx="9">
                  <c:v>53</c:v>
                </c:pt>
                <c:pt idx="12">
                  <c:v>53</c:v>
                </c:pt>
                <c:pt idx="13">
                  <c:v>53</c:v>
                </c:pt>
                <c:pt idx="16">
                  <c:v>53</c:v>
                </c:pt>
                <c:pt idx="17">
                  <c:v>53</c:v>
                </c:pt>
                <c:pt idx="18">
                  <c:v>53</c:v>
                </c:pt>
                <c:pt idx="19">
                  <c:v>53</c:v>
                </c:pt>
                <c:pt idx="20">
                  <c:v>53</c:v>
                </c:pt>
                <c:pt idx="23">
                  <c:v>53</c:v>
                </c:pt>
                <c:pt idx="24">
                  <c:v>53</c:v>
                </c:pt>
                <c:pt idx="25">
                  <c:v>53</c:v>
                </c:pt>
                <c:pt idx="26">
                  <c:v>53</c:v>
                </c:pt>
                <c:pt idx="27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25C-4230-9311-893B18081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435440"/>
        <c:axId val="223435832"/>
      </c:scatterChart>
      <c:valAx>
        <c:axId val="223435440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35832"/>
        <c:crosses val="autoZero"/>
        <c:crossBetween val="midCat"/>
        <c:majorUnit val="1"/>
        <c:minorUnit val="0.1"/>
      </c:valAx>
      <c:valAx>
        <c:axId val="223435832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 dirty="0" smtClean="0">
                    <a:effectLst/>
                  </a:rPr>
                  <a:t>Доля от общего времени приема, 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"/>
              <c:y val="0.125336030571247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435440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00467553683392"/>
          <c:y val="0.12138380488851895"/>
          <c:w val="0.74554093278932554"/>
          <c:h val="0.62450878209070959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Лист1!$A$2:$A$17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15</c:v>
                </c:pt>
                <c:pt idx="12">
                  <c:v>16</c:v>
                </c:pt>
                <c:pt idx="13">
                  <c:v>17</c:v>
                </c:pt>
                <c:pt idx="14">
                  <c:v>18</c:v>
                </c:pt>
                <c:pt idx="15">
                  <c:v>19</c:v>
                </c:pt>
              </c:numCache>
            </c:numRef>
          </c:xVal>
          <c:yVal>
            <c:numRef>
              <c:f>Лист1!$B$2:$B$17</c:f>
              <c:numCache>
                <c:formatCode>General</c:formatCode>
                <c:ptCount val="16"/>
                <c:pt idx="1">
                  <c:v>10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10</c:v>
                </c:pt>
                <c:pt idx="8">
                  <c:v>10</c:v>
                </c:pt>
                <c:pt idx="9">
                  <c:v>9</c:v>
                </c:pt>
                <c:pt idx="10">
                  <c:v>9</c:v>
                </c:pt>
                <c:pt idx="11">
                  <c:v>8</c:v>
                </c:pt>
                <c:pt idx="12">
                  <c:v>9.5</c:v>
                </c:pt>
                <c:pt idx="13">
                  <c:v>10</c:v>
                </c:pt>
                <c:pt idx="14">
                  <c:v>9</c:v>
                </c:pt>
                <c:pt idx="15">
                  <c:v>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BE-4448-A2AE-BE01614E5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237704"/>
        <c:axId val="223237312"/>
      </c:scatterChart>
      <c:valAx>
        <c:axId val="223237704"/>
        <c:scaling>
          <c:orientation val="minMax"/>
          <c:max val="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237312"/>
        <c:crosses val="autoZero"/>
        <c:crossBetween val="midCat"/>
        <c:majorUnit val="1"/>
        <c:minorUnit val="0.1"/>
      </c:valAx>
      <c:valAx>
        <c:axId val="223237312"/>
        <c:scaling>
          <c:orientation val="minMax"/>
          <c:max val="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0" i="0" u="none" strike="noStrike" baseline="0" dirty="0" smtClean="0">
                    <a:effectLst/>
                  </a:rPr>
                  <a:t>время оформления санаторно-курортных карт</a:t>
                </a:r>
                <a:r>
                  <a:rPr lang="ru-RU" dirty="0" smtClean="0"/>
                  <a:t>, </a:t>
                </a:r>
                <a:r>
                  <a:rPr lang="ru-RU" dirty="0"/>
                  <a:t>минуты</a:t>
                </a:r>
              </a:p>
            </c:rich>
          </c:tx>
          <c:layout>
            <c:manualLayout>
              <c:xMode val="edge"/>
              <c:yMode val="edge"/>
              <c:x val="1.345525839594228E-2"/>
              <c:y val="0.132626465105639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237704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C9DD1-DE79-48DD-99C0-62A049CE3D46}" type="doc">
      <dgm:prSet loTypeId="urn:microsoft.com/office/officeart/2005/8/layout/vList3#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F6E9676-643A-48CA-A6B3-90D8250D95C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№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269 </a:t>
          </a:r>
          <a:r>
            <a: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 от </a:t>
          </a:r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21.12.2020 </a:t>
          </a:r>
          <a:r>
            <a: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оформления санаторно-курортной карты врачом-педиатром.»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A4B60-7983-4D17-ABE1-4E0B0C4687C4}" type="par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E8DA275C-36F4-49FD-9429-1D72FEA48E43}" type="sibTrans" cxnId="{E22A336A-E241-4491-BE6D-C57E3334309E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115D2DAE-18C5-4244-A79E-45DC972D85E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gm:t>
    </dgm:pt>
    <dgm:pt modelId="{C0A1C2E3-CA43-4062-8CA8-22A3F7C462DA}" type="par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D7A13F2C-4943-43CB-81CE-8EFE036E8DEB}" type="sibTrans" cxnId="{BA6469CA-9093-4EE2-986B-1551E3D38EB9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63E9EC-6F53-4B95-BC4C-2A927D2DDE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gm:t>
    </dgm:pt>
    <dgm:pt modelId="{548EC169-F5D4-4379-A5B1-2BF4C1D5E1C9}" type="sib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C497DB1D-6C16-47BE-93F9-C5AA8B5D6060}" type="parTrans" cxnId="{3299DB6B-2745-42CE-BDC9-3AFA6EBC14B3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E977D12-0415-406C-94B9-BFEE3EF79D5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gm:t>
    </dgm:pt>
    <dgm:pt modelId="{9FD886EA-6EE2-4364-A70E-F318C3131FE1}" type="sib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AD282EFD-AAC8-4ECD-8D12-77AC3F0A4463}" type="parTrans" cxnId="{495DD7DA-142F-4F63-8D4B-E85FA7A46ABD}">
      <dgm:prSet/>
      <dgm:spPr/>
      <dgm:t>
        <a:bodyPr/>
        <a:lstStyle/>
        <a:p>
          <a:endParaRPr lang="ru-RU" sz="2400" b="1">
            <a:latin typeface="Georgia" pitchFamily="18" charset="0"/>
          </a:endParaRPr>
        </a:p>
      </dgm:t>
    </dgm:pt>
    <dgm:pt modelId="{883E9B3F-42AE-42CE-8854-54E8AEE79896}" type="pres">
      <dgm:prSet presAssocID="{AADC9DD1-DE79-48DD-99C0-62A049CE3D4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D16C2-0C8B-48B5-8DE3-9642DA9E23CF}" type="pres">
      <dgm:prSet presAssocID="{1F6E9676-643A-48CA-A6B3-90D8250D95C1}" presName="composite" presStyleCnt="0"/>
      <dgm:spPr/>
    </dgm:pt>
    <dgm:pt modelId="{B856336C-C0C5-4AB7-9D71-DF0FE7EFC599}" type="pres">
      <dgm:prSet presAssocID="{1F6E9676-643A-48CA-A6B3-90D8250D95C1}" presName="imgShp" presStyleLbl="fgImgPlace1" presStyleIdx="0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65556C36-1447-4EC7-8B1D-1D9D61E71158}" type="pres">
      <dgm:prSet presAssocID="{1F6E9676-643A-48CA-A6B3-90D8250D95C1}" presName="txShp" presStyleLbl="node1" presStyleIdx="0" presStyleCnt="4" custScaleX="132011" custScaleY="116200" custLinFactNeighborX="1823" custLinFactNeighborY="-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49821-9A6E-41E2-9891-9EFBD1BE7707}" type="pres">
      <dgm:prSet presAssocID="{E8DA275C-36F4-49FD-9429-1D72FEA48E43}" presName="spacing" presStyleCnt="0"/>
      <dgm:spPr/>
    </dgm:pt>
    <dgm:pt modelId="{D7417029-B9F0-4304-A736-6A4F285258D9}" type="pres">
      <dgm:prSet presAssocID="{8E977D12-0415-406C-94B9-BFEE3EF79D50}" presName="composite" presStyleCnt="0"/>
      <dgm:spPr/>
    </dgm:pt>
    <dgm:pt modelId="{4B546501-9061-4068-982E-42E3F7820CB8}" type="pres">
      <dgm:prSet presAssocID="{8E977D12-0415-406C-94B9-BFEE3EF79D50}" presName="imgShp" presStyleLbl="fgImgPlace1" presStyleIdx="1" presStyleCnt="4" custLinFactX="-3273" custLinFactNeighborX="-100000"/>
      <dgm:spPr>
        <a:solidFill>
          <a:schemeClr val="accent5">
            <a:lumMod val="40000"/>
            <a:lumOff val="60000"/>
          </a:schemeClr>
        </a:solidFill>
      </dgm:spPr>
    </dgm:pt>
    <dgm:pt modelId="{7D14888F-BBAD-4C68-B1E2-4742D44AEC20}" type="pres">
      <dgm:prSet presAssocID="{8E977D12-0415-406C-94B9-BFEE3EF79D50}" presName="txShp" presStyleLbl="node1" presStyleIdx="1" presStyleCnt="4" custScaleX="131315" custLinFactNeighborX="1466" custLinFactNeighborY="-1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5E7C5-3372-4A05-BF51-BCAD47410B52}" type="pres">
      <dgm:prSet presAssocID="{9FD886EA-6EE2-4364-A70E-F318C3131FE1}" presName="spacing" presStyleCnt="0"/>
      <dgm:spPr/>
    </dgm:pt>
    <dgm:pt modelId="{E09C695C-4F4C-427F-8F16-0F785BDA10EA}" type="pres">
      <dgm:prSet presAssocID="{C463E9EC-6F53-4B95-BC4C-2A927D2DDEB0}" presName="composite" presStyleCnt="0"/>
      <dgm:spPr/>
    </dgm:pt>
    <dgm:pt modelId="{F1B5D134-45DC-49F1-80FF-2E95A16EF5E9}" type="pres">
      <dgm:prSet presAssocID="{C463E9EC-6F53-4B95-BC4C-2A927D2DDEB0}" presName="imgShp" presStyleLbl="fgImgPlace1" presStyleIdx="2" presStyleCnt="4" custLinFactX="-3603" custLinFactNeighborX="-100000" custLinFactNeighborY="-17036"/>
      <dgm:spPr>
        <a:solidFill>
          <a:schemeClr val="accent5">
            <a:lumMod val="40000"/>
            <a:lumOff val="60000"/>
          </a:schemeClr>
        </a:solidFill>
      </dgm:spPr>
    </dgm:pt>
    <dgm:pt modelId="{4471463E-D411-45C7-893C-099957105AD5}" type="pres">
      <dgm:prSet presAssocID="{C463E9EC-6F53-4B95-BC4C-2A927D2DDEB0}" presName="txShp" presStyleLbl="node1" presStyleIdx="2" presStyleCnt="4" custScaleX="131315" custLinFactNeighborX="1115" custLinFactNeighborY="-17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49ED3-3EA0-4DE2-913B-3C92DAC3DBD9}" type="pres">
      <dgm:prSet presAssocID="{548EC169-F5D4-4379-A5B1-2BF4C1D5E1C9}" presName="spacing" presStyleCnt="0"/>
      <dgm:spPr/>
    </dgm:pt>
    <dgm:pt modelId="{48325060-B4E5-4E6F-9344-0529845F2527}" type="pres">
      <dgm:prSet presAssocID="{115D2DAE-18C5-4244-A79E-45DC972D85E8}" presName="composite" presStyleCnt="0"/>
      <dgm:spPr/>
    </dgm:pt>
    <dgm:pt modelId="{E6485547-5CCE-4E21-BC7E-39F7B83284F9}" type="pres">
      <dgm:prSet presAssocID="{115D2DAE-18C5-4244-A79E-45DC972D85E8}" presName="imgShp" presStyleLbl="fgImgPlace1" presStyleIdx="3" presStyleCnt="4" custLinFactX="-3273" custLinFactNeighborX="-100000" custLinFactNeighborY="-6809"/>
      <dgm:spPr>
        <a:solidFill>
          <a:schemeClr val="accent5">
            <a:lumMod val="40000"/>
            <a:lumOff val="60000"/>
          </a:schemeClr>
        </a:solidFill>
      </dgm:spPr>
    </dgm:pt>
    <dgm:pt modelId="{03CD985F-AB38-4117-92A5-DA716C6CF3E1}" type="pres">
      <dgm:prSet presAssocID="{115D2DAE-18C5-4244-A79E-45DC972D85E8}" presName="txShp" presStyleLbl="node1" presStyleIdx="3" presStyleCnt="4" custScaleX="131315" custLinFactNeighborX="1466" custLinFactNeighborY="-11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5DD7DA-142F-4F63-8D4B-E85FA7A46ABD}" srcId="{AADC9DD1-DE79-48DD-99C0-62A049CE3D46}" destId="{8E977D12-0415-406C-94B9-BFEE3EF79D50}" srcOrd="1" destOrd="0" parTransId="{AD282EFD-AAC8-4ECD-8D12-77AC3F0A4463}" sibTransId="{9FD886EA-6EE2-4364-A70E-F318C3131FE1}"/>
    <dgm:cxn modelId="{C8D0B819-F39C-4588-9B4C-C01E681C2D53}" type="presOf" srcId="{115D2DAE-18C5-4244-A79E-45DC972D85E8}" destId="{03CD985F-AB38-4117-92A5-DA716C6CF3E1}" srcOrd="0" destOrd="0" presId="urn:microsoft.com/office/officeart/2005/8/layout/vList3#2"/>
    <dgm:cxn modelId="{3299DB6B-2745-42CE-BDC9-3AFA6EBC14B3}" srcId="{AADC9DD1-DE79-48DD-99C0-62A049CE3D46}" destId="{C463E9EC-6F53-4B95-BC4C-2A927D2DDEB0}" srcOrd="2" destOrd="0" parTransId="{C497DB1D-6C16-47BE-93F9-C5AA8B5D6060}" sibTransId="{548EC169-F5D4-4379-A5B1-2BF4C1D5E1C9}"/>
    <dgm:cxn modelId="{BA6469CA-9093-4EE2-986B-1551E3D38EB9}" srcId="{AADC9DD1-DE79-48DD-99C0-62A049CE3D46}" destId="{115D2DAE-18C5-4244-A79E-45DC972D85E8}" srcOrd="3" destOrd="0" parTransId="{C0A1C2E3-CA43-4062-8CA8-22A3F7C462DA}" sibTransId="{D7A13F2C-4943-43CB-81CE-8EFE036E8DEB}"/>
    <dgm:cxn modelId="{26B1EBDE-FDDD-4B29-842F-09D1A2D49834}" type="presOf" srcId="{1F6E9676-643A-48CA-A6B3-90D8250D95C1}" destId="{65556C36-1447-4EC7-8B1D-1D9D61E71158}" srcOrd="0" destOrd="0" presId="urn:microsoft.com/office/officeart/2005/8/layout/vList3#2"/>
    <dgm:cxn modelId="{4D1525A3-0BAB-49AD-8F9F-1F8DAB154AF1}" type="presOf" srcId="{8E977D12-0415-406C-94B9-BFEE3EF79D50}" destId="{7D14888F-BBAD-4C68-B1E2-4742D44AEC20}" srcOrd="0" destOrd="0" presId="urn:microsoft.com/office/officeart/2005/8/layout/vList3#2"/>
    <dgm:cxn modelId="{DCC79E41-3F56-4588-9B7A-51F46CD58384}" type="presOf" srcId="{C463E9EC-6F53-4B95-BC4C-2A927D2DDEB0}" destId="{4471463E-D411-45C7-893C-099957105AD5}" srcOrd="0" destOrd="0" presId="urn:microsoft.com/office/officeart/2005/8/layout/vList3#2"/>
    <dgm:cxn modelId="{8AA13B8A-8A3C-4E6A-BB58-B8A6786EE062}" type="presOf" srcId="{AADC9DD1-DE79-48DD-99C0-62A049CE3D46}" destId="{883E9B3F-42AE-42CE-8854-54E8AEE79896}" srcOrd="0" destOrd="0" presId="urn:microsoft.com/office/officeart/2005/8/layout/vList3#2"/>
    <dgm:cxn modelId="{E22A336A-E241-4491-BE6D-C57E3334309E}" srcId="{AADC9DD1-DE79-48DD-99C0-62A049CE3D46}" destId="{1F6E9676-643A-48CA-A6B3-90D8250D95C1}" srcOrd="0" destOrd="0" parTransId="{66AA4B60-7983-4D17-ABE1-4E0B0C4687C4}" sibTransId="{E8DA275C-36F4-49FD-9429-1D72FEA48E43}"/>
    <dgm:cxn modelId="{1174B24E-44E7-41EF-B2FB-C35E6C2DA3BA}" type="presParOf" srcId="{883E9B3F-42AE-42CE-8854-54E8AEE79896}" destId="{CD7D16C2-0C8B-48B5-8DE3-9642DA9E23CF}" srcOrd="0" destOrd="0" presId="urn:microsoft.com/office/officeart/2005/8/layout/vList3#2"/>
    <dgm:cxn modelId="{31FA76E0-D39F-4ACC-9B4C-97F8918250B1}" type="presParOf" srcId="{CD7D16C2-0C8B-48B5-8DE3-9642DA9E23CF}" destId="{B856336C-C0C5-4AB7-9D71-DF0FE7EFC599}" srcOrd="0" destOrd="0" presId="urn:microsoft.com/office/officeart/2005/8/layout/vList3#2"/>
    <dgm:cxn modelId="{CCEC76A3-C61E-47E9-89B9-7004EBCFC9AB}" type="presParOf" srcId="{CD7D16C2-0C8B-48B5-8DE3-9642DA9E23CF}" destId="{65556C36-1447-4EC7-8B1D-1D9D61E71158}" srcOrd="1" destOrd="0" presId="urn:microsoft.com/office/officeart/2005/8/layout/vList3#2"/>
    <dgm:cxn modelId="{5BB94AF9-B9F4-4AEC-96BD-0B7572B0090B}" type="presParOf" srcId="{883E9B3F-42AE-42CE-8854-54E8AEE79896}" destId="{E9249821-9A6E-41E2-9891-9EFBD1BE7707}" srcOrd="1" destOrd="0" presId="urn:microsoft.com/office/officeart/2005/8/layout/vList3#2"/>
    <dgm:cxn modelId="{F8E3A36C-7E3C-4245-85B4-EBA89A145B1E}" type="presParOf" srcId="{883E9B3F-42AE-42CE-8854-54E8AEE79896}" destId="{D7417029-B9F0-4304-A736-6A4F285258D9}" srcOrd="2" destOrd="0" presId="urn:microsoft.com/office/officeart/2005/8/layout/vList3#2"/>
    <dgm:cxn modelId="{287402E3-AB1F-4613-9A59-0443961D3568}" type="presParOf" srcId="{D7417029-B9F0-4304-A736-6A4F285258D9}" destId="{4B546501-9061-4068-982E-42E3F7820CB8}" srcOrd="0" destOrd="0" presId="urn:microsoft.com/office/officeart/2005/8/layout/vList3#2"/>
    <dgm:cxn modelId="{DB560769-E396-484C-A1AC-3683C385842C}" type="presParOf" srcId="{D7417029-B9F0-4304-A736-6A4F285258D9}" destId="{7D14888F-BBAD-4C68-B1E2-4742D44AEC20}" srcOrd="1" destOrd="0" presId="urn:microsoft.com/office/officeart/2005/8/layout/vList3#2"/>
    <dgm:cxn modelId="{F520AB8C-5133-481E-AC4D-7403E3734410}" type="presParOf" srcId="{883E9B3F-42AE-42CE-8854-54E8AEE79896}" destId="{03E5E7C5-3372-4A05-BF51-BCAD47410B52}" srcOrd="3" destOrd="0" presId="urn:microsoft.com/office/officeart/2005/8/layout/vList3#2"/>
    <dgm:cxn modelId="{9918115C-DAA6-4A4F-A558-F92C9EAF3406}" type="presParOf" srcId="{883E9B3F-42AE-42CE-8854-54E8AEE79896}" destId="{E09C695C-4F4C-427F-8F16-0F785BDA10EA}" srcOrd="4" destOrd="0" presId="urn:microsoft.com/office/officeart/2005/8/layout/vList3#2"/>
    <dgm:cxn modelId="{E2B1B53A-1220-44B2-9B11-6BA075BE16A4}" type="presParOf" srcId="{E09C695C-4F4C-427F-8F16-0F785BDA10EA}" destId="{F1B5D134-45DC-49F1-80FF-2E95A16EF5E9}" srcOrd="0" destOrd="0" presId="urn:microsoft.com/office/officeart/2005/8/layout/vList3#2"/>
    <dgm:cxn modelId="{D5B17C93-384A-4198-8FAE-36CC410FFE21}" type="presParOf" srcId="{E09C695C-4F4C-427F-8F16-0F785BDA10EA}" destId="{4471463E-D411-45C7-893C-099957105AD5}" srcOrd="1" destOrd="0" presId="urn:microsoft.com/office/officeart/2005/8/layout/vList3#2"/>
    <dgm:cxn modelId="{6C8A4EED-FA47-4CCE-B6E5-E5A2B121E6C1}" type="presParOf" srcId="{883E9B3F-42AE-42CE-8854-54E8AEE79896}" destId="{F2049ED3-3EA0-4DE2-913B-3C92DAC3DBD9}" srcOrd="5" destOrd="0" presId="urn:microsoft.com/office/officeart/2005/8/layout/vList3#2"/>
    <dgm:cxn modelId="{62BA9705-5033-40F4-8304-48487EDB3C0F}" type="presParOf" srcId="{883E9B3F-42AE-42CE-8854-54E8AEE79896}" destId="{48325060-B4E5-4E6F-9344-0529845F2527}" srcOrd="6" destOrd="0" presId="urn:microsoft.com/office/officeart/2005/8/layout/vList3#2"/>
    <dgm:cxn modelId="{838B95CC-AC70-4227-BF5E-B81B82471B8E}" type="presParOf" srcId="{48325060-B4E5-4E6F-9344-0529845F2527}" destId="{E6485547-5CCE-4E21-BC7E-39F7B83284F9}" srcOrd="0" destOrd="0" presId="urn:microsoft.com/office/officeart/2005/8/layout/vList3#2"/>
    <dgm:cxn modelId="{1CAF5B37-FF16-4B54-9B77-B2B7935F196E}" type="presParOf" srcId="{48325060-B4E5-4E6F-9344-0529845F2527}" destId="{03CD985F-AB38-4117-92A5-DA716C6CF3E1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E276D-3B4A-48FD-951E-2E8AC05C6ECA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8655351-1F73-4F52-913A-F4276FD456BD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gm:t>
    </dgm:pt>
    <dgm:pt modelId="{30219664-B80F-44F3-9F9D-F74BB69A237F}" type="parTrans" cxnId="{4AD40B95-5148-4444-BDA9-F5880CAFE190}">
      <dgm:prSet/>
      <dgm:spPr/>
      <dgm:t>
        <a:bodyPr/>
        <a:lstStyle/>
        <a:p>
          <a:endParaRPr lang="ru-RU"/>
        </a:p>
      </dgm:t>
    </dgm:pt>
    <dgm:pt modelId="{8C206BAF-F344-4EAA-B3D8-208B90EC7764}" type="sibTrans" cxnId="{4AD40B95-5148-4444-BDA9-F5880CAFE190}">
      <dgm:prSet/>
      <dgm:spPr/>
      <dgm:t>
        <a:bodyPr/>
        <a:lstStyle/>
        <a:p>
          <a:endParaRPr lang="ru-RU"/>
        </a:p>
      </dgm:t>
    </dgm:pt>
    <dgm:pt modelId="{B1779EF6-DD09-40CD-93C6-DD41B3530E8A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</dgm:t>
    </dgm:pt>
    <dgm:pt modelId="{57A24DE9-6629-4082-8E07-9DBED12378EC}" type="parTrans" cxnId="{7058745E-60F9-4466-9849-EFADDCF61DF7}">
      <dgm:prSet/>
      <dgm:spPr/>
      <dgm:t>
        <a:bodyPr/>
        <a:lstStyle/>
        <a:p>
          <a:endParaRPr lang="ru-RU"/>
        </a:p>
      </dgm:t>
    </dgm:pt>
    <dgm:pt modelId="{6C510E3C-3833-4465-B2A2-6F4F453BEC96}" type="sibTrans" cxnId="{7058745E-60F9-4466-9849-EFADDCF61DF7}">
      <dgm:prSet/>
      <dgm:spPr/>
      <dgm:t>
        <a:bodyPr/>
        <a:lstStyle/>
        <a:p>
          <a:endParaRPr lang="ru-RU"/>
        </a:p>
      </dgm:t>
    </dgm:pt>
    <dgm:pt modelId="{8C5FC484-CFFC-43CB-9376-CC8404F2F617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gm:t>
    </dgm:pt>
    <dgm:pt modelId="{2ADE055D-5C3C-4A4A-9027-34EB691F50B3}" type="parTrans" cxnId="{8B0C5D2D-2483-4134-96FD-4835C7D907F2}">
      <dgm:prSet/>
      <dgm:spPr/>
      <dgm:t>
        <a:bodyPr/>
        <a:lstStyle/>
        <a:p>
          <a:endParaRPr lang="ru-RU"/>
        </a:p>
      </dgm:t>
    </dgm:pt>
    <dgm:pt modelId="{20F04201-2B0A-4CC8-9715-EBA018B9A8B1}" type="sibTrans" cxnId="{8B0C5D2D-2483-4134-96FD-4835C7D907F2}">
      <dgm:prSet/>
      <dgm:spPr/>
      <dgm:t>
        <a:bodyPr/>
        <a:lstStyle/>
        <a:p>
          <a:endParaRPr lang="ru-RU"/>
        </a:p>
      </dgm:t>
    </dgm:pt>
    <dgm:pt modelId="{C23B108E-3773-46E4-813F-B7CB43CFA110}">
      <dgm:prSet custT="1"/>
      <dgm:spPr/>
      <dgm:t>
        <a:bodyPr/>
        <a:lstStyle/>
        <a:p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Неравномерное распределение нагрузки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943E2A3-33DD-46C2-ACA3-D87C50CAC3EF}" type="parTrans" cxnId="{4C49DA45-EBE9-434C-BE80-F479EBDEC722}">
      <dgm:prSet/>
      <dgm:spPr/>
      <dgm:t>
        <a:bodyPr/>
        <a:lstStyle/>
        <a:p>
          <a:endParaRPr lang="ru-RU"/>
        </a:p>
      </dgm:t>
    </dgm:pt>
    <dgm:pt modelId="{5E9E802C-A262-4120-93D2-D655F3C5EEF5}" type="sibTrans" cxnId="{4C49DA45-EBE9-434C-BE80-F479EBDEC722}">
      <dgm:prSet/>
      <dgm:spPr/>
      <dgm:t>
        <a:bodyPr/>
        <a:lstStyle/>
        <a:p>
          <a:endParaRPr lang="ru-RU"/>
        </a:p>
      </dgm:t>
    </dgm:pt>
    <dgm:pt modelId="{6A84A26E-460F-4807-9229-F22DF64A906C}" type="pres">
      <dgm:prSet presAssocID="{CA3E276D-3B4A-48FD-951E-2E8AC05C6E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78AE1-5B37-41FB-8621-612EA4B131A6}" type="pres">
      <dgm:prSet presAssocID="{C8655351-1F73-4F52-913A-F4276FD456BD}" presName="linNode" presStyleCnt="0"/>
      <dgm:spPr/>
    </dgm:pt>
    <dgm:pt modelId="{F951F26B-46EA-4EDA-8F95-FD90C62A05C7}" type="pres">
      <dgm:prSet presAssocID="{C8655351-1F73-4F52-913A-F4276FD456BD}" presName="parentText" presStyleLbl="node1" presStyleIdx="0" presStyleCnt="2" custScaleX="66476" custLinFactNeighborX="-80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D8E33-C935-4D5E-8318-0F5B78737EAD}" type="pres">
      <dgm:prSet presAssocID="{C8655351-1F73-4F52-913A-F4276FD456BD}" presName="descendantText" presStyleLbl="alignAccFollowNode1" presStyleIdx="0" presStyleCnt="1" custScaleX="113469" custScaleY="119637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31F90-7DD8-433E-AA08-C9055C568C0B}" type="pres">
      <dgm:prSet presAssocID="{8C206BAF-F344-4EAA-B3D8-208B90EC7764}" presName="sp" presStyleCnt="0"/>
      <dgm:spPr/>
    </dgm:pt>
    <dgm:pt modelId="{5F6BEA49-7C37-4A60-82F0-4F1DA2D5D63D}" type="pres">
      <dgm:prSet presAssocID="{8C5FC484-CFFC-43CB-9376-CC8404F2F617}" presName="linNode" presStyleCnt="0"/>
      <dgm:spPr/>
    </dgm:pt>
    <dgm:pt modelId="{3B47E9C5-B80D-4405-8AC5-90C90A545C50}" type="pres">
      <dgm:prSet presAssocID="{8C5FC484-CFFC-43CB-9376-CC8404F2F617}" presName="parentText" presStyleLbl="node1" presStyleIdx="1" presStyleCnt="2" custScaleX="66476" custLinFactNeighborX="-143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9DA45-EBE9-434C-BE80-F479EBDEC722}" srcId="{C8655351-1F73-4F52-913A-F4276FD456BD}" destId="{C23B108E-3773-46E4-813F-B7CB43CFA110}" srcOrd="1" destOrd="0" parTransId="{B943E2A3-33DD-46C2-ACA3-D87C50CAC3EF}" sibTransId="{5E9E802C-A262-4120-93D2-D655F3C5EEF5}"/>
    <dgm:cxn modelId="{7058745E-60F9-4466-9849-EFADDCF61DF7}" srcId="{C8655351-1F73-4F52-913A-F4276FD456BD}" destId="{B1779EF6-DD09-40CD-93C6-DD41B3530E8A}" srcOrd="0" destOrd="0" parTransId="{57A24DE9-6629-4082-8E07-9DBED12378EC}" sibTransId="{6C510E3C-3833-4465-B2A2-6F4F453BEC96}"/>
    <dgm:cxn modelId="{A5C9125C-A6F9-47A1-BCDD-4D8A90012556}" type="presOf" srcId="{CA3E276D-3B4A-48FD-951E-2E8AC05C6ECA}" destId="{6A84A26E-460F-4807-9229-F22DF64A906C}" srcOrd="0" destOrd="0" presId="urn:microsoft.com/office/officeart/2005/8/layout/vList5"/>
    <dgm:cxn modelId="{9C7F203D-6DC4-4E64-A9DD-5BACC5889210}" type="presOf" srcId="{8C5FC484-CFFC-43CB-9376-CC8404F2F617}" destId="{3B47E9C5-B80D-4405-8AC5-90C90A545C50}" srcOrd="0" destOrd="0" presId="urn:microsoft.com/office/officeart/2005/8/layout/vList5"/>
    <dgm:cxn modelId="{CD43A032-2C87-45FF-9283-429FF5E0F4BD}" type="presOf" srcId="{B1779EF6-DD09-40CD-93C6-DD41B3530E8A}" destId="{E67D8E33-C935-4D5E-8318-0F5B78737EAD}" srcOrd="0" destOrd="0" presId="urn:microsoft.com/office/officeart/2005/8/layout/vList5"/>
    <dgm:cxn modelId="{4AD40B95-5148-4444-BDA9-F5880CAFE190}" srcId="{CA3E276D-3B4A-48FD-951E-2E8AC05C6ECA}" destId="{C8655351-1F73-4F52-913A-F4276FD456BD}" srcOrd="0" destOrd="0" parTransId="{30219664-B80F-44F3-9F9D-F74BB69A237F}" sibTransId="{8C206BAF-F344-4EAA-B3D8-208B90EC7764}"/>
    <dgm:cxn modelId="{57977E7D-5469-4B1C-9C74-CE2BB9EA5D8D}" type="presOf" srcId="{C8655351-1F73-4F52-913A-F4276FD456BD}" destId="{F951F26B-46EA-4EDA-8F95-FD90C62A05C7}" srcOrd="0" destOrd="0" presId="urn:microsoft.com/office/officeart/2005/8/layout/vList5"/>
    <dgm:cxn modelId="{9F70FBA2-B295-491E-B662-C06559C7BF71}" type="presOf" srcId="{C23B108E-3773-46E4-813F-B7CB43CFA110}" destId="{E67D8E33-C935-4D5E-8318-0F5B78737EAD}" srcOrd="0" destOrd="1" presId="urn:microsoft.com/office/officeart/2005/8/layout/vList5"/>
    <dgm:cxn modelId="{8B0C5D2D-2483-4134-96FD-4835C7D907F2}" srcId="{CA3E276D-3B4A-48FD-951E-2E8AC05C6ECA}" destId="{8C5FC484-CFFC-43CB-9376-CC8404F2F617}" srcOrd="1" destOrd="0" parTransId="{2ADE055D-5C3C-4A4A-9027-34EB691F50B3}" sibTransId="{20F04201-2B0A-4CC8-9715-EBA018B9A8B1}"/>
    <dgm:cxn modelId="{BA98AD66-4601-4DD8-A0B0-18CD96194B81}" type="presParOf" srcId="{6A84A26E-460F-4807-9229-F22DF64A906C}" destId="{E7C78AE1-5B37-41FB-8621-612EA4B131A6}" srcOrd="0" destOrd="0" presId="urn:microsoft.com/office/officeart/2005/8/layout/vList5"/>
    <dgm:cxn modelId="{45024286-20B5-433A-B761-25C318E8093C}" type="presParOf" srcId="{E7C78AE1-5B37-41FB-8621-612EA4B131A6}" destId="{F951F26B-46EA-4EDA-8F95-FD90C62A05C7}" srcOrd="0" destOrd="0" presId="urn:microsoft.com/office/officeart/2005/8/layout/vList5"/>
    <dgm:cxn modelId="{3EC31F5E-D39E-41A4-B9F4-4E1823FD2052}" type="presParOf" srcId="{E7C78AE1-5B37-41FB-8621-612EA4B131A6}" destId="{E67D8E33-C935-4D5E-8318-0F5B78737EAD}" srcOrd="1" destOrd="0" presId="urn:microsoft.com/office/officeart/2005/8/layout/vList5"/>
    <dgm:cxn modelId="{F036FF5B-2D91-4A5A-B46A-A555DCD5112F}" type="presParOf" srcId="{6A84A26E-460F-4807-9229-F22DF64A906C}" destId="{E9531F90-7DD8-433E-AA08-C9055C568C0B}" srcOrd="1" destOrd="0" presId="urn:microsoft.com/office/officeart/2005/8/layout/vList5"/>
    <dgm:cxn modelId="{29754118-9B7F-42E9-AC8F-79642AAACA51}" type="presParOf" srcId="{6A84A26E-460F-4807-9229-F22DF64A906C}" destId="{5F6BEA49-7C37-4A60-82F0-4F1DA2D5D63D}" srcOrd="2" destOrd="0" presId="urn:microsoft.com/office/officeart/2005/8/layout/vList5"/>
    <dgm:cxn modelId="{8A38F765-7E51-4D31-ABAF-47A21D03D63E}" type="presParOf" srcId="{5F6BEA49-7C37-4A60-82F0-4F1DA2D5D63D}" destId="{3B47E9C5-B80D-4405-8AC5-90C90A545C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4E74DD-A14E-4F0C-9160-5C885E3BCC7E}" type="doc">
      <dgm:prSet loTypeId="urn:microsoft.com/office/officeart/2008/layout/VerticalCurvedLis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699C7DE-6A09-4DBB-88C0-52F1DE1D3909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Сокращение времени оформления документации.</a:t>
          </a:r>
          <a:endParaRPr lang="ru-RU" sz="1600" b="0" i="0" kern="1200" baseline="0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8F9EE528-BB14-437A-AD66-8AB7A45BB1E5}" type="parTrans" cxnId="{5A8DEF00-F32C-4FAB-B79C-FD40313C2CB2}">
      <dgm:prSet/>
      <dgm:spPr/>
      <dgm:t>
        <a:bodyPr/>
        <a:lstStyle/>
        <a:p>
          <a:endParaRPr lang="ru-RU"/>
        </a:p>
      </dgm:t>
    </dgm:pt>
    <dgm:pt modelId="{706E6C18-237B-4E78-9002-8D2A4871F6F2}" type="sibTrans" cxnId="{5A8DEF00-F32C-4FAB-B79C-FD40313C2CB2}">
      <dgm:prSet/>
      <dgm:spPr/>
      <dgm:t>
        <a:bodyPr/>
        <a:lstStyle/>
        <a:p>
          <a:endParaRPr lang="ru-RU"/>
        </a:p>
      </dgm:t>
    </dgm:pt>
    <dgm:pt modelId="{797BBC61-F836-43E9-8491-4A6A01B29D6E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600" b="0" i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Достижение критерия НММО 12.</a:t>
          </a:r>
          <a:endParaRPr lang="ru-RU" sz="1600" b="0" i="0" dirty="0">
            <a:solidFill>
              <a:srgbClr val="0000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42C03D0B-AB25-46A1-A9D0-F94AFFD9DE00}" type="parTrans" cxnId="{95CA64CF-D8F4-4828-AE70-038959470671}">
      <dgm:prSet/>
      <dgm:spPr/>
      <dgm:t>
        <a:bodyPr/>
        <a:lstStyle/>
        <a:p>
          <a:endParaRPr lang="ru-RU"/>
        </a:p>
      </dgm:t>
    </dgm:pt>
    <dgm:pt modelId="{2695FF27-A28E-4B2C-A967-A563D5DB6B84}" type="sibTrans" cxnId="{95CA64CF-D8F4-4828-AE70-038959470671}">
      <dgm:prSet/>
      <dgm:spPr/>
      <dgm:t>
        <a:bodyPr/>
        <a:lstStyle/>
        <a:p>
          <a:endParaRPr lang="ru-RU"/>
        </a:p>
      </dgm:t>
    </dgm:pt>
    <dgm:pt modelId="{E5048C6A-3B52-4291-991F-2D88175558B6}">
      <dgm:prSet phldrT="[Текст]" custT="1"/>
      <dgm:spPr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646918" tIns="40640" rIns="40640" bIns="40640" numCol="1" spcCol="1270" anchor="ctr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Достижение критерия НММО 13.</a:t>
          </a:r>
          <a:endParaRPr lang="ru-RU" sz="1600" b="0" i="0" kern="1200" baseline="0" dirty="0">
            <a:solidFill>
              <a:prstClr val="black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AC47A56-8AD7-43A3-92B6-4BB6B77834A7}" type="parTrans" cxnId="{1A105517-36AC-41F0-8B54-4B845164C1A0}">
      <dgm:prSet/>
      <dgm:spPr/>
      <dgm:t>
        <a:bodyPr/>
        <a:lstStyle/>
        <a:p>
          <a:endParaRPr lang="ru-RU"/>
        </a:p>
      </dgm:t>
    </dgm:pt>
    <dgm:pt modelId="{FF176D4F-D0F9-499B-8223-F76EA0955565}" type="sibTrans" cxnId="{1A105517-36AC-41F0-8B54-4B845164C1A0}">
      <dgm:prSet/>
      <dgm:spPr/>
      <dgm:t>
        <a:bodyPr/>
        <a:lstStyle/>
        <a:p>
          <a:endParaRPr lang="ru-RU"/>
        </a:p>
      </dgm:t>
    </dgm:pt>
    <dgm:pt modelId="{14C0409A-5AB4-4BF5-A26F-E4E70A586BA3}" type="pres">
      <dgm:prSet presAssocID="{084E74DD-A14E-4F0C-9160-5C885E3BCC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2B277C-F29D-4CB5-9B6D-9C55CF626C8E}" type="pres">
      <dgm:prSet presAssocID="{084E74DD-A14E-4F0C-9160-5C885E3BCC7E}" presName="Name1" presStyleCnt="0"/>
      <dgm:spPr/>
    </dgm:pt>
    <dgm:pt modelId="{A566C81D-5D0C-415A-B8E5-14AA7C5E96AF}" type="pres">
      <dgm:prSet presAssocID="{084E74DD-A14E-4F0C-9160-5C885E3BCC7E}" presName="cycle" presStyleCnt="0"/>
      <dgm:spPr/>
    </dgm:pt>
    <dgm:pt modelId="{81CC1E10-06F5-4A73-828E-6AB1E59CFADA}" type="pres">
      <dgm:prSet presAssocID="{084E74DD-A14E-4F0C-9160-5C885E3BCC7E}" presName="srcNode" presStyleLbl="node1" presStyleIdx="0" presStyleCnt="3"/>
      <dgm:spPr/>
    </dgm:pt>
    <dgm:pt modelId="{F06BF716-BD5E-4333-B5B5-ADF26563BB64}" type="pres">
      <dgm:prSet presAssocID="{084E74DD-A14E-4F0C-9160-5C885E3BCC7E}" presName="conn" presStyleLbl="parChTrans1D2" presStyleIdx="0" presStyleCnt="1"/>
      <dgm:spPr/>
      <dgm:t>
        <a:bodyPr/>
        <a:lstStyle/>
        <a:p>
          <a:endParaRPr lang="ru-RU"/>
        </a:p>
      </dgm:t>
    </dgm:pt>
    <dgm:pt modelId="{46E59A18-75AC-4F2F-A958-A421087067A3}" type="pres">
      <dgm:prSet presAssocID="{084E74DD-A14E-4F0C-9160-5C885E3BCC7E}" presName="extraNode" presStyleLbl="node1" presStyleIdx="0" presStyleCnt="3"/>
      <dgm:spPr/>
    </dgm:pt>
    <dgm:pt modelId="{6C17FBEE-0C43-4FA6-9F67-BED95830D97B}" type="pres">
      <dgm:prSet presAssocID="{084E74DD-A14E-4F0C-9160-5C885E3BCC7E}" presName="dstNode" presStyleLbl="node1" presStyleIdx="0" presStyleCnt="3"/>
      <dgm:spPr/>
    </dgm:pt>
    <dgm:pt modelId="{32B12E6A-461E-4AE9-8389-F7E4716805A1}" type="pres">
      <dgm:prSet presAssocID="{4699C7DE-6A09-4DBB-88C0-52F1DE1D3909}" presName="text_1" presStyleLbl="node1" presStyleIdx="0" presStyleCnt="3" custScaleX="99322" custScaleY="91750" custLinFactNeighborX="212" custLinFactNeighborY="-27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2A7C5-C52C-4836-8376-E13A9EE12428}" type="pres">
      <dgm:prSet presAssocID="{4699C7DE-6A09-4DBB-88C0-52F1DE1D3909}" presName="accent_1" presStyleCnt="0"/>
      <dgm:spPr/>
    </dgm:pt>
    <dgm:pt modelId="{8629937D-D463-4C3F-860D-0F769EC30784}" type="pres">
      <dgm:prSet presAssocID="{4699C7DE-6A09-4DBB-88C0-52F1DE1D3909}" presName="accentRepeatNode" presStyleLbl="solidFgAcc1" presStyleIdx="0" presStyleCnt="3" custLinFactNeighborX="-10526" custLinFactNeighborY="-20669"/>
      <dgm:spPr>
        <a:xfrm>
          <a:off x="76314" y="209263"/>
          <a:ext cx="697191" cy="697191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0E6BC4C3-2F0B-43DD-9EB5-2546593418AA}" type="pres">
      <dgm:prSet presAssocID="{797BBC61-F836-43E9-8491-4A6A01B29D6E}" presName="text_2" presStyleLbl="node1" presStyleIdx="1" presStyleCnt="3" custScaleX="95568" custScaleY="101801" custLinFactNeighborX="1874" custLinFactNeighborY="-9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3F0D1-2563-4C78-972E-6DCC422735E3}" type="pres">
      <dgm:prSet presAssocID="{797BBC61-F836-43E9-8491-4A6A01B29D6E}" presName="accent_2" presStyleCnt="0"/>
      <dgm:spPr/>
    </dgm:pt>
    <dgm:pt modelId="{F695EAB4-5D1E-4FB6-B681-E2A80D7B7DC7}" type="pres">
      <dgm:prSet presAssocID="{797BBC61-F836-43E9-8491-4A6A01B29D6E}" presName="accentRepeatNode" presStyleLbl="solidFgAcc1" presStyleIdx="1" presStyleCnt="3" custLinFactNeighborY="-6386"/>
      <dgm:spPr>
        <a:solidFill>
          <a:schemeClr val="accent5">
            <a:lumMod val="40000"/>
            <a:lumOff val="60000"/>
          </a:schemeClr>
        </a:solidFill>
      </dgm:spPr>
    </dgm:pt>
    <dgm:pt modelId="{9424A26A-208D-4D89-B4F4-EA95AABB11BB}" type="pres">
      <dgm:prSet presAssocID="{E5048C6A-3B52-4291-991F-2D88175558B6}" presName="text_3" presStyleLbl="node1" presStyleIdx="2" presStyleCnt="3" custScaleX="100032" custScaleY="97298" custLinFactNeighborX="-161" custLinFactNeighborY="14988">
        <dgm:presLayoutVars>
          <dgm:bulletEnabled val="1"/>
        </dgm:presLayoutVars>
      </dgm:prSet>
      <dgm:spPr>
        <a:xfrm>
          <a:off x="1384096" y="2852762"/>
          <a:ext cx="4267298" cy="815014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DFE9DCBF-056A-4596-8641-D693D10DB53C}" type="pres">
      <dgm:prSet presAssocID="{E5048C6A-3B52-4291-991F-2D88175558B6}" presName="accent_3" presStyleCnt="0"/>
      <dgm:spPr/>
    </dgm:pt>
    <dgm:pt modelId="{415CC829-BD1C-48C1-9649-1A1915312813}" type="pres">
      <dgm:prSet presAssocID="{E5048C6A-3B52-4291-991F-2D88175558B6}" presName="accentRepeatNode" presStyleLbl="solidFgAcc1" presStyleIdx="2" presStyleCnt="3" custLinFactNeighborY="11180"/>
      <dgm:spPr>
        <a:solidFill>
          <a:schemeClr val="accent5">
            <a:lumMod val="40000"/>
            <a:lumOff val="60000"/>
          </a:schemeClr>
        </a:solidFill>
      </dgm:spPr>
    </dgm:pt>
  </dgm:ptLst>
  <dgm:cxnLst>
    <dgm:cxn modelId="{E41A0003-6374-46CE-BC2C-CA95AC60773F}" type="presOf" srcId="{4699C7DE-6A09-4DBB-88C0-52F1DE1D3909}" destId="{32B12E6A-461E-4AE9-8389-F7E4716805A1}" srcOrd="0" destOrd="0" presId="urn:microsoft.com/office/officeart/2008/layout/VerticalCurvedList"/>
    <dgm:cxn modelId="{80C3B9E8-987F-474C-A54A-FAB0FF4DEEA8}" type="presOf" srcId="{797BBC61-F836-43E9-8491-4A6A01B29D6E}" destId="{0E6BC4C3-2F0B-43DD-9EB5-2546593418AA}" srcOrd="0" destOrd="0" presId="urn:microsoft.com/office/officeart/2008/layout/VerticalCurvedList"/>
    <dgm:cxn modelId="{95CA64CF-D8F4-4828-AE70-038959470671}" srcId="{084E74DD-A14E-4F0C-9160-5C885E3BCC7E}" destId="{797BBC61-F836-43E9-8491-4A6A01B29D6E}" srcOrd="1" destOrd="0" parTransId="{42C03D0B-AB25-46A1-A9D0-F94AFFD9DE00}" sibTransId="{2695FF27-A28E-4B2C-A967-A563D5DB6B84}"/>
    <dgm:cxn modelId="{1A105517-36AC-41F0-8B54-4B845164C1A0}" srcId="{084E74DD-A14E-4F0C-9160-5C885E3BCC7E}" destId="{E5048C6A-3B52-4291-991F-2D88175558B6}" srcOrd="2" destOrd="0" parTransId="{CAC47A56-8AD7-43A3-92B6-4BB6B77834A7}" sibTransId="{FF176D4F-D0F9-499B-8223-F76EA0955565}"/>
    <dgm:cxn modelId="{5A8DEF00-F32C-4FAB-B79C-FD40313C2CB2}" srcId="{084E74DD-A14E-4F0C-9160-5C885E3BCC7E}" destId="{4699C7DE-6A09-4DBB-88C0-52F1DE1D3909}" srcOrd="0" destOrd="0" parTransId="{8F9EE528-BB14-437A-AD66-8AB7A45BB1E5}" sibTransId="{706E6C18-237B-4E78-9002-8D2A4871F6F2}"/>
    <dgm:cxn modelId="{7A0B1606-16E7-45A8-909B-B4B7E70A3DB8}" type="presOf" srcId="{E5048C6A-3B52-4291-991F-2D88175558B6}" destId="{9424A26A-208D-4D89-B4F4-EA95AABB11BB}" srcOrd="0" destOrd="0" presId="urn:microsoft.com/office/officeart/2008/layout/VerticalCurvedList"/>
    <dgm:cxn modelId="{128CBC97-C27D-4B27-8A4C-35D8B6063A4D}" type="presOf" srcId="{084E74DD-A14E-4F0C-9160-5C885E3BCC7E}" destId="{14C0409A-5AB4-4BF5-A26F-E4E70A586BA3}" srcOrd="0" destOrd="0" presId="urn:microsoft.com/office/officeart/2008/layout/VerticalCurvedList"/>
    <dgm:cxn modelId="{AB7CE802-67A1-4E32-A14C-205DFE102367}" type="presOf" srcId="{706E6C18-237B-4E78-9002-8D2A4871F6F2}" destId="{F06BF716-BD5E-4333-B5B5-ADF26563BB64}" srcOrd="0" destOrd="0" presId="urn:microsoft.com/office/officeart/2008/layout/VerticalCurvedList"/>
    <dgm:cxn modelId="{4FC9905D-CB6D-4D72-B976-CEB0C47D7B6D}" type="presParOf" srcId="{14C0409A-5AB4-4BF5-A26F-E4E70A586BA3}" destId="{C42B277C-F29D-4CB5-9B6D-9C55CF626C8E}" srcOrd="0" destOrd="0" presId="urn:microsoft.com/office/officeart/2008/layout/VerticalCurvedList"/>
    <dgm:cxn modelId="{B367F4CF-8AAB-4DC7-8678-93BAC22A7836}" type="presParOf" srcId="{C42B277C-F29D-4CB5-9B6D-9C55CF626C8E}" destId="{A566C81D-5D0C-415A-B8E5-14AA7C5E96AF}" srcOrd="0" destOrd="0" presId="urn:microsoft.com/office/officeart/2008/layout/VerticalCurvedList"/>
    <dgm:cxn modelId="{A9901D5C-5B72-4C4F-A408-279A0B5F47A1}" type="presParOf" srcId="{A566C81D-5D0C-415A-B8E5-14AA7C5E96AF}" destId="{81CC1E10-06F5-4A73-828E-6AB1E59CFADA}" srcOrd="0" destOrd="0" presId="urn:microsoft.com/office/officeart/2008/layout/VerticalCurvedList"/>
    <dgm:cxn modelId="{6ECEBA64-3CD0-446F-986E-022712191E8D}" type="presParOf" srcId="{A566C81D-5D0C-415A-B8E5-14AA7C5E96AF}" destId="{F06BF716-BD5E-4333-B5B5-ADF26563BB64}" srcOrd="1" destOrd="0" presId="urn:microsoft.com/office/officeart/2008/layout/VerticalCurvedList"/>
    <dgm:cxn modelId="{32611A67-A463-4681-B074-E02B8B3FB6BA}" type="presParOf" srcId="{A566C81D-5D0C-415A-B8E5-14AA7C5E96AF}" destId="{46E59A18-75AC-4F2F-A958-A421087067A3}" srcOrd="2" destOrd="0" presId="urn:microsoft.com/office/officeart/2008/layout/VerticalCurvedList"/>
    <dgm:cxn modelId="{3209C2AE-0216-4AB6-BEB3-840F2E732808}" type="presParOf" srcId="{A566C81D-5D0C-415A-B8E5-14AA7C5E96AF}" destId="{6C17FBEE-0C43-4FA6-9F67-BED95830D97B}" srcOrd="3" destOrd="0" presId="urn:microsoft.com/office/officeart/2008/layout/VerticalCurvedList"/>
    <dgm:cxn modelId="{60795443-4E4B-49A2-B3F5-70E06FC79203}" type="presParOf" srcId="{C42B277C-F29D-4CB5-9B6D-9C55CF626C8E}" destId="{32B12E6A-461E-4AE9-8389-F7E4716805A1}" srcOrd="1" destOrd="0" presId="urn:microsoft.com/office/officeart/2008/layout/VerticalCurvedList"/>
    <dgm:cxn modelId="{2F5A8586-182E-444D-AC51-73B13E56402A}" type="presParOf" srcId="{C42B277C-F29D-4CB5-9B6D-9C55CF626C8E}" destId="{EAB2A7C5-C52C-4836-8376-E13A9EE12428}" srcOrd="2" destOrd="0" presId="urn:microsoft.com/office/officeart/2008/layout/VerticalCurvedList"/>
    <dgm:cxn modelId="{0C81C70E-3E46-479D-B8FC-F3F5B078A31B}" type="presParOf" srcId="{EAB2A7C5-C52C-4836-8376-E13A9EE12428}" destId="{8629937D-D463-4C3F-860D-0F769EC30784}" srcOrd="0" destOrd="0" presId="urn:microsoft.com/office/officeart/2008/layout/VerticalCurvedList"/>
    <dgm:cxn modelId="{C28D8362-4252-4CD5-8E19-45D5A5F68D2C}" type="presParOf" srcId="{C42B277C-F29D-4CB5-9B6D-9C55CF626C8E}" destId="{0E6BC4C3-2F0B-43DD-9EB5-2546593418AA}" srcOrd="3" destOrd="0" presId="urn:microsoft.com/office/officeart/2008/layout/VerticalCurvedList"/>
    <dgm:cxn modelId="{8A586553-E064-40BA-BD39-0C01168E769F}" type="presParOf" srcId="{C42B277C-F29D-4CB5-9B6D-9C55CF626C8E}" destId="{F003F0D1-2563-4C78-972E-6DCC422735E3}" srcOrd="4" destOrd="0" presId="urn:microsoft.com/office/officeart/2008/layout/VerticalCurvedList"/>
    <dgm:cxn modelId="{13B2539F-8455-437A-92D4-C56DDE525991}" type="presParOf" srcId="{F003F0D1-2563-4C78-972E-6DCC422735E3}" destId="{F695EAB4-5D1E-4FB6-B681-E2A80D7B7DC7}" srcOrd="0" destOrd="0" presId="urn:microsoft.com/office/officeart/2008/layout/VerticalCurvedList"/>
    <dgm:cxn modelId="{2C0342D9-C6B1-4611-944C-F6D85D0FE3D6}" type="presParOf" srcId="{C42B277C-F29D-4CB5-9B6D-9C55CF626C8E}" destId="{9424A26A-208D-4D89-B4F4-EA95AABB11BB}" srcOrd="5" destOrd="0" presId="urn:microsoft.com/office/officeart/2008/layout/VerticalCurvedList"/>
    <dgm:cxn modelId="{72C742D6-652A-4575-B9B5-1817AF6CA498}" type="presParOf" srcId="{C42B277C-F29D-4CB5-9B6D-9C55CF626C8E}" destId="{DFE9DCBF-056A-4596-8641-D693D10DB53C}" srcOrd="6" destOrd="0" presId="urn:microsoft.com/office/officeart/2008/layout/VerticalCurvedList"/>
    <dgm:cxn modelId="{524282BA-08B8-4834-8FBC-76B7EBDA45DF}" type="presParOf" srcId="{DFE9DCBF-056A-4596-8641-D693D10DB53C}" destId="{415CC829-BD1C-48C1-9649-1A19153128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56C36-1447-4EC7-8B1D-1D9D61E71158}">
      <dsp:nvSpPr>
        <dsp:cNvPr id="0" name=""/>
        <dsp:cNvSpPr/>
      </dsp:nvSpPr>
      <dsp:spPr>
        <a:xfrm rot="10800000">
          <a:off x="623865" y="0"/>
          <a:ext cx="7483293" cy="1239491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Приказ ГУЗ ЯО №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269 </a:t>
          </a:r>
          <a:r>
            <a:rPr lang="ru-RU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А от </a:t>
          </a:r>
          <a:r>
            <a:rPr lang="ru-RU" sz="18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21.12.2020 </a:t>
          </a:r>
          <a:r>
            <a:rPr lang="ru-RU" sz="1800" b="1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г. 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«Об утверждении проекта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«Сокращение времени оформления санаторно-курортной карты врачом-педиатром.»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33738" y="0"/>
        <a:ext cx="7173420" cy="1239491"/>
      </dsp:txXfrm>
    </dsp:sp>
    <dsp:sp modelId="{B856336C-C0C5-4AB7-9D71-DF0FE7EFC599}">
      <dsp:nvSpPr>
        <dsp:cNvPr id="0" name=""/>
        <dsp:cNvSpPr/>
      </dsp:nvSpPr>
      <dsp:spPr>
        <a:xfrm>
          <a:off x="0" y="88030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14888F-BBAD-4C68-B1E2-4742D44AEC20}">
      <dsp:nvSpPr>
        <dsp:cNvPr id="0" name=""/>
        <dsp:cNvSpPr/>
      </dsp:nvSpPr>
      <dsp:spPr>
        <a:xfrm rot="10800000">
          <a:off x="623355" y="1545891"/>
          <a:ext cx="7443839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План реализации проекта (Диаграмма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Ганта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dsp:txBody>
      <dsp:txXfrm rot="10800000">
        <a:off x="890027" y="1545891"/>
        <a:ext cx="7177167" cy="1066687"/>
      </dsp:txXfrm>
    </dsp:sp>
    <dsp:sp modelId="{4B546501-9061-4068-982E-42E3F7820CB8}">
      <dsp:nvSpPr>
        <dsp:cNvPr id="0" name=""/>
        <dsp:cNvSpPr/>
      </dsp:nvSpPr>
      <dsp:spPr>
        <a:xfrm>
          <a:off x="0" y="1559534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71463E-D411-45C7-893C-099957105AD5}">
      <dsp:nvSpPr>
        <dsp:cNvPr id="0" name=""/>
        <dsp:cNvSpPr/>
      </dsp:nvSpPr>
      <dsp:spPr>
        <a:xfrm rot="10800000">
          <a:off x="603458" y="2762915"/>
          <a:ext cx="7443839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Дорожная карта</a:t>
          </a:r>
        </a:p>
      </dsp:txBody>
      <dsp:txXfrm rot="10800000">
        <a:off x="870130" y="2762915"/>
        <a:ext cx="7177167" cy="1066687"/>
      </dsp:txXfrm>
    </dsp:sp>
    <dsp:sp modelId="{F1B5D134-45DC-49F1-80FF-2E95A16EF5E9}">
      <dsp:nvSpPr>
        <dsp:cNvPr id="0" name=""/>
        <dsp:cNvSpPr/>
      </dsp:nvSpPr>
      <dsp:spPr>
        <a:xfrm>
          <a:off x="0" y="2762915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CD985F-AB38-4117-92A5-DA716C6CF3E1}">
      <dsp:nvSpPr>
        <dsp:cNvPr id="0" name=""/>
        <dsp:cNvSpPr/>
      </dsp:nvSpPr>
      <dsp:spPr>
        <a:xfrm rot="10800000">
          <a:off x="623355" y="4210194"/>
          <a:ext cx="7443839" cy="1066687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038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Паспорт проекта</a:t>
          </a:r>
        </a:p>
      </dsp:txBody>
      <dsp:txXfrm rot="10800000">
        <a:off x="890027" y="4210194"/>
        <a:ext cx="7177167" cy="1066687"/>
      </dsp:txXfrm>
    </dsp:sp>
    <dsp:sp modelId="{E6485547-5CCE-4E21-BC7E-39F7B83284F9}">
      <dsp:nvSpPr>
        <dsp:cNvPr id="0" name=""/>
        <dsp:cNvSpPr/>
      </dsp:nvSpPr>
      <dsp:spPr>
        <a:xfrm>
          <a:off x="0" y="4257107"/>
          <a:ext cx="1066687" cy="106668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D8E33-C935-4D5E-8318-0F5B78737EAD}">
      <dsp:nvSpPr>
        <dsp:cNvPr id="0" name=""/>
        <dsp:cNvSpPr/>
      </dsp:nvSpPr>
      <dsp:spPr>
        <a:xfrm rot="5400000">
          <a:off x="4234033" y="-1987337"/>
          <a:ext cx="2151551" cy="6222786"/>
        </a:xfrm>
        <a:prstGeom prst="round2Same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Большие нагрузки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Неравномерное распределение нагрузки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2198416" y="153310"/>
        <a:ext cx="6117756" cy="1941491"/>
      </dsp:txXfrm>
    </dsp:sp>
    <dsp:sp modelId="{F951F26B-46EA-4EDA-8F95-FD90C62A05C7}">
      <dsp:nvSpPr>
        <dsp:cNvPr id="0" name=""/>
        <dsp:cNvSpPr/>
      </dsp:nvSpPr>
      <dsp:spPr>
        <a:xfrm>
          <a:off x="0" y="56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проблемы, обозначенные  сотрудниками</a:t>
          </a:r>
        </a:p>
      </dsp:txBody>
      <dsp:txXfrm>
        <a:off x="100105" y="100161"/>
        <a:ext cx="1850456" cy="2047789"/>
      </dsp:txXfrm>
    </dsp:sp>
    <dsp:sp modelId="{3B47E9C5-B80D-4405-8AC5-90C90A545C50}">
      <dsp:nvSpPr>
        <dsp:cNvPr id="0" name=""/>
        <dsp:cNvSpPr/>
      </dsp:nvSpPr>
      <dsp:spPr>
        <a:xfrm>
          <a:off x="0" y="2360455"/>
          <a:ext cx="2050666" cy="224799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Основные  проблемы, обозначенные пациентами</a:t>
          </a:r>
        </a:p>
      </dsp:txBody>
      <dsp:txXfrm>
        <a:off x="100105" y="2460560"/>
        <a:ext cx="1850456" cy="2047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BF716-BD5E-4333-B5B5-ADF26563BB64}">
      <dsp:nvSpPr>
        <dsp:cNvPr id="0" name=""/>
        <dsp:cNvSpPr/>
      </dsp:nvSpPr>
      <dsp:spPr>
        <a:xfrm>
          <a:off x="-5989079" y="-916622"/>
          <a:ext cx="7131051" cy="7131051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12E6A-461E-4AE9-8389-F7E4716805A1}">
      <dsp:nvSpPr>
        <dsp:cNvPr id="0" name=""/>
        <dsp:cNvSpPr/>
      </dsp:nvSpPr>
      <dsp:spPr>
        <a:xfrm>
          <a:off x="762616" y="281186"/>
          <a:ext cx="4990138" cy="972147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102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Сокращение времени оформления документации.</a:t>
          </a:r>
          <a:endParaRPr lang="ru-RU" sz="1600" b="0" i="0" kern="1200" baseline="0" dirty="0">
            <a:solidFill>
              <a:schemeClr val="tx1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762616" y="281186"/>
        <a:ext cx="4990138" cy="972147"/>
      </dsp:txXfrm>
    </dsp:sp>
    <dsp:sp modelId="{8629937D-D463-4C3F-860D-0F769EC30784}">
      <dsp:nvSpPr>
        <dsp:cNvPr id="0" name=""/>
        <dsp:cNvSpPr/>
      </dsp:nvSpPr>
      <dsp:spPr>
        <a:xfrm>
          <a:off x="0" y="123584"/>
          <a:ext cx="1324451" cy="1324451"/>
        </a:xfrm>
        <a:prstGeom prst="ellipse">
          <a:avLst/>
        </a:prstGeom>
        <a:solidFill>
          <a:srgbClr val="4BACC6">
            <a:lumMod val="40000"/>
            <a:lumOff val="60000"/>
          </a:srgbClr>
        </a:solidFill>
        <a:ln w="9525" cap="flat" cmpd="sng" algn="ctr">
          <a:solidFill>
            <a:srgbClr val="1F497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6BC4C3-2F0B-43DD-9EB5-2546593418AA}">
      <dsp:nvSpPr>
        <dsp:cNvPr id="0" name=""/>
        <dsp:cNvSpPr/>
      </dsp:nvSpPr>
      <dsp:spPr>
        <a:xfrm>
          <a:off x="1309821" y="2009378"/>
          <a:ext cx="4433449" cy="107864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102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Достижение критерия НММО 12.</a:t>
          </a:r>
          <a:endParaRPr lang="ru-RU" sz="1600" b="0" i="0" kern="1200" dirty="0">
            <a:solidFill>
              <a:srgbClr val="000000"/>
            </a:solidFill>
            <a:effectLst/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309821" y="2009378"/>
        <a:ext cx="4433449" cy="1078643"/>
      </dsp:txXfrm>
    </dsp:sp>
    <dsp:sp modelId="{F695EAB4-5D1E-4FB6-B681-E2A80D7B7DC7}">
      <dsp:nvSpPr>
        <dsp:cNvPr id="0" name=""/>
        <dsp:cNvSpPr/>
      </dsp:nvSpPr>
      <dsp:spPr>
        <a:xfrm>
          <a:off x="457858" y="1902097"/>
          <a:ext cx="1324451" cy="132445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24A26A-208D-4D89-B4F4-EA95AABB11BB}">
      <dsp:nvSpPr>
        <dsp:cNvPr id="0" name=""/>
        <dsp:cNvSpPr/>
      </dsp:nvSpPr>
      <dsp:spPr>
        <a:xfrm>
          <a:off x="726040" y="3881585"/>
          <a:ext cx="5025810" cy="1030931"/>
        </a:xfrm>
        <a:prstGeom prst="rect">
          <a:avLst/>
        </a:prstGeom>
        <a:solidFill>
          <a:srgbClr val="4BACC6">
            <a:lumMod val="40000"/>
            <a:lumOff val="6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691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Достижение критерия НММО 13.</a:t>
          </a:r>
          <a:endParaRPr lang="ru-RU" sz="1600" b="0" i="0" kern="1200" baseline="0" dirty="0">
            <a:solidFill>
              <a:prstClr val="black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26040" y="3881585"/>
        <a:ext cx="5025810" cy="1030931"/>
      </dsp:txXfrm>
    </dsp:sp>
    <dsp:sp modelId="{415CC829-BD1C-48C1-9649-1A1915312813}">
      <dsp:nvSpPr>
        <dsp:cNvPr id="0" name=""/>
        <dsp:cNvSpPr/>
      </dsp:nvSpPr>
      <dsp:spPr>
        <a:xfrm>
          <a:off x="72707" y="3724092"/>
          <a:ext cx="1324451" cy="132445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0.23117</cdr:x>
      <cdr:y>0.09807</cdr:y>
    </cdr:from>
    <cdr:to>
      <cdr:x>0.96722</cdr:x>
      <cdr:y>0.09807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1174653" y="153518"/>
          <a:ext cx="374004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0.21874</cdr:x>
      <cdr:y>0.24062</cdr:y>
    </cdr:from>
    <cdr:to>
      <cdr:x>0.95479</cdr:x>
      <cdr:y>0.24062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955772" y="328607"/>
          <a:ext cx="321618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0.23005</cdr:x>
      <cdr:y>0.11839</cdr:y>
    </cdr:from>
    <cdr:to>
      <cdr:x>0.9661</cdr:x>
      <cdr:y>0.11839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0943C1CB-789C-41FC-B1CB-F8B76F25F789}"/>
            </a:ext>
          </a:extLst>
        </cdr:cNvPr>
        <cdr:cNvCxnSpPr/>
      </cdr:nvCxnSpPr>
      <cdr:spPr>
        <a:xfrm xmlns:a="http://schemas.openxmlformats.org/drawingml/2006/main">
          <a:off x="1176170" y="185337"/>
          <a:ext cx="3763105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148" y="1"/>
            <a:ext cx="2930421" cy="497526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284A92AE-7BA9-4777-B155-C9C3159B55B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88"/>
            <a:ext cx="2930422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148" y="9443388"/>
            <a:ext cx="2930421" cy="4975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4E7D5B0E-9B27-496C-9062-0F5154C44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9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/>
          <a:lstStyle>
            <a:lvl1pPr algn="r">
              <a:defRPr sz="1300"/>
            </a:lvl1pPr>
          </a:lstStyle>
          <a:p>
            <a:fld id="{02ADF903-77EB-4484-81AF-22AD3A3C2BEE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37" tIns="47718" rIns="95437" bIns="47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6"/>
            <a:ext cx="5408930" cy="4474131"/>
          </a:xfrm>
          <a:prstGeom prst="rect">
            <a:avLst/>
          </a:prstGeom>
        </p:spPr>
        <p:txBody>
          <a:bodyPr vert="horz" lIns="95437" tIns="47718" rIns="95437" bIns="47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8" cy="497126"/>
          </a:xfrm>
          <a:prstGeom prst="rect">
            <a:avLst/>
          </a:prstGeom>
        </p:spPr>
        <p:txBody>
          <a:bodyPr vert="horz" lIns="95437" tIns="47718" rIns="95437" bIns="47718" rtlCol="0" anchor="b"/>
          <a:lstStyle>
            <a:lvl1pPr algn="r">
              <a:defRPr sz="1300"/>
            </a:lvl1pPr>
          </a:lstStyle>
          <a:p>
            <a:fld id="{40D8F986-E147-4A41-906D-0200D75940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9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1FB53-BAF6-4779-B5EB-7EE1574C406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618C-57B4-4A7E-813A-36A1846F8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2.w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0.png"/><Relationship Id="rId7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2.wmf"/><Relationship Id="rId10" Type="http://schemas.microsoft.com/office/2007/relationships/diagramDrawing" Target="../diagrams/drawing3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10" Type="http://schemas.openxmlformats.org/officeDocument/2006/relationships/image" Target="../media/image21.jpeg"/><Relationship Id="rId4" Type="http://schemas.openxmlformats.org/officeDocument/2006/relationships/image" Target="../media/image2.wmf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wmf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29185" t="22461" r="27525" b="19922"/>
          <a:stretch>
            <a:fillRect/>
          </a:stretch>
        </p:blipFill>
        <p:spPr bwMode="auto">
          <a:xfrm>
            <a:off x="-20612" y="0"/>
            <a:ext cx="9164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0" y="4005064"/>
            <a:ext cx="9144000" cy="151216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СИСТЕМЫ ОКАЗАНИЯ ПЕРВИЧНОЙ МЕДИКО-САНИТАРНОЙ ПОМОЩИ» В ЧАСТИ СОЗДАНИЯ И ТИРАЖИРОВАНИЯ НОВОЙ МОДЕЛИ МЕДИЦИНСКОЙ ОРГАНИЗАЦИИ, ОКАЗЫВАЮЩЕЙ ПЕРВИЧНУЮ МЕДИКО-САНИТАРНУЮ ПОМОЩЬ </a:t>
            </a:r>
          </a:p>
          <a:p>
            <a:pPr algn="ctr"/>
            <a:endParaRPr lang="ru-RU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4412" y="4868"/>
            <a:ext cx="9144000" cy="1152128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sz="4000" b="1" dirty="0">
                <a:solidFill>
                  <a:schemeClr val="bg1"/>
                </a:solidFill>
                <a:latin typeface="Georgia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188640"/>
            <a:ext cx="72008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1412776"/>
            <a:ext cx="9144000" cy="504056"/>
          </a:xfrm>
          <a:prstGeom prst="rect">
            <a:avLst/>
          </a:prstGeom>
          <a:solidFill>
            <a:schemeClr val="accent5">
              <a:lumMod val="40000"/>
              <a:lumOff val="60000"/>
              <a:alpha val="6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детская поликлиника № 1</a:t>
            </a:r>
            <a:endParaRPr lang="ru-RU" alt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-20612" y="5596612"/>
            <a:ext cx="9129588" cy="591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endParaRPr lang="ru-RU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CA6871-12C3-49E6-8C85-19A18FD5A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45" y="158853"/>
            <a:ext cx="720080" cy="7071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6703931-77BC-4623-9FBA-AB60A8B7DF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9260" y="188640"/>
            <a:ext cx="2345571" cy="64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Картинки по запросу росатом">
            <a:extLst>
              <a:ext uri="{FF2B5EF4-FFF2-40B4-BE49-F238E27FC236}">
                <a16:creationId xmlns:a16="http://schemas.microsoft.com/office/drawing/2014/main" id="{2D706F55-0584-45B5-B859-FF81842C3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7942" y="158853"/>
            <a:ext cx="574982" cy="728312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67D485-2142-404E-9950-C44BCD1B7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132996"/>
            <a:ext cx="792088" cy="775724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2432ABA4-0AD9-424D-A885-A2606C591548}"/>
              </a:ext>
            </a:extLst>
          </p:cNvPr>
          <p:cNvSpPr txBox="1">
            <a:spLocks/>
          </p:cNvSpPr>
          <p:nvPr/>
        </p:nvSpPr>
        <p:spPr bwMode="auto">
          <a:xfrm>
            <a:off x="-91586" y="5989067"/>
            <a:ext cx="9129588" cy="60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ts val="0"/>
              </a:spcBef>
              <a:spcAft>
                <a:spcPct val="0"/>
              </a:spcAft>
              <a:buNone/>
              <a:defRPr sz="16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зав. </a:t>
            </a:r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отд. детской поликлиники № 1 ГУЗ ЯО «ГДБ» </a:t>
            </a:r>
          </a:p>
          <a:p>
            <a:pPr algn="r"/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Чистякова Наталья Николаевна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279600" y="37320"/>
            <a:ext cx="5451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потока создания ценности по проекту: «Сокращение времени оформления санаторно-курортной карты врачом-педиатром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.», (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текущее и целевое состояние)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9CF98A-8D43-46A3-80BD-F45BAC5B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909E61-C363-4D96-89B3-10E6CE0F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9BEC9E-49CF-4CF3-8137-5A58AB9E55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9D82C7-7181-4F21-8D39-44F2E0FD62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-14661"/>
            <a:ext cx="812804" cy="77572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5200" y="1399455"/>
            <a:ext cx="8894915" cy="14050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>
            <a:cxnSpLocks/>
          </p:cNvCxnSpPr>
          <p:nvPr/>
        </p:nvCxnSpPr>
        <p:spPr>
          <a:xfrm>
            <a:off x="339776" y="2702793"/>
            <a:ext cx="7033316" cy="13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ятно 1 89"/>
          <p:cNvSpPr/>
          <p:nvPr/>
        </p:nvSpPr>
        <p:spPr>
          <a:xfrm>
            <a:off x="977716" y="1979252"/>
            <a:ext cx="413417" cy="3901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04" name="Пятно 1 103"/>
          <p:cNvSpPr/>
          <p:nvPr/>
        </p:nvSpPr>
        <p:spPr>
          <a:xfrm>
            <a:off x="1593078" y="1960564"/>
            <a:ext cx="413417" cy="3901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11283" y="3261639"/>
            <a:ext cx="1480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ПРОБЛЕМЫ</a:t>
            </a:r>
            <a:endParaRPr lang="en-US" sz="1600" b="1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3378876" y="2410277"/>
            <a:ext cx="1010253" cy="447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Лаборатория</a:t>
            </a:r>
          </a:p>
        </p:txBody>
      </p:sp>
      <p:sp>
        <p:nvSpPr>
          <p:cNvPr id="119" name="Прямоугольник 80">
            <a:extLst>
              <a:ext uri="{FF2B5EF4-FFF2-40B4-BE49-F238E27FC236}">
                <a16:creationId xmlns:a16="http://schemas.microsoft.com/office/drawing/2014/main" id="{C324CEF5-64F1-4DCD-9B2D-52A0C79DD4D8}"/>
              </a:ext>
            </a:extLst>
          </p:cNvPr>
          <p:cNvSpPr/>
          <p:nvPr/>
        </p:nvSpPr>
        <p:spPr>
          <a:xfrm>
            <a:off x="223122" y="2461736"/>
            <a:ext cx="559362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7362040A-7CFB-4339-8810-B8F46AC730F1}"/>
              </a:ext>
            </a:extLst>
          </p:cNvPr>
          <p:cNvSpPr/>
          <p:nvPr/>
        </p:nvSpPr>
        <p:spPr>
          <a:xfrm>
            <a:off x="5770422" y="2410277"/>
            <a:ext cx="1000306" cy="466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Кабинет врача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E0B8C415-C19A-4C9E-92A9-E48C1C67FC2E}"/>
              </a:ext>
            </a:extLst>
          </p:cNvPr>
          <p:cNvSpPr/>
          <p:nvPr/>
        </p:nvSpPr>
        <p:spPr>
          <a:xfrm>
            <a:off x="4360368" y="3543137"/>
            <a:ext cx="4221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время работы врача непосредственно с пациентом во время приема 30%.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Неравномерная нагрузка между врачом и медсестрой во время приема, колебания нагрузки 40%.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оформления санаторно-курортных карт в кабинете врача травматолога-ортопеда 5-20 минут.</a:t>
            </a:r>
          </a:p>
        </p:txBody>
      </p:sp>
      <p:sp>
        <p:nvSpPr>
          <p:cNvPr id="128" name="Равнобедренный треугольник 127">
            <a:extLst>
              <a:ext uri="{FF2B5EF4-FFF2-40B4-BE49-F238E27FC236}">
                <a16:creationId xmlns:a16="http://schemas.microsoft.com/office/drawing/2014/main" id="{813FEF22-62E7-4D63-9500-607160FD3265}"/>
              </a:ext>
            </a:extLst>
          </p:cNvPr>
          <p:cNvSpPr/>
          <p:nvPr/>
        </p:nvSpPr>
        <p:spPr>
          <a:xfrm>
            <a:off x="5445390" y="2730814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9" name="Равнобедренный треугольник 128">
            <a:extLst>
              <a:ext uri="{FF2B5EF4-FFF2-40B4-BE49-F238E27FC236}">
                <a16:creationId xmlns:a16="http://schemas.microsoft.com/office/drawing/2014/main" id="{4EAC8158-CAA1-469E-8888-8DE968695380}"/>
              </a:ext>
            </a:extLst>
          </p:cNvPr>
          <p:cNvSpPr/>
          <p:nvPr/>
        </p:nvSpPr>
        <p:spPr>
          <a:xfrm>
            <a:off x="3051994" y="2732363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8D21B8AF-F51F-4126-AFF0-9EDD97E1A717}"/>
              </a:ext>
            </a:extLst>
          </p:cNvPr>
          <p:cNvSpPr/>
          <p:nvPr/>
        </p:nvSpPr>
        <p:spPr>
          <a:xfrm>
            <a:off x="1009790" y="2421046"/>
            <a:ext cx="1000306" cy="466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Кабинет врача</a:t>
            </a:r>
          </a:p>
        </p:txBody>
      </p:sp>
      <p:sp>
        <p:nvSpPr>
          <p:cNvPr id="133" name="Прямоугольник 80">
            <a:extLst>
              <a:ext uri="{FF2B5EF4-FFF2-40B4-BE49-F238E27FC236}">
                <a16:creationId xmlns:a16="http://schemas.microsoft.com/office/drawing/2014/main" id="{C8962860-E5A6-4A2B-A957-92D809553398}"/>
              </a:ext>
            </a:extLst>
          </p:cNvPr>
          <p:cNvSpPr/>
          <p:nvPr/>
        </p:nvSpPr>
        <p:spPr>
          <a:xfrm>
            <a:off x="6983363" y="2469616"/>
            <a:ext cx="559362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85974" y="3633472"/>
            <a:ext cx="3519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  <a:endParaRPr lang="en-US" sz="2000" dirty="0"/>
          </a:p>
          <a:p>
            <a:r>
              <a:rPr lang="ru-RU" sz="2000" dirty="0" err="1"/>
              <a:t>Кэф</a:t>
            </a:r>
            <a:r>
              <a:rPr lang="ru-RU" sz="2000" dirty="0"/>
              <a:t>=</a:t>
            </a:r>
            <a:r>
              <a:rPr lang="en-US" sz="2000" dirty="0"/>
              <a:t> </a:t>
            </a:r>
            <a:r>
              <a:rPr lang="ru-RU" sz="2000" dirty="0"/>
              <a:t>10</a:t>
            </a:r>
            <a:r>
              <a:rPr lang="en-US" sz="2000" dirty="0"/>
              <a:t>/</a:t>
            </a:r>
            <a:r>
              <a:rPr lang="ru-RU" sz="2000" dirty="0"/>
              <a:t>4360</a:t>
            </a:r>
            <a:r>
              <a:rPr lang="en-US" sz="2000" dirty="0"/>
              <a:t>*100%</a:t>
            </a:r>
            <a:endParaRPr lang="ru-RU" sz="2000" dirty="0"/>
          </a:p>
          <a:p>
            <a:r>
              <a:rPr lang="ru-RU" sz="2000" dirty="0" err="1"/>
              <a:t>Кэф</a:t>
            </a:r>
            <a:r>
              <a:rPr lang="ru-RU" sz="2000" dirty="0"/>
              <a:t>=0,2</a:t>
            </a:r>
            <a:r>
              <a:rPr lang="en-US" sz="2000" dirty="0"/>
              <a:t>%</a:t>
            </a:r>
            <a:endParaRPr lang="en-US" sz="20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3699588" y="2640589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10</a:t>
            </a:r>
            <a:r>
              <a:rPr lang="en-US" sz="1200" dirty="0"/>
              <a:t>’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092984" y="2630256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15</a:t>
            </a:r>
            <a:r>
              <a:rPr lang="en-US" sz="1200" dirty="0"/>
              <a:t>’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29817" y="5838776"/>
            <a:ext cx="304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Kэф</a:t>
            </a:r>
            <a:r>
              <a:rPr lang="ru-RU" sz="2000" dirty="0"/>
              <a:t>= ВСЦ/ВЦ *100%, </a:t>
            </a:r>
          </a:p>
          <a:p>
            <a:r>
              <a:rPr lang="ru-RU" sz="2000" dirty="0" err="1"/>
              <a:t>Кэф</a:t>
            </a:r>
            <a:r>
              <a:rPr lang="ru-RU" sz="2000" dirty="0"/>
              <a:t>=16</a:t>
            </a:r>
            <a:r>
              <a:rPr lang="en-US" sz="2000" dirty="0"/>
              <a:t>/</a:t>
            </a:r>
            <a:r>
              <a:rPr lang="ru-RU" sz="2000" dirty="0"/>
              <a:t>4360</a:t>
            </a:r>
            <a:r>
              <a:rPr lang="en-US" sz="2000" dirty="0"/>
              <a:t>*100%</a:t>
            </a:r>
            <a:endParaRPr lang="ru-RU" sz="2000" dirty="0"/>
          </a:p>
          <a:p>
            <a:r>
              <a:rPr lang="ru-RU" sz="2000" dirty="0" err="1"/>
              <a:t>Кэф</a:t>
            </a:r>
            <a:r>
              <a:rPr lang="ru-RU" sz="2000" dirty="0"/>
              <a:t>=0,4</a:t>
            </a:r>
            <a:r>
              <a:rPr lang="en-US" sz="2000" dirty="0"/>
              <a:t>%</a:t>
            </a:r>
            <a:endParaRPr lang="en-US" sz="20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5358925" y="2926971"/>
            <a:ext cx="8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0</a:t>
            </a:r>
            <a:endParaRPr lang="ru-RU" sz="1000" dirty="0"/>
          </a:p>
          <a:p>
            <a:pPr algn="ctr"/>
            <a:r>
              <a:rPr lang="en-US" sz="1000" dirty="0"/>
              <a:t> </a:t>
            </a:r>
            <a:r>
              <a:rPr lang="ru-RU" sz="1000" dirty="0"/>
              <a:t>человек</a:t>
            </a:r>
          </a:p>
        </p:txBody>
      </p:sp>
      <p:sp>
        <p:nvSpPr>
          <p:cNvPr id="156" name="Пятно 1 155"/>
          <p:cNvSpPr/>
          <p:nvPr/>
        </p:nvSpPr>
        <p:spPr>
          <a:xfrm>
            <a:off x="6544487" y="1988940"/>
            <a:ext cx="413417" cy="3901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302959" y="2184289"/>
            <a:ext cx="60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1-2 дня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323184" y="2625617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15</a:t>
            </a:r>
            <a:r>
              <a:rPr lang="en-US" sz="1200" dirty="0"/>
              <a:t>’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68532" y="3216020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0</a:t>
            </a:r>
            <a:r>
              <a:rPr lang="en-US" sz="1200" dirty="0"/>
              <a:t>’-</a:t>
            </a:r>
            <a:r>
              <a:rPr lang="ru-RU" sz="1200" dirty="0"/>
              <a:t>1</a:t>
            </a:r>
            <a:r>
              <a:rPr lang="en-US" sz="1200" dirty="0"/>
              <a:t>’</a:t>
            </a:r>
            <a:endParaRPr lang="ru-RU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2248986" y="1506709"/>
            <a:ext cx="52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потока создания ценности (текущее состояние)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373041" y="4737802"/>
            <a:ext cx="528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Карта потока создания ценности (целевое состояние)</a:t>
            </a:r>
            <a:endParaRPr lang="en-US" dirty="0"/>
          </a:p>
        </p:txBody>
      </p:sp>
      <p:sp>
        <p:nvSpPr>
          <p:cNvPr id="172" name="Полилиния 68">
            <a:extLst>
              <a:ext uri="{FF2B5EF4-FFF2-40B4-BE49-F238E27FC236}">
                <a16:creationId xmlns:a16="http://schemas.microsoft.com/office/drawing/2014/main" id="{9C1A0751-0ADC-4F5F-BC38-8ACA7B504AD0}"/>
              </a:ext>
            </a:extLst>
          </p:cNvPr>
          <p:cNvSpPr/>
          <p:nvPr/>
        </p:nvSpPr>
        <p:spPr>
          <a:xfrm>
            <a:off x="2282471" y="2071318"/>
            <a:ext cx="122190" cy="1349262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олилиния 69">
            <a:extLst>
              <a:ext uri="{FF2B5EF4-FFF2-40B4-BE49-F238E27FC236}">
                <a16:creationId xmlns:a16="http://schemas.microsoft.com/office/drawing/2014/main" id="{627F57B1-7B2E-4549-B431-91358F49A8EA}"/>
              </a:ext>
            </a:extLst>
          </p:cNvPr>
          <p:cNvSpPr/>
          <p:nvPr/>
        </p:nvSpPr>
        <p:spPr>
          <a:xfrm>
            <a:off x="2829438" y="2067059"/>
            <a:ext cx="134165" cy="1327510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Равнобедренный треугольник 173">
            <a:extLst>
              <a:ext uri="{FF2B5EF4-FFF2-40B4-BE49-F238E27FC236}">
                <a16:creationId xmlns:a16="http://schemas.microsoft.com/office/drawing/2014/main" id="{F8D6094D-5DEA-4A4A-9A28-F0F29D8B6EF6}"/>
              </a:ext>
            </a:extLst>
          </p:cNvPr>
          <p:cNvSpPr/>
          <p:nvPr/>
        </p:nvSpPr>
        <p:spPr>
          <a:xfrm>
            <a:off x="688772" y="2703231"/>
            <a:ext cx="635030" cy="562127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08304" y="2912136"/>
            <a:ext cx="8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0</a:t>
            </a:r>
            <a:endParaRPr lang="ru-RU" sz="1000" dirty="0"/>
          </a:p>
          <a:p>
            <a:pPr algn="ctr"/>
            <a:r>
              <a:rPr lang="en-US" sz="1000" dirty="0"/>
              <a:t> </a:t>
            </a:r>
            <a:r>
              <a:rPr lang="ru-RU" sz="1000" dirty="0"/>
              <a:t>человек</a:t>
            </a:r>
          </a:p>
        </p:txBody>
      </p:sp>
      <p:sp>
        <p:nvSpPr>
          <p:cNvPr id="180" name="Полилиния 179">
            <a:extLst>
              <a:ext uri="{FF2B5EF4-FFF2-40B4-BE49-F238E27FC236}">
                <a16:creationId xmlns:a16="http://schemas.microsoft.com/office/drawing/2014/main" id="{119B58F4-293A-4896-ADEC-E9ED5A92AB41}"/>
              </a:ext>
            </a:extLst>
          </p:cNvPr>
          <p:cNvSpPr/>
          <p:nvPr/>
        </p:nvSpPr>
        <p:spPr>
          <a:xfrm>
            <a:off x="4680637" y="2073104"/>
            <a:ext cx="122190" cy="1349262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олилиния 181">
            <a:extLst>
              <a:ext uri="{FF2B5EF4-FFF2-40B4-BE49-F238E27FC236}">
                <a16:creationId xmlns:a16="http://schemas.microsoft.com/office/drawing/2014/main" id="{99F228B9-C480-438A-AD4B-51BEEC607CA5}"/>
              </a:ext>
            </a:extLst>
          </p:cNvPr>
          <p:cNvSpPr/>
          <p:nvPr/>
        </p:nvSpPr>
        <p:spPr>
          <a:xfrm>
            <a:off x="5227604" y="2068845"/>
            <a:ext cx="134165" cy="1327510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Пятно 1 23">
            <a:extLst>
              <a:ext uri="{FF2B5EF4-FFF2-40B4-BE49-F238E27FC236}">
                <a16:creationId xmlns:a16="http://schemas.microsoft.com/office/drawing/2014/main" id="{55B83B5B-6476-49F8-A1C8-4B7CD8325ED7}"/>
              </a:ext>
            </a:extLst>
          </p:cNvPr>
          <p:cNvSpPr/>
          <p:nvPr/>
        </p:nvSpPr>
        <p:spPr>
          <a:xfrm>
            <a:off x="5675309" y="1960564"/>
            <a:ext cx="413417" cy="3901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85" name="Пятно 1 24">
            <a:extLst>
              <a:ext uri="{FF2B5EF4-FFF2-40B4-BE49-F238E27FC236}">
                <a16:creationId xmlns:a16="http://schemas.microsoft.com/office/drawing/2014/main" id="{17230739-8731-448E-83B3-A9DA5E7364B0}"/>
              </a:ext>
            </a:extLst>
          </p:cNvPr>
          <p:cNvSpPr/>
          <p:nvPr/>
        </p:nvSpPr>
        <p:spPr>
          <a:xfrm>
            <a:off x="6096299" y="1797334"/>
            <a:ext cx="413417" cy="390125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D589B28-038F-4784-8D11-CB2EE87FA223}"/>
              </a:ext>
            </a:extLst>
          </p:cNvPr>
          <p:cNvSpPr txBox="1"/>
          <p:nvPr/>
        </p:nvSpPr>
        <p:spPr>
          <a:xfrm>
            <a:off x="3120551" y="3261788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0</a:t>
            </a:r>
            <a:r>
              <a:rPr lang="en-US" sz="1200" dirty="0"/>
              <a:t>’-</a:t>
            </a:r>
            <a:r>
              <a:rPr lang="ru-RU" sz="1200" dirty="0"/>
              <a:t>5</a:t>
            </a:r>
            <a:r>
              <a:rPr lang="en-US" sz="1200" dirty="0"/>
              <a:t>’</a:t>
            </a:r>
            <a:endParaRPr lang="ru-RU" sz="12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869F44D8-0B0A-400A-BAE7-2A7205236DC9}"/>
              </a:ext>
            </a:extLst>
          </p:cNvPr>
          <p:cNvSpPr txBox="1"/>
          <p:nvPr/>
        </p:nvSpPr>
        <p:spPr>
          <a:xfrm>
            <a:off x="4714189" y="2143934"/>
            <a:ext cx="60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B39DA621-8BB7-4799-83E0-DD23B02F2E16}"/>
              </a:ext>
            </a:extLst>
          </p:cNvPr>
          <p:cNvSpPr txBox="1"/>
          <p:nvPr/>
        </p:nvSpPr>
        <p:spPr>
          <a:xfrm>
            <a:off x="5524509" y="3277381"/>
            <a:ext cx="105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0</a:t>
            </a:r>
            <a:r>
              <a:rPr lang="en-US" sz="1200" dirty="0"/>
              <a:t>’-</a:t>
            </a:r>
            <a:r>
              <a:rPr lang="ru-RU" sz="1200" dirty="0"/>
              <a:t>1</a:t>
            </a:r>
            <a:r>
              <a:rPr lang="en-US" sz="1200" dirty="0"/>
              <a:t>’</a:t>
            </a:r>
            <a:endParaRPr lang="ru-RU" sz="12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2EFC5D68-38F3-4B51-9EB8-55BADC7E8471}"/>
              </a:ext>
            </a:extLst>
          </p:cNvPr>
          <p:cNvSpPr txBox="1"/>
          <p:nvPr/>
        </p:nvSpPr>
        <p:spPr>
          <a:xfrm>
            <a:off x="2962225" y="2921265"/>
            <a:ext cx="8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0</a:t>
            </a:r>
            <a:endParaRPr lang="ru-RU" sz="1000" dirty="0"/>
          </a:p>
          <a:p>
            <a:pPr algn="ctr"/>
            <a:r>
              <a:rPr lang="en-US" sz="1000" dirty="0"/>
              <a:t> </a:t>
            </a:r>
            <a:r>
              <a:rPr lang="ru-RU" sz="1000" dirty="0"/>
              <a:t>человек</a:t>
            </a:r>
          </a:p>
        </p:txBody>
      </p:sp>
      <p:cxnSp>
        <p:nvCxnSpPr>
          <p:cNvPr id="198" name="Прямая соединительная линия 197">
            <a:extLst>
              <a:ext uri="{FF2B5EF4-FFF2-40B4-BE49-F238E27FC236}">
                <a16:creationId xmlns:a16="http://schemas.microsoft.com/office/drawing/2014/main" id="{003329BD-D3F9-408E-A891-B8318F1F8981}"/>
              </a:ext>
            </a:extLst>
          </p:cNvPr>
          <p:cNvCxnSpPr>
            <a:cxnSpLocks/>
          </p:cNvCxnSpPr>
          <p:nvPr/>
        </p:nvCxnSpPr>
        <p:spPr>
          <a:xfrm>
            <a:off x="343014" y="5655121"/>
            <a:ext cx="6280771" cy="34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Прямоугольник 200">
            <a:extLst>
              <a:ext uri="{FF2B5EF4-FFF2-40B4-BE49-F238E27FC236}">
                <a16:creationId xmlns:a16="http://schemas.microsoft.com/office/drawing/2014/main" id="{FB816B97-60A5-4EB5-AE82-6287D18A511D}"/>
              </a:ext>
            </a:extLst>
          </p:cNvPr>
          <p:cNvSpPr/>
          <p:nvPr/>
        </p:nvSpPr>
        <p:spPr>
          <a:xfrm>
            <a:off x="3119727" y="5362605"/>
            <a:ext cx="1010253" cy="4477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Лаборатория</a:t>
            </a:r>
          </a:p>
        </p:txBody>
      </p:sp>
      <p:sp>
        <p:nvSpPr>
          <p:cNvPr id="202" name="Прямоугольник 80">
            <a:extLst>
              <a:ext uri="{FF2B5EF4-FFF2-40B4-BE49-F238E27FC236}">
                <a16:creationId xmlns:a16="http://schemas.microsoft.com/office/drawing/2014/main" id="{94358B5C-2255-45E6-9957-E626AD7D21E4}"/>
              </a:ext>
            </a:extLst>
          </p:cNvPr>
          <p:cNvSpPr/>
          <p:nvPr/>
        </p:nvSpPr>
        <p:spPr>
          <a:xfrm>
            <a:off x="226360" y="5414064"/>
            <a:ext cx="559362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203" name="Прямоугольник 202">
            <a:extLst>
              <a:ext uri="{FF2B5EF4-FFF2-40B4-BE49-F238E27FC236}">
                <a16:creationId xmlns:a16="http://schemas.microsoft.com/office/drawing/2014/main" id="{ACF8B760-C911-46CC-AD1F-49C5E2358FA3}"/>
              </a:ext>
            </a:extLst>
          </p:cNvPr>
          <p:cNvSpPr/>
          <p:nvPr/>
        </p:nvSpPr>
        <p:spPr>
          <a:xfrm>
            <a:off x="5273347" y="5249025"/>
            <a:ext cx="912518" cy="579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Кабинет врача</a:t>
            </a:r>
          </a:p>
        </p:txBody>
      </p:sp>
      <p:sp>
        <p:nvSpPr>
          <p:cNvPr id="204" name="Равнобедренный треугольник 203">
            <a:extLst>
              <a:ext uri="{FF2B5EF4-FFF2-40B4-BE49-F238E27FC236}">
                <a16:creationId xmlns:a16="http://schemas.microsoft.com/office/drawing/2014/main" id="{F4EB9607-D79E-4F4B-8F10-A0D8F552FB4E}"/>
              </a:ext>
            </a:extLst>
          </p:cNvPr>
          <p:cNvSpPr/>
          <p:nvPr/>
        </p:nvSpPr>
        <p:spPr>
          <a:xfrm>
            <a:off x="4948315" y="5683142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5" name="Равнобедренный треугольник 204">
            <a:extLst>
              <a:ext uri="{FF2B5EF4-FFF2-40B4-BE49-F238E27FC236}">
                <a16:creationId xmlns:a16="http://schemas.microsoft.com/office/drawing/2014/main" id="{29C71BC2-9E56-4849-AE5D-7BDD62A3BBF2}"/>
              </a:ext>
            </a:extLst>
          </p:cNvPr>
          <p:cNvSpPr/>
          <p:nvPr/>
        </p:nvSpPr>
        <p:spPr>
          <a:xfrm>
            <a:off x="2792845" y="5684691"/>
            <a:ext cx="642194" cy="55944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id="{73BD4DC9-8FF5-468F-A3D9-E482A98B8144}"/>
              </a:ext>
            </a:extLst>
          </p:cNvPr>
          <p:cNvSpPr/>
          <p:nvPr/>
        </p:nvSpPr>
        <p:spPr>
          <a:xfrm>
            <a:off x="1013028" y="5277495"/>
            <a:ext cx="922656" cy="562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Кабинет врача</a:t>
            </a:r>
          </a:p>
        </p:txBody>
      </p:sp>
      <p:sp>
        <p:nvSpPr>
          <p:cNvPr id="207" name="Прямоугольник 80">
            <a:extLst>
              <a:ext uri="{FF2B5EF4-FFF2-40B4-BE49-F238E27FC236}">
                <a16:creationId xmlns:a16="http://schemas.microsoft.com/office/drawing/2014/main" id="{4DD40D53-7077-48E5-8AC8-1488DFD7F931}"/>
              </a:ext>
            </a:extLst>
          </p:cNvPr>
          <p:cNvSpPr/>
          <p:nvPr/>
        </p:nvSpPr>
        <p:spPr>
          <a:xfrm>
            <a:off x="6282148" y="5417990"/>
            <a:ext cx="559362" cy="349853"/>
          </a:xfrm>
          <a:custGeom>
            <a:avLst/>
            <a:gdLst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92576 w 792576"/>
              <a:gd name="connsiteY2" fmla="*/ 477089 h 477089"/>
              <a:gd name="connsiteX3" fmla="*/ 0 w 792576"/>
              <a:gd name="connsiteY3" fmla="*/ 477089 h 477089"/>
              <a:gd name="connsiteX4" fmla="*/ 0 w 792576"/>
              <a:gd name="connsiteY4" fmla="*/ 0 h 477089"/>
              <a:gd name="connsiteX0" fmla="*/ 0 w 792576"/>
              <a:gd name="connsiteY0" fmla="*/ 0 h 477089"/>
              <a:gd name="connsiteX1" fmla="*/ 792576 w 792576"/>
              <a:gd name="connsiteY1" fmla="*/ 0 h 477089"/>
              <a:gd name="connsiteX2" fmla="*/ 781942 w 792576"/>
              <a:gd name="connsiteY2" fmla="*/ 52 h 477089"/>
              <a:gd name="connsiteX3" fmla="*/ 792576 w 792576"/>
              <a:gd name="connsiteY3" fmla="*/ 477089 h 477089"/>
              <a:gd name="connsiteX4" fmla="*/ 0 w 792576"/>
              <a:gd name="connsiteY4" fmla="*/ 477089 h 477089"/>
              <a:gd name="connsiteX5" fmla="*/ 0 w 792576"/>
              <a:gd name="connsiteY5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792576 w 792576"/>
              <a:gd name="connsiteY2" fmla="*/ 0 h 477089"/>
              <a:gd name="connsiteX3" fmla="*/ 781942 w 792576"/>
              <a:gd name="connsiteY3" fmla="*/ 52 h 477089"/>
              <a:gd name="connsiteX4" fmla="*/ 792576 w 792576"/>
              <a:gd name="connsiteY4" fmla="*/ 477089 h 477089"/>
              <a:gd name="connsiteX5" fmla="*/ 0 w 792576"/>
              <a:gd name="connsiteY5" fmla="*/ 477089 h 477089"/>
              <a:gd name="connsiteX6" fmla="*/ 0 w 792576"/>
              <a:gd name="connsiteY6" fmla="*/ 0 h 477089"/>
              <a:gd name="connsiteX0" fmla="*/ 0 w 792576"/>
              <a:gd name="connsiteY0" fmla="*/ 0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0 w 792576"/>
              <a:gd name="connsiteY7" fmla="*/ 0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591442 w 792576"/>
              <a:gd name="connsiteY2" fmla="*/ 52 h 477089"/>
              <a:gd name="connsiteX3" fmla="*/ 792576 w 792576"/>
              <a:gd name="connsiteY3" fmla="*/ 0 h 477089"/>
              <a:gd name="connsiteX4" fmla="*/ 781942 w 792576"/>
              <a:gd name="connsiteY4" fmla="*/ 52 h 477089"/>
              <a:gd name="connsiteX5" fmla="*/ 792576 w 792576"/>
              <a:gd name="connsiteY5" fmla="*/ 477089 h 477089"/>
              <a:gd name="connsiteX6" fmla="*/ 0 w 792576"/>
              <a:gd name="connsiteY6" fmla="*/ 477089 h 477089"/>
              <a:gd name="connsiteX7" fmla="*/ 19050 w 792576"/>
              <a:gd name="connsiteY7" fmla="*/ 180975 h 477089"/>
              <a:gd name="connsiteX0" fmla="*/ 19050 w 792576"/>
              <a:gd name="connsiteY0" fmla="*/ 180975 h 477089"/>
              <a:gd name="connsiteX1" fmla="*/ 229492 w 792576"/>
              <a:gd name="connsiteY1" fmla="*/ 52 h 477089"/>
              <a:gd name="connsiteX2" fmla="*/ 258067 w 792576"/>
              <a:gd name="connsiteY2" fmla="*/ 171502 h 477089"/>
              <a:gd name="connsiteX3" fmla="*/ 591442 w 792576"/>
              <a:gd name="connsiteY3" fmla="*/ 52 h 477089"/>
              <a:gd name="connsiteX4" fmla="*/ 792576 w 792576"/>
              <a:gd name="connsiteY4" fmla="*/ 0 h 477089"/>
              <a:gd name="connsiteX5" fmla="*/ 781942 w 792576"/>
              <a:gd name="connsiteY5" fmla="*/ 52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19050 w 792576"/>
              <a:gd name="connsiteY8" fmla="*/ 180975 h 477089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792576 w 792576"/>
              <a:gd name="connsiteY4" fmla="*/ 28523 h 505612"/>
              <a:gd name="connsiteX5" fmla="*/ 781942 w 792576"/>
              <a:gd name="connsiteY5" fmla="*/ 28575 h 505612"/>
              <a:gd name="connsiteX6" fmla="*/ 792576 w 792576"/>
              <a:gd name="connsiteY6" fmla="*/ 505612 h 505612"/>
              <a:gd name="connsiteX7" fmla="*/ 0 w 792576"/>
              <a:gd name="connsiteY7" fmla="*/ 505612 h 505612"/>
              <a:gd name="connsiteX8" fmla="*/ 19050 w 792576"/>
              <a:gd name="connsiteY8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658117 w 792576"/>
              <a:gd name="connsiteY4" fmla="*/ 2857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19050 w 792576"/>
              <a:gd name="connsiteY0" fmla="*/ 209498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19050 w 792576"/>
              <a:gd name="connsiteY9" fmla="*/ 209498 h 505612"/>
              <a:gd name="connsiteX0" fmla="*/ 0 w 811626"/>
              <a:gd name="connsiteY0" fmla="*/ 209498 h 505612"/>
              <a:gd name="connsiteX1" fmla="*/ 248542 w 811626"/>
              <a:gd name="connsiteY1" fmla="*/ 28575 h 505612"/>
              <a:gd name="connsiteX2" fmla="*/ 277117 w 811626"/>
              <a:gd name="connsiteY2" fmla="*/ 200025 h 505612"/>
              <a:gd name="connsiteX3" fmla="*/ 486667 w 811626"/>
              <a:gd name="connsiteY3" fmla="*/ 0 h 505612"/>
              <a:gd name="connsiteX4" fmla="*/ 543817 w 811626"/>
              <a:gd name="connsiteY4" fmla="*/ 190500 h 505612"/>
              <a:gd name="connsiteX5" fmla="*/ 811626 w 811626"/>
              <a:gd name="connsiteY5" fmla="*/ 28523 h 505612"/>
              <a:gd name="connsiteX6" fmla="*/ 800992 w 811626"/>
              <a:gd name="connsiteY6" fmla="*/ 28575 h 505612"/>
              <a:gd name="connsiteX7" fmla="*/ 811626 w 811626"/>
              <a:gd name="connsiteY7" fmla="*/ 505612 h 505612"/>
              <a:gd name="connsiteX8" fmla="*/ 19050 w 811626"/>
              <a:gd name="connsiteY8" fmla="*/ 505612 h 505612"/>
              <a:gd name="connsiteX9" fmla="*/ 0 w 811626"/>
              <a:gd name="connsiteY9" fmla="*/ 209498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58067 w 792576"/>
              <a:gd name="connsiteY2" fmla="*/ 200025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24767 w 792576"/>
              <a:gd name="connsiteY4" fmla="*/ 190500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19023 h 505612"/>
              <a:gd name="connsiteX1" fmla="*/ 229492 w 792576"/>
              <a:gd name="connsiteY1" fmla="*/ 28575 h 505612"/>
              <a:gd name="connsiteX2" fmla="*/ 267592 w 792576"/>
              <a:gd name="connsiteY2" fmla="*/ 190500 h 505612"/>
              <a:gd name="connsiteX3" fmla="*/ 467617 w 792576"/>
              <a:gd name="connsiteY3" fmla="*/ 0 h 505612"/>
              <a:gd name="connsiteX4" fmla="*/ 572392 w 792576"/>
              <a:gd name="connsiteY4" fmla="*/ 200025 h 505612"/>
              <a:gd name="connsiteX5" fmla="*/ 792576 w 792576"/>
              <a:gd name="connsiteY5" fmla="*/ 28523 h 505612"/>
              <a:gd name="connsiteX6" fmla="*/ 781942 w 792576"/>
              <a:gd name="connsiteY6" fmla="*/ 28575 h 505612"/>
              <a:gd name="connsiteX7" fmla="*/ 792576 w 792576"/>
              <a:gd name="connsiteY7" fmla="*/ 505612 h 505612"/>
              <a:gd name="connsiteX8" fmla="*/ 0 w 792576"/>
              <a:gd name="connsiteY8" fmla="*/ 505612 h 505612"/>
              <a:gd name="connsiteX9" fmla="*/ 0 w 792576"/>
              <a:gd name="connsiteY9" fmla="*/ 219023 h 505612"/>
              <a:gd name="connsiteX0" fmla="*/ 0 w 792576"/>
              <a:gd name="connsiteY0" fmla="*/ 238073 h 524662"/>
              <a:gd name="connsiteX1" fmla="*/ 229492 w 792576"/>
              <a:gd name="connsiteY1" fmla="*/ 47625 h 524662"/>
              <a:gd name="connsiteX2" fmla="*/ 267592 w 792576"/>
              <a:gd name="connsiteY2" fmla="*/ 209550 h 524662"/>
              <a:gd name="connsiteX3" fmla="*/ 629542 w 792576"/>
              <a:gd name="connsiteY3" fmla="*/ 0 h 524662"/>
              <a:gd name="connsiteX4" fmla="*/ 572392 w 792576"/>
              <a:gd name="connsiteY4" fmla="*/ 219075 h 524662"/>
              <a:gd name="connsiteX5" fmla="*/ 792576 w 792576"/>
              <a:gd name="connsiteY5" fmla="*/ 47573 h 524662"/>
              <a:gd name="connsiteX6" fmla="*/ 781942 w 792576"/>
              <a:gd name="connsiteY6" fmla="*/ 47625 h 524662"/>
              <a:gd name="connsiteX7" fmla="*/ 792576 w 792576"/>
              <a:gd name="connsiteY7" fmla="*/ 524662 h 524662"/>
              <a:gd name="connsiteX8" fmla="*/ 0 w 792576"/>
              <a:gd name="connsiteY8" fmla="*/ 524662 h 524662"/>
              <a:gd name="connsiteX9" fmla="*/ 0 w 792576"/>
              <a:gd name="connsiteY9" fmla="*/ 238073 h 524662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600967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72392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81917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91442 w 792576"/>
              <a:gd name="connsiteY4" fmla="*/ 180975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00967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6200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43817 w 792576"/>
              <a:gd name="connsiteY4" fmla="*/ 20955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228548 h 515137"/>
              <a:gd name="connsiteX1" fmla="*/ 229492 w 792576"/>
              <a:gd name="connsiteY1" fmla="*/ 38100 h 515137"/>
              <a:gd name="connsiteX2" fmla="*/ 267592 w 792576"/>
              <a:gd name="connsiteY2" fmla="*/ 200025 h 515137"/>
              <a:gd name="connsiteX3" fmla="*/ 572392 w 792576"/>
              <a:gd name="connsiteY3" fmla="*/ 0 h 515137"/>
              <a:gd name="connsiteX4" fmla="*/ 553342 w 792576"/>
              <a:gd name="connsiteY4" fmla="*/ 190500 h 515137"/>
              <a:gd name="connsiteX5" fmla="*/ 792576 w 792576"/>
              <a:gd name="connsiteY5" fmla="*/ 38048 h 515137"/>
              <a:gd name="connsiteX6" fmla="*/ 781942 w 792576"/>
              <a:gd name="connsiteY6" fmla="*/ 38100 h 515137"/>
              <a:gd name="connsiteX7" fmla="*/ 792576 w 792576"/>
              <a:gd name="connsiteY7" fmla="*/ 515137 h 515137"/>
              <a:gd name="connsiteX8" fmla="*/ 0 w 792576"/>
              <a:gd name="connsiteY8" fmla="*/ 515137 h 515137"/>
              <a:gd name="connsiteX9" fmla="*/ 0 w 792576"/>
              <a:gd name="connsiteY9" fmla="*/ 228548 h 515137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5334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229492 w 792576"/>
              <a:gd name="connsiteY1" fmla="*/ 52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342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9050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90500 h 477089"/>
              <a:gd name="connsiteX0" fmla="*/ 0 w 792576"/>
              <a:gd name="connsiteY0" fmla="*/ 161925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61925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342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95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31521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5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81942 w 792576"/>
              <a:gd name="connsiteY6" fmla="*/ 95302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43842 w 792576"/>
              <a:gd name="connsiteY6" fmla="*/ 142927 h 477089"/>
              <a:gd name="connsiteX7" fmla="*/ 792576 w 792576"/>
              <a:gd name="connsiteY7" fmla="*/ 477089 h 477089"/>
              <a:gd name="connsiteX8" fmla="*/ 0 w 792576"/>
              <a:gd name="connsiteY8" fmla="*/ 477089 h 477089"/>
              <a:gd name="connsiteX9" fmla="*/ 0 w 792576"/>
              <a:gd name="connsiteY9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86642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315217 w 792576"/>
              <a:gd name="connsiteY1" fmla="*/ 85777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31521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4292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52452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6759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86642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  <a:gd name="connsiteX0" fmla="*/ 0 w 792576"/>
              <a:gd name="connsiteY0" fmla="*/ 171450 h 477089"/>
              <a:gd name="connsiteX1" fmla="*/ 296167 w 792576"/>
              <a:gd name="connsiteY1" fmla="*/ 52 h 477089"/>
              <a:gd name="connsiteX2" fmla="*/ 296167 w 792576"/>
              <a:gd name="connsiteY2" fmla="*/ 161977 h 477089"/>
              <a:gd name="connsiteX3" fmla="*/ 572392 w 792576"/>
              <a:gd name="connsiteY3" fmla="*/ 52 h 477089"/>
              <a:gd name="connsiteX4" fmla="*/ 572392 w 792576"/>
              <a:gd name="connsiteY4" fmla="*/ 152452 h 477089"/>
              <a:gd name="connsiteX5" fmla="*/ 792576 w 792576"/>
              <a:gd name="connsiteY5" fmla="*/ 0 h 477089"/>
              <a:gd name="connsiteX6" fmla="*/ 792576 w 792576"/>
              <a:gd name="connsiteY6" fmla="*/ 477089 h 477089"/>
              <a:gd name="connsiteX7" fmla="*/ 0 w 792576"/>
              <a:gd name="connsiteY7" fmla="*/ 477089 h 477089"/>
              <a:gd name="connsiteX8" fmla="*/ 0 w 792576"/>
              <a:gd name="connsiteY8" fmla="*/ 171450 h 47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2576" h="477089">
                <a:moveTo>
                  <a:pt x="0" y="171450"/>
                </a:moveTo>
                <a:cubicBezTo>
                  <a:pt x="98722" y="114317"/>
                  <a:pt x="321270" y="35"/>
                  <a:pt x="296167" y="52"/>
                </a:cubicBezTo>
                <a:cubicBezTo>
                  <a:pt x="308867" y="52"/>
                  <a:pt x="292992" y="142927"/>
                  <a:pt x="296167" y="161977"/>
                </a:cubicBezTo>
                <a:cubicBezTo>
                  <a:pt x="315217" y="146102"/>
                  <a:pt x="477142" y="54027"/>
                  <a:pt x="572392" y="52"/>
                </a:cubicBezTo>
                <a:lnTo>
                  <a:pt x="572392" y="152452"/>
                </a:lnTo>
                <a:lnTo>
                  <a:pt x="792576" y="0"/>
                </a:lnTo>
                <a:lnTo>
                  <a:pt x="792576" y="477089"/>
                </a:lnTo>
                <a:lnTo>
                  <a:pt x="0" y="477089"/>
                </a:lnTo>
                <a:lnTo>
                  <a:pt x="0" y="17145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46BF662-4FFF-40A0-9775-686CCAB0FBC8}"/>
              </a:ext>
            </a:extLst>
          </p:cNvPr>
          <p:cNvSpPr txBox="1"/>
          <p:nvPr/>
        </p:nvSpPr>
        <p:spPr>
          <a:xfrm>
            <a:off x="3440439" y="5592917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10</a:t>
            </a:r>
            <a:r>
              <a:rPr lang="en-US" sz="1200" dirty="0"/>
              <a:t>’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F109F941-9F84-49DD-B785-B4FE891F5FB9}"/>
              </a:ext>
            </a:extLst>
          </p:cNvPr>
          <p:cNvSpPr txBox="1"/>
          <p:nvPr/>
        </p:nvSpPr>
        <p:spPr>
          <a:xfrm>
            <a:off x="5595909" y="5582584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15</a:t>
            </a:r>
            <a:r>
              <a:rPr lang="en-US" sz="1200" dirty="0"/>
              <a:t>’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CEF8A38C-7559-4103-9F94-0A367780925E}"/>
              </a:ext>
            </a:extLst>
          </p:cNvPr>
          <p:cNvSpPr txBox="1"/>
          <p:nvPr/>
        </p:nvSpPr>
        <p:spPr>
          <a:xfrm>
            <a:off x="4861850" y="5879299"/>
            <a:ext cx="8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0</a:t>
            </a:r>
            <a:endParaRPr lang="ru-RU" sz="1000" dirty="0"/>
          </a:p>
          <a:p>
            <a:pPr algn="ctr"/>
            <a:r>
              <a:rPr lang="en-US" sz="1000" dirty="0"/>
              <a:t> </a:t>
            </a:r>
            <a:r>
              <a:rPr lang="ru-RU" sz="1000" dirty="0"/>
              <a:t>человек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9256C2F-D763-4C4C-9819-F2004060C55B}"/>
              </a:ext>
            </a:extLst>
          </p:cNvPr>
          <p:cNvSpPr txBox="1"/>
          <p:nvPr/>
        </p:nvSpPr>
        <p:spPr>
          <a:xfrm>
            <a:off x="2043810" y="5136617"/>
            <a:ext cx="60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1-2 дня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D160573D-6906-49BD-8970-E9601411F4DE}"/>
              </a:ext>
            </a:extLst>
          </p:cNvPr>
          <p:cNvSpPr txBox="1"/>
          <p:nvPr/>
        </p:nvSpPr>
        <p:spPr>
          <a:xfrm>
            <a:off x="1326422" y="5577945"/>
            <a:ext cx="990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15</a:t>
            </a:r>
            <a:r>
              <a:rPr lang="en-US" sz="1200" dirty="0"/>
              <a:t>’</a:t>
            </a:r>
          </a:p>
        </p:txBody>
      </p:sp>
      <p:sp>
        <p:nvSpPr>
          <p:cNvPr id="213" name="Полилиния 68">
            <a:extLst>
              <a:ext uri="{FF2B5EF4-FFF2-40B4-BE49-F238E27FC236}">
                <a16:creationId xmlns:a16="http://schemas.microsoft.com/office/drawing/2014/main" id="{C52FCEC0-4BD3-437C-AE40-E9C92B6B6867}"/>
              </a:ext>
            </a:extLst>
          </p:cNvPr>
          <p:cNvSpPr/>
          <p:nvPr/>
        </p:nvSpPr>
        <p:spPr>
          <a:xfrm>
            <a:off x="2023322" y="5023646"/>
            <a:ext cx="122190" cy="1349262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олилиния 69">
            <a:extLst>
              <a:ext uri="{FF2B5EF4-FFF2-40B4-BE49-F238E27FC236}">
                <a16:creationId xmlns:a16="http://schemas.microsoft.com/office/drawing/2014/main" id="{D8693DAD-B48E-434B-9FE2-16023AACA52A}"/>
              </a:ext>
            </a:extLst>
          </p:cNvPr>
          <p:cNvSpPr/>
          <p:nvPr/>
        </p:nvSpPr>
        <p:spPr>
          <a:xfrm>
            <a:off x="2570289" y="5019387"/>
            <a:ext cx="134165" cy="1327510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" name="Равнобедренный треугольник 214">
            <a:extLst>
              <a:ext uri="{FF2B5EF4-FFF2-40B4-BE49-F238E27FC236}">
                <a16:creationId xmlns:a16="http://schemas.microsoft.com/office/drawing/2014/main" id="{1AB91009-585C-49FD-BAA5-F09D1CAE1BCB}"/>
              </a:ext>
            </a:extLst>
          </p:cNvPr>
          <p:cNvSpPr/>
          <p:nvPr/>
        </p:nvSpPr>
        <p:spPr>
          <a:xfrm>
            <a:off x="692010" y="5655559"/>
            <a:ext cx="635030" cy="562127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95B688DE-1A41-4BC0-904D-10DA79828AAC}"/>
              </a:ext>
            </a:extLst>
          </p:cNvPr>
          <p:cNvSpPr txBox="1"/>
          <p:nvPr/>
        </p:nvSpPr>
        <p:spPr>
          <a:xfrm>
            <a:off x="611542" y="5864464"/>
            <a:ext cx="8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0</a:t>
            </a:r>
            <a:endParaRPr lang="ru-RU" sz="1000" dirty="0"/>
          </a:p>
          <a:p>
            <a:pPr algn="ctr"/>
            <a:r>
              <a:rPr lang="en-US" sz="1000" dirty="0"/>
              <a:t> </a:t>
            </a:r>
            <a:r>
              <a:rPr lang="ru-RU" sz="1000" dirty="0"/>
              <a:t>человек</a:t>
            </a:r>
          </a:p>
        </p:txBody>
      </p:sp>
      <p:sp>
        <p:nvSpPr>
          <p:cNvPr id="217" name="Полилиния 68">
            <a:extLst>
              <a:ext uri="{FF2B5EF4-FFF2-40B4-BE49-F238E27FC236}">
                <a16:creationId xmlns:a16="http://schemas.microsoft.com/office/drawing/2014/main" id="{7A1E0256-6577-4D38-8F62-854C649A5E59}"/>
              </a:ext>
            </a:extLst>
          </p:cNvPr>
          <p:cNvSpPr/>
          <p:nvPr/>
        </p:nvSpPr>
        <p:spPr>
          <a:xfrm>
            <a:off x="4183562" y="5025432"/>
            <a:ext cx="122190" cy="1349262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Полилиния 69">
            <a:extLst>
              <a:ext uri="{FF2B5EF4-FFF2-40B4-BE49-F238E27FC236}">
                <a16:creationId xmlns:a16="http://schemas.microsoft.com/office/drawing/2014/main" id="{8C7C71E0-4D42-4BB3-9364-81C81B387D24}"/>
              </a:ext>
            </a:extLst>
          </p:cNvPr>
          <p:cNvSpPr/>
          <p:nvPr/>
        </p:nvSpPr>
        <p:spPr>
          <a:xfrm>
            <a:off x="4730529" y="5021173"/>
            <a:ext cx="134165" cy="1327510"/>
          </a:xfrm>
          <a:custGeom>
            <a:avLst/>
            <a:gdLst>
              <a:gd name="connsiteX0" fmla="*/ 68559 w 150758"/>
              <a:gd name="connsiteY0" fmla="*/ 0 h 1438835"/>
              <a:gd name="connsiteX1" fmla="*/ 1324 w 150758"/>
              <a:gd name="connsiteY1" fmla="*/ 188259 h 1438835"/>
              <a:gd name="connsiteX2" fmla="*/ 122347 w 150758"/>
              <a:gd name="connsiteY2" fmla="*/ 443753 h 1438835"/>
              <a:gd name="connsiteX3" fmla="*/ 41665 w 150758"/>
              <a:gd name="connsiteY3" fmla="*/ 672353 h 1438835"/>
              <a:gd name="connsiteX4" fmla="*/ 135794 w 150758"/>
              <a:gd name="connsiteY4" fmla="*/ 887506 h 1438835"/>
              <a:gd name="connsiteX5" fmla="*/ 82006 w 150758"/>
              <a:gd name="connsiteY5" fmla="*/ 1102659 h 1438835"/>
              <a:gd name="connsiteX6" fmla="*/ 149241 w 150758"/>
              <a:gd name="connsiteY6" fmla="*/ 1264024 h 1438835"/>
              <a:gd name="connsiteX7" fmla="*/ 122347 w 150758"/>
              <a:gd name="connsiteY7" fmla="*/ 1438835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758" h="1438835">
                <a:moveTo>
                  <a:pt x="68559" y="0"/>
                </a:moveTo>
                <a:cubicBezTo>
                  <a:pt x="30459" y="57150"/>
                  <a:pt x="-7641" y="114300"/>
                  <a:pt x="1324" y="188259"/>
                </a:cubicBezTo>
                <a:cubicBezTo>
                  <a:pt x="10289" y="262218"/>
                  <a:pt x="115624" y="363071"/>
                  <a:pt x="122347" y="443753"/>
                </a:cubicBezTo>
                <a:cubicBezTo>
                  <a:pt x="129070" y="524435"/>
                  <a:pt x="39424" y="598394"/>
                  <a:pt x="41665" y="672353"/>
                </a:cubicBezTo>
                <a:cubicBezTo>
                  <a:pt x="43906" y="746312"/>
                  <a:pt x="129071" y="815789"/>
                  <a:pt x="135794" y="887506"/>
                </a:cubicBezTo>
                <a:cubicBezTo>
                  <a:pt x="142517" y="959223"/>
                  <a:pt x="79765" y="1039906"/>
                  <a:pt x="82006" y="1102659"/>
                </a:cubicBezTo>
                <a:cubicBezTo>
                  <a:pt x="84247" y="1165412"/>
                  <a:pt x="142518" y="1207995"/>
                  <a:pt x="149241" y="1264024"/>
                </a:cubicBezTo>
                <a:cubicBezTo>
                  <a:pt x="155964" y="1320053"/>
                  <a:pt x="139155" y="1379444"/>
                  <a:pt x="122347" y="14388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A6EC747B-F28F-47F1-BAC5-BF049DBB88FF}"/>
              </a:ext>
            </a:extLst>
          </p:cNvPr>
          <p:cNvSpPr txBox="1"/>
          <p:nvPr/>
        </p:nvSpPr>
        <p:spPr>
          <a:xfrm>
            <a:off x="4217114" y="5096262"/>
            <a:ext cx="60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1 день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C7C84FD-957E-4625-AA04-8245FFE3EA82}"/>
              </a:ext>
            </a:extLst>
          </p:cNvPr>
          <p:cNvSpPr txBox="1"/>
          <p:nvPr/>
        </p:nvSpPr>
        <p:spPr>
          <a:xfrm>
            <a:off x="2703076" y="5873593"/>
            <a:ext cx="813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0</a:t>
            </a:r>
            <a:endParaRPr lang="ru-RU" sz="1000" dirty="0"/>
          </a:p>
          <a:p>
            <a:pPr algn="ctr"/>
            <a:r>
              <a:rPr lang="en-US" sz="1000" dirty="0"/>
              <a:t> </a:t>
            </a:r>
            <a:r>
              <a:rPr lang="ru-RU" sz="1000" dirty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3926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328404" y="139267"/>
            <a:ext cx="522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Проект: </a:t>
            </a:r>
            <a:r>
              <a:rPr lang="ru-RU" sz="1600" dirty="0" smtClean="0"/>
              <a:t>«Сокращение времени оформления санаторно-курортной карты врачом-педиатром.» </a:t>
            </a:r>
            <a:r>
              <a:rPr lang="ru-RU" sz="1600" dirty="0"/>
              <a:t>«было-стало»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C9AD56-143C-49B5-BE91-3A92E9EA1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60988"/>
            <a:ext cx="812804" cy="7757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3C9B10A-7090-4889-A929-3EFA6B389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BCB407-C5D4-4E93-9C95-E71460EF6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38B6BB-199A-4A27-89C8-702118CE2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2B3C1CE-DA66-45D2-8551-25C8E1898027}"/>
              </a:ext>
            </a:extLst>
          </p:cNvPr>
          <p:cNvSpPr/>
          <p:nvPr/>
        </p:nvSpPr>
        <p:spPr>
          <a:xfrm>
            <a:off x="202595" y="4441314"/>
            <a:ext cx="3721334" cy="2012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Проблемы при внедрении:</a:t>
            </a:r>
          </a:p>
          <a:p>
            <a:pPr algn="ctr"/>
            <a:endParaRPr lang="ru-RU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оборудование рабочего места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D70B97-04FA-48CB-9411-4D2E5860A785}"/>
              </a:ext>
            </a:extLst>
          </p:cNvPr>
          <p:cNvSpPr/>
          <p:nvPr/>
        </p:nvSpPr>
        <p:spPr>
          <a:xfrm>
            <a:off x="4789296" y="4436745"/>
            <a:ext cx="3762726" cy="20165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/>
              <a:t>Вопросы и предложения:</a:t>
            </a:r>
          </a:p>
          <a:p>
            <a:pPr algn="ctr"/>
            <a:endParaRPr lang="ru-RU" b="1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Внедрение АРМ.</a:t>
            </a:r>
          </a:p>
        </p:txBody>
      </p:sp>
      <p:pic>
        <p:nvPicPr>
          <p:cNvPr id="16" name="Рисунок 15" descr="J:\DCIM\101MSDCF\DSC0147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196925"/>
            <a:ext cx="2827286" cy="1944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J:\DCIM\101MSDCF\DSC0147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43" y="1196925"/>
            <a:ext cx="2897025" cy="1944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22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187614" y="1507407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61800" y="1206803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268163" y="142961"/>
            <a:ext cx="5554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Разработанные стандарты по итогам реализации проекта: </a:t>
            </a:r>
            <a:r>
              <a:rPr lang="ru-RU" sz="1600" dirty="0" smtClean="0"/>
              <a:t>«</a:t>
            </a:r>
            <a:r>
              <a:rPr lang="ru-RU" sz="1600" dirty="0"/>
              <a:t>Сокращение времени оформления санаторно-курортной карты врачом-педиатром</a:t>
            </a:r>
            <a:r>
              <a:rPr lang="ru-RU" sz="1600" dirty="0" smtClean="0"/>
              <a:t>.».</a:t>
            </a: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ABE7BD-9B58-41C4-B21A-6EFE61F5C1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1887A1-0EAC-48E9-83F8-C27A02517F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190E81-F19A-418B-873D-F3464E354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8D6F466-E217-4891-BE42-43BA72A44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60988"/>
            <a:ext cx="812804" cy="7757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" y="1344049"/>
            <a:ext cx="3886655" cy="5497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0000">
            <a:off x="4328380" y="1370432"/>
            <a:ext cx="3599478" cy="50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4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0898" y="10983"/>
            <a:ext cx="539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устойчивости улучшений проекта: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оформления санаторно-курортной карты врачом-педиатром.»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36909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4145857120"/>
              </p:ext>
            </p:extLst>
          </p:nvPr>
        </p:nvGraphicFramePr>
        <p:xfrm>
          <a:off x="195176" y="1619298"/>
          <a:ext cx="5081239" cy="156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5634342" y="2177949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88779" y="5258690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более </a:t>
            </a:r>
            <a:r>
              <a:rPr lang="ru-RU" sz="1000" dirty="0" smtClean="0"/>
              <a:t>10 минут)</a:t>
            </a:r>
            <a:endParaRPr lang="ru-RU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5733619" y="2266270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6336984" y="2483038"/>
            <a:ext cx="1673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Законченный случай оформления санаторно-курортной карты</a:t>
            </a:r>
            <a:endParaRPr lang="ru-RU" sz="1000" dirty="0"/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4276014475"/>
              </p:ext>
            </p:extLst>
          </p:nvPr>
        </p:nvGraphicFramePr>
        <p:xfrm>
          <a:off x="341122" y="3292052"/>
          <a:ext cx="4369525" cy="136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328952" y="3815173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5889207" y="3478597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(не </a:t>
            </a:r>
            <a:r>
              <a:rPr lang="ru-RU" sz="1000" dirty="0" smtClean="0"/>
              <a:t>менее 53 %)</a:t>
            </a:r>
            <a:endParaRPr lang="ru-RU" sz="10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220072" y="3678652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4B4BC833-1EE0-48CF-A001-9EFE26409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720934"/>
              </p:ext>
            </p:extLst>
          </p:nvPr>
        </p:nvGraphicFramePr>
        <p:xfrm>
          <a:off x="310437" y="5158039"/>
          <a:ext cx="4202646" cy="156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BA8C6AA9-972D-4F8D-A398-88420AC5124E}"/>
              </a:ext>
            </a:extLst>
          </p:cNvPr>
          <p:cNvSpPr txBox="1"/>
          <p:nvPr/>
        </p:nvSpPr>
        <p:spPr>
          <a:xfrm>
            <a:off x="6311833" y="201829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Целевое состояние </a:t>
            </a:r>
            <a:r>
              <a:rPr lang="ru-RU" sz="1000" dirty="0" smtClean="0"/>
              <a:t>(20 %)</a:t>
            </a:r>
            <a:endParaRPr lang="ru-RU" sz="1000" dirty="0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4710FDA-63E5-4316-B44B-0C6E53BFD8D8}"/>
              </a:ext>
            </a:extLst>
          </p:cNvPr>
          <p:cNvCxnSpPr/>
          <p:nvPr/>
        </p:nvCxnSpPr>
        <p:spPr>
          <a:xfrm>
            <a:off x="5220072" y="5477081"/>
            <a:ext cx="5097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15FB7F7-FF5C-4FA9-B2B7-17329EA929DB}"/>
              </a:ext>
            </a:extLst>
          </p:cNvPr>
          <p:cNvSpPr txBox="1"/>
          <p:nvPr/>
        </p:nvSpPr>
        <p:spPr>
          <a:xfrm>
            <a:off x="5338029" y="5662129"/>
            <a:ext cx="363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000" dirty="0"/>
          </a:p>
        </p:txBody>
      </p:sp>
      <p:sp>
        <p:nvSpPr>
          <p:cNvPr id="48" name="TextBox 47"/>
          <p:cNvSpPr txBox="1"/>
          <p:nvPr/>
        </p:nvSpPr>
        <p:spPr>
          <a:xfrm>
            <a:off x="5963904" y="5987925"/>
            <a:ext cx="1673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Законченный случай оформления санаторно-курортной карты</a:t>
            </a:r>
            <a:endParaRPr lang="ru-RU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5874576" y="4058352"/>
            <a:ext cx="1673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Законченный случай оформления санаторно-курортной карты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895641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02660AF-13E5-4D53-93F6-EDDA60F88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710" y="15319"/>
            <a:ext cx="963711" cy="8799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643E79-54B5-491A-9DC1-BB01C33444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743C0A7-C18C-47EA-B6C6-C8A59CAB80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E52441-B868-499B-8094-36F6B82DBF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graphicFrame>
        <p:nvGraphicFramePr>
          <p:cNvPr id="2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873539"/>
              </p:ext>
            </p:extLst>
          </p:nvPr>
        </p:nvGraphicFramePr>
        <p:xfrm>
          <a:off x="2915816" y="1131590"/>
          <a:ext cx="5832648" cy="529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9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7864" y="1537490"/>
            <a:ext cx="47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73646" y="336131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47864" y="520511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</a:rPr>
              <a:t>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2165" y="1656268"/>
            <a:ext cx="2481898" cy="520035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раза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</a:t>
            </a:r>
            <a:r>
              <a:rPr lang="ru-RU" sz="1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минут)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52165" y="3006610"/>
            <a:ext cx="2481898" cy="1230521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(время добавления ценности на приеме пациентов </a:t>
            </a:r>
            <a:r>
              <a:rPr lang="ru-RU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врачом), </a:t>
            </a:r>
            <a:r>
              <a:rPr lang="ru-RU" sz="15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от общего времени </a:t>
            </a:r>
            <a:r>
              <a:rPr lang="ru-RU" sz="1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приема 53 %.</a:t>
            </a:r>
            <a:endParaRPr 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5883" y="74661"/>
            <a:ext cx="513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тоги реализации проекта: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оформления санаторно-курортной карты врачом-педиатром.»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AE1E092-3E07-4B80-8691-7286C7A457DC}"/>
              </a:ext>
            </a:extLst>
          </p:cNvPr>
          <p:cNvSpPr/>
          <p:nvPr/>
        </p:nvSpPr>
        <p:spPr>
          <a:xfrm>
            <a:off x="239073" y="4717379"/>
            <a:ext cx="2481898" cy="1560236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(выравнивание нагрузки между врачом и медсестрой),</a:t>
            </a:r>
            <a:br>
              <a:rPr lang="ru-RU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Колебания нагрузки между врачом и медсестрой 20 %</a:t>
            </a:r>
          </a:p>
        </p:txBody>
      </p:sp>
    </p:spTree>
    <p:extLst>
      <p:ext uri="{BB962C8B-B14F-4D97-AF65-F5344CB8AC3E}">
        <p14:creationId xmlns:p14="http://schemas.microsoft.com/office/powerpoint/2010/main" val="236839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Оперативное управление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процессами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041975"/>
            <a:ext cx="8964488" cy="827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pic>
        <p:nvPicPr>
          <p:cNvPr id="13" name="Рисунок 12" descr="J:\DCIM\101MSDCF\DSC0137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07" y="1484785"/>
            <a:ext cx="7713609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56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664" y="4046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956" y="14485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911" y="24253"/>
            <a:ext cx="1033977" cy="879982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17992"/>
              </p:ext>
            </p:extLst>
          </p:nvPr>
        </p:nvGraphicFramePr>
        <p:xfrm>
          <a:off x="70280" y="2190696"/>
          <a:ext cx="8462159" cy="42210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507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92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39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2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62129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0284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Чистякова Наталья Николаевна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Гусева Наталья Владимировна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Баруздина Наталья Владимировна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Барышева Вера Владимировна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Виноградова Анастасия Владимировна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7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(лидер рабочей группы, планирование мероприятий, мониторинг процессов, отчет)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стандартиза-ция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методическая поддержка)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(хронометраж)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фотофиксация,визуализация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(Визуализация, планирование, отчет)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47" marR="5304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" name="Рисунок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3210" r="28804" b="15150"/>
          <a:stretch>
            <a:fillRect/>
          </a:stretch>
        </p:blipFill>
        <p:spPr bwMode="auto">
          <a:xfrm>
            <a:off x="1767189" y="1970187"/>
            <a:ext cx="1295231" cy="186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t="23509" r="20314" b="398"/>
          <a:stretch>
            <a:fillRect/>
          </a:stretch>
        </p:blipFill>
        <p:spPr bwMode="auto">
          <a:xfrm>
            <a:off x="4926970" y="1950708"/>
            <a:ext cx="1681271" cy="187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 descr="виноградов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494" y="1961068"/>
            <a:ext cx="1226701" cy="18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454134" y="184534"/>
            <a:ext cx="526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Рабочая группа проекта: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времени оформления санаторно-курортной карты врачом-педиатром.»</a:t>
            </a:r>
          </a:p>
        </p:txBody>
      </p:sp>
      <p:pic>
        <p:nvPicPr>
          <p:cNvPr id="29" name="Рисунок 5">
            <a:extLst>
              <a:ext uri="{FF2B5EF4-FFF2-40B4-BE49-F238E27FC236}">
                <a16:creationId xmlns:a16="http://schemas.microsoft.com/office/drawing/2014/main" id="{94EC5AAC-FFA9-4318-BB35-A2DBB4B4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8" t="2348" r="22394" b="23039"/>
          <a:stretch>
            <a:fillRect/>
          </a:stretch>
        </p:blipFill>
        <p:spPr bwMode="auto">
          <a:xfrm>
            <a:off x="3275856" y="1963043"/>
            <a:ext cx="1518440" cy="18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B2AE2B-0E30-49FA-800E-C0F99306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9" t="-3728" r="13719" b="11969"/>
          <a:stretch>
            <a:fillRect/>
          </a:stretch>
        </p:blipFill>
        <p:spPr bwMode="auto">
          <a:xfrm>
            <a:off x="237495" y="1913253"/>
            <a:ext cx="1304516" cy="19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6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8929717" y="0"/>
            <a:ext cx="137001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386705" y="151708"/>
            <a:ext cx="5757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Миссия и ценности детской поликлиники № 1 ГУЗ ЯО «ГДБ»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7EC56-85E8-470A-AC06-BA07863F58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7B24BF-931F-45DA-B939-2132E5AD3D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E41852-DAAD-4A1E-A0B0-8F4BE875F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D1C3D5-9F96-4DD8-B296-7008489CC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52" y="0"/>
            <a:ext cx="1033977" cy="8799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4071" y="1453019"/>
            <a:ext cx="80673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Миссия:</a:t>
            </a:r>
            <a:r>
              <a:rPr lang="ru-RU" dirty="0"/>
              <a:t> Мы работаем </a:t>
            </a:r>
            <a:br>
              <a:rPr lang="ru-RU" dirty="0"/>
            </a:br>
            <a:r>
              <a:rPr lang="ru-RU" dirty="0"/>
              <a:t>во благо здоровья детей, потому что здоровье детей – это основа национальной безопасности и залог прогрессивного развития общества!</a:t>
            </a:r>
          </a:p>
          <a:p>
            <a:endParaRPr lang="ru-RU" dirty="0"/>
          </a:p>
          <a:p>
            <a:r>
              <a:rPr lang="ru-RU" b="1" dirty="0"/>
              <a:t>Цель:</a:t>
            </a:r>
            <a:r>
              <a:rPr lang="ru-RU" dirty="0"/>
              <a:t> удовлетворение потребностей детей в качественной лечебно-профилактической медицинской помощи.</a:t>
            </a:r>
          </a:p>
          <a:p>
            <a:endParaRPr lang="ru-RU" dirty="0"/>
          </a:p>
          <a:p>
            <a:r>
              <a:rPr lang="ru-RU" b="1" dirty="0"/>
              <a:t>Задача: </a:t>
            </a:r>
            <a:r>
              <a:rPr lang="ru-RU" dirty="0"/>
              <a:t>работать без риска для детей, их законных представителей и сотрудников.</a:t>
            </a:r>
          </a:p>
          <a:p>
            <a:endParaRPr lang="ru-RU" dirty="0"/>
          </a:p>
          <a:p>
            <a:r>
              <a:rPr lang="ru-RU" b="1" dirty="0"/>
              <a:t>Ценности: </a:t>
            </a:r>
          </a:p>
          <a:p>
            <a:r>
              <a:rPr lang="ru-RU" b="1" dirty="0"/>
              <a:t>Качество</a:t>
            </a:r>
            <a:r>
              <a:rPr lang="ru-RU" dirty="0"/>
              <a:t> - деятельность, соответствующая клиническим рекомендациям, порядкам и стандартам оказания медицинской помощи. Повышение уровня удовлетворенности пациентов. </a:t>
            </a:r>
          </a:p>
          <a:p>
            <a:r>
              <a:rPr lang="ru-RU" b="1" dirty="0"/>
              <a:t>Доброжелательное отношение </a:t>
            </a:r>
            <a:r>
              <a:rPr lang="ru-RU" dirty="0"/>
              <a:t>– квалифицированный , отзывчивый и чуткий персонал, способный сопереживать детям, бережное отношение к пациентам, формирование положительного эмоционального восприятия лечебного процесса.</a:t>
            </a:r>
          </a:p>
          <a:p>
            <a:r>
              <a:rPr lang="ru-RU" b="1" dirty="0"/>
              <a:t>Профессионализм</a:t>
            </a:r>
            <a:r>
              <a:rPr lang="ru-RU" dirty="0"/>
              <a:t> – постоянное повышение квалификации сотрудников.</a:t>
            </a:r>
          </a:p>
        </p:txBody>
      </p:sp>
    </p:spTree>
    <p:extLst>
      <p:ext uri="{BB962C8B-B14F-4D97-AF65-F5344CB8AC3E}">
        <p14:creationId xmlns:p14="http://schemas.microsoft.com/office/powerpoint/2010/main" val="144007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2B3B27-6B82-4FFA-A8C6-3337BFE75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149131"/>
              </p:ext>
            </p:extLst>
          </p:nvPr>
        </p:nvGraphicFramePr>
        <p:xfrm>
          <a:off x="0" y="1263075"/>
          <a:ext cx="9144000" cy="54408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12">
                  <a:extLst>
                    <a:ext uri="{9D8B030D-6E8A-4147-A177-3AD203B41FA5}">
                      <a16:colId xmlns:a16="http://schemas.microsoft.com/office/drawing/2014/main" val="2170542045"/>
                    </a:ext>
                  </a:extLst>
                </a:gridCol>
                <a:gridCol w="2169883">
                  <a:extLst>
                    <a:ext uri="{9D8B030D-6E8A-4147-A177-3AD203B41FA5}">
                      <a16:colId xmlns:a16="http://schemas.microsoft.com/office/drawing/2014/main" val="3220696662"/>
                    </a:ext>
                  </a:extLst>
                </a:gridCol>
                <a:gridCol w="642218">
                  <a:extLst>
                    <a:ext uri="{9D8B030D-6E8A-4147-A177-3AD203B41FA5}">
                      <a16:colId xmlns:a16="http://schemas.microsoft.com/office/drawing/2014/main" val="3305439383"/>
                    </a:ext>
                  </a:extLst>
                </a:gridCol>
                <a:gridCol w="390511">
                  <a:extLst>
                    <a:ext uri="{9D8B030D-6E8A-4147-A177-3AD203B41FA5}">
                      <a16:colId xmlns:a16="http://schemas.microsoft.com/office/drawing/2014/main" val="2208446916"/>
                    </a:ext>
                  </a:extLst>
                </a:gridCol>
                <a:gridCol w="650851">
                  <a:extLst>
                    <a:ext uri="{9D8B030D-6E8A-4147-A177-3AD203B41FA5}">
                      <a16:colId xmlns:a16="http://schemas.microsoft.com/office/drawing/2014/main" val="3952277279"/>
                    </a:ext>
                  </a:extLst>
                </a:gridCol>
                <a:gridCol w="451542">
                  <a:extLst>
                    <a:ext uri="{9D8B030D-6E8A-4147-A177-3AD203B41FA5}">
                      <a16:colId xmlns:a16="http://schemas.microsoft.com/office/drawing/2014/main" val="1276400075"/>
                    </a:ext>
                  </a:extLst>
                </a:gridCol>
                <a:gridCol w="118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723">
                  <a:extLst>
                    <a:ext uri="{9D8B030D-6E8A-4147-A177-3AD203B41FA5}">
                      <a16:colId xmlns:a16="http://schemas.microsoft.com/office/drawing/2014/main" val="2234156461"/>
                    </a:ext>
                  </a:extLst>
                </a:gridCol>
                <a:gridCol w="183357">
                  <a:extLst>
                    <a:ext uri="{9D8B030D-6E8A-4147-A177-3AD203B41FA5}">
                      <a16:colId xmlns:a16="http://schemas.microsoft.com/office/drawing/2014/main" val="3912899022"/>
                    </a:ext>
                  </a:extLst>
                </a:gridCol>
                <a:gridCol w="323704">
                  <a:extLst>
                    <a:ext uri="{9D8B030D-6E8A-4147-A177-3AD203B41FA5}">
                      <a16:colId xmlns:a16="http://schemas.microsoft.com/office/drawing/2014/main" val="3594440534"/>
                    </a:ext>
                  </a:extLst>
                </a:gridCol>
                <a:gridCol w="2523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9599741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8404036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1686129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969086205"/>
                    </a:ext>
                  </a:extLst>
                </a:gridCol>
                <a:gridCol w="611561">
                  <a:extLst>
                    <a:ext uri="{9D8B030D-6E8A-4147-A177-3AD203B41FA5}">
                      <a16:colId xmlns:a16="http://schemas.microsoft.com/office/drawing/2014/main" val="3932082674"/>
                    </a:ext>
                  </a:extLst>
                </a:gridCol>
              </a:tblGrid>
              <a:tr h="1319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прикрепление/снятие для мед. обслуживания в детской поликлинике № 1»</a:t>
                      </a:r>
                    </a:p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проведения вакцинопрофилактики в ДП № 1» 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«Распределение результатов лабораторных, инструментальных исследований по медицинским картам ф.112/у» 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ожидания у прививочного кабинета. (Проведение проф. прививок).»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на поиск </a:t>
                      </a:r>
                      <a:r>
                        <a:rPr lang="ru-RU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мед.карты</a:t>
                      </a:r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ф.112/у. Формирование архива поликлиники.»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dirty="0"/>
                    </a:p>
                  </a:txBody>
                  <a:tcPr marL="4706" marR="4706" marT="47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сроков ожидания приема врача-эндокринолога.»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/>
                    </a:p>
                  </a:txBody>
                  <a:tcPr marL="4706" marR="4706" marT="470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«Сокращение времени прохождения </a:t>
                      </a:r>
                      <a:r>
                        <a:rPr kumimoji="0" lang="ru-RU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врача-ортопеда.»</a:t>
                      </a:r>
                      <a:b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«Поставка бланков медицинской документации для нужд поликлиники «точно вовремя».»</a:t>
                      </a:r>
                    </a:p>
                    <a:p>
                      <a:pPr algn="ctr" fontAlgn="ctr"/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медицинской помощи на дому.»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санаторно-курортной карты врачом-педиатром.»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8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dirty="0" smtClean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822243045"/>
                  </a:ext>
                </a:extLst>
              </a:tr>
              <a:tr h="11482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Потоки пациентов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24315"/>
                  </a:ext>
                </a:extLst>
              </a:tr>
              <a:tr h="2238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при проведении диспансеризации, профилактических медицинских осмотров с иными потоками пациентов в поликлинике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40423"/>
                  </a:ext>
                </a:extLst>
              </a:tr>
              <a:tr h="322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пересечений потоков пациентов при предоставлении платных медицинских услуг и медицинской помощи в рамках территориальной программы государственных гарантий на соответствующий календарный год и плановый период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6349"/>
                  </a:ext>
                </a:extLst>
              </a:tr>
              <a:tr h="191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 действий пациента в потоке процесса оказания ему медицинской помощи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87490"/>
                  </a:ext>
                </a:extLst>
              </a:tr>
              <a:tr h="11482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Качество пространства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3580"/>
                  </a:ext>
                </a:extLst>
              </a:tr>
              <a:tr h="191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мест в зоне (зонах) комфортного ожидания для пациентов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937332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навигации в медицинской организации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216983"/>
                  </a:ext>
                </a:extLst>
              </a:tr>
              <a:tr h="12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рабочих мест по системе 5С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80924"/>
                  </a:ext>
                </a:extLst>
              </a:tr>
              <a:tr h="167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системы информирования в медицинской организации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68322"/>
                  </a:ext>
                </a:extLst>
              </a:tr>
              <a:tr h="11482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Управление запасами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329199"/>
                  </a:ext>
                </a:extLst>
              </a:tr>
              <a:tr h="198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от склада поставщика до медицинской организации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43777"/>
                  </a:ext>
                </a:extLst>
              </a:tr>
              <a:tr h="3797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снабжения медикаментами, изделиями медицинского назначения и прочими материалами и их расходования в медицинской организации осуществляется по принципу «точно вовремя»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49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790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5729" y="116632"/>
            <a:ext cx="5538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реализованных проектов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81868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796" y="155345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11760" y="118373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Размещается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Герб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региона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7FB7CE-2E72-4EED-A615-C080C8B42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8D5300-E67D-4211-9B7F-90A240375E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B1B3CEE-B0CB-4000-8229-2FBD0D41A0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8CEA99-6836-4D92-AF25-2AD726488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885" y="1709"/>
            <a:ext cx="998044" cy="884363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9062377-1B98-4394-BEC6-EA33C4039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50629"/>
              </p:ext>
            </p:extLst>
          </p:nvPr>
        </p:nvGraphicFramePr>
        <p:xfrm>
          <a:off x="17749" y="1143817"/>
          <a:ext cx="8964482" cy="5726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98">
                  <a:extLst>
                    <a:ext uri="{9D8B030D-6E8A-4147-A177-3AD203B41FA5}">
                      <a16:colId xmlns:a16="http://schemas.microsoft.com/office/drawing/2014/main" val="2692208862"/>
                    </a:ext>
                  </a:extLst>
                </a:gridCol>
                <a:gridCol w="2198319">
                  <a:extLst>
                    <a:ext uri="{9D8B030D-6E8A-4147-A177-3AD203B41FA5}">
                      <a16:colId xmlns:a16="http://schemas.microsoft.com/office/drawing/2014/main" val="1331864544"/>
                    </a:ext>
                  </a:extLst>
                </a:gridCol>
                <a:gridCol w="727173">
                  <a:extLst>
                    <a:ext uri="{9D8B030D-6E8A-4147-A177-3AD203B41FA5}">
                      <a16:colId xmlns:a16="http://schemas.microsoft.com/office/drawing/2014/main" val="4177347896"/>
                    </a:ext>
                  </a:extLst>
                </a:gridCol>
                <a:gridCol w="558369">
                  <a:extLst>
                    <a:ext uri="{9D8B030D-6E8A-4147-A177-3AD203B41FA5}">
                      <a16:colId xmlns:a16="http://schemas.microsoft.com/office/drawing/2014/main" val="3727284152"/>
                    </a:ext>
                  </a:extLst>
                </a:gridCol>
                <a:gridCol w="620410">
                  <a:extLst>
                    <a:ext uri="{9D8B030D-6E8A-4147-A177-3AD203B41FA5}">
                      <a16:colId xmlns:a16="http://schemas.microsoft.com/office/drawing/2014/main" val="2412821858"/>
                    </a:ext>
                  </a:extLst>
                </a:gridCol>
                <a:gridCol w="558369">
                  <a:extLst>
                    <a:ext uri="{9D8B030D-6E8A-4147-A177-3AD203B41FA5}">
                      <a16:colId xmlns:a16="http://schemas.microsoft.com/office/drawing/2014/main" val="2501057771"/>
                    </a:ext>
                  </a:extLst>
                </a:gridCol>
                <a:gridCol w="682450">
                  <a:extLst>
                    <a:ext uri="{9D8B030D-6E8A-4147-A177-3AD203B41FA5}">
                      <a16:colId xmlns:a16="http://schemas.microsoft.com/office/drawing/2014/main" val="4074462713"/>
                    </a:ext>
                  </a:extLst>
                </a:gridCol>
                <a:gridCol w="558368">
                  <a:extLst>
                    <a:ext uri="{9D8B030D-6E8A-4147-A177-3AD203B41FA5}">
                      <a16:colId xmlns:a16="http://schemas.microsoft.com/office/drawing/2014/main" val="1380872798"/>
                    </a:ext>
                  </a:extLst>
                </a:gridCol>
                <a:gridCol w="496327">
                  <a:extLst>
                    <a:ext uri="{9D8B030D-6E8A-4147-A177-3AD203B41FA5}">
                      <a16:colId xmlns:a16="http://schemas.microsoft.com/office/drawing/2014/main" val="1708206962"/>
                    </a:ext>
                  </a:extLst>
                </a:gridCol>
                <a:gridCol w="558369">
                  <a:extLst>
                    <a:ext uri="{9D8B030D-6E8A-4147-A177-3AD203B41FA5}">
                      <a16:colId xmlns:a16="http://schemas.microsoft.com/office/drawing/2014/main" val="174306404"/>
                    </a:ext>
                  </a:extLst>
                </a:gridCol>
                <a:gridCol w="620410">
                  <a:extLst>
                    <a:ext uri="{9D8B030D-6E8A-4147-A177-3AD203B41FA5}">
                      <a16:colId xmlns:a16="http://schemas.microsoft.com/office/drawing/2014/main" val="3648474136"/>
                    </a:ext>
                  </a:extLst>
                </a:gridCol>
                <a:gridCol w="719021">
                  <a:extLst>
                    <a:ext uri="{9D8B030D-6E8A-4147-A177-3AD203B41FA5}">
                      <a16:colId xmlns:a16="http://schemas.microsoft.com/office/drawing/2014/main" val="4236248707"/>
                    </a:ext>
                  </a:extLst>
                </a:gridCol>
                <a:gridCol w="521799">
                  <a:extLst>
                    <a:ext uri="{9D8B030D-6E8A-4147-A177-3AD203B41FA5}">
                      <a16:colId xmlns:a16="http://schemas.microsoft.com/office/drawing/2014/main" val="2035778212"/>
                    </a:ext>
                  </a:extLst>
                </a:gridCol>
              </a:tblGrid>
              <a:tr h="1277071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740" marR="2740" marT="274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оформления заявления на прикрепление/снятие для мед. обслуживания в детской поликлинике № 1»</a:t>
                      </a:r>
                    </a:p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«Сокращение времени проведения вакцинопрофилактики в ДП № 1» </a:t>
                      </a: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«Распределение результатов лабораторных, инструментальных исследований по медицинским картам ф.112/у» </a:t>
                      </a: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ожидания у прививочного кабинета. (Проведение проф. прививок).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«Вакцинация»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поиск </a:t>
                      </a:r>
                      <a:r>
                        <a:rPr lang="ru-RU" sz="7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мед.карты</a:t>
                      </a:r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ф.112/у. Формирование архива поликлиники.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«Работа регистратуры медицинской организации»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сроков ожидания приема врача-эндокринолога.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«Сокращение времени прохождения </a:t>
                      </a:r>
                      <a:r>
                        <a:rPr kumimoji="0" lang="ru-RU" sz="7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врача-ортопеда.»</a:t>
                      </a:r>
                      <a:b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7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b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«Поставка бланков медицинской документации для нужд поликлиники «точно вовремя».»</a:t>
                      </a:r>
                    </a:p>
                    <a:p>
                      <a:pPr algn="ctr" fontAlgn="ctr"/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kumimoji="0" lang="ru-RU" sz="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медицинской помощи на дому.»</a:t>
                      </a:r>
                      <a: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kumimoji="0" lang="ru-RU" sz="7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осмотр»</a:t>
                      </a:r>
                      <a:endParaRPr lang="ru-RU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ресурсами в медицинской организации</a:t>
                      </a: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«Сокращение времени оформления санаторно-курортной карты врачом-педиатром.»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«</a:t>
                      </a:r>
                      <a:r>
                        <a:rPr lang="ru-RU" sz="7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Лечебно-диагностический прием врача</a:t>
                      </a:r>
                      <a:r>
                        <a:rPr lang="ru-RU" sz="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700" dirty="0" smtClean="0"/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6" marR="4706" marT="4706" marB="0" anchor="ctr"/>
                </a:tc>
                <a:extLst>
                  <a:ext uri="{0D108BD9-81ED-4DB2-BD59-A6C34878D82A}">
                    <a16:rowId xmlns:a16="http://schemas.microsoft.com/office/drawing/2014/main" val="1650908031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/>
                </a:tc>
                <a:extLst>
                  <a:ext uri="{0D108BD9-81ED-4DB2-BD59-A6C34878D82A}">
                    <a16:rowId xmlns:a16="http://schemas.microsoft.com/office/drawing/2014/main" val="1826040297"/>
                  </a:ext>
                </a:extLst>
              </a:tr>
              <a:tr h="4880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Стандартизация процессов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19718"/>
                  </a:ext>
                </a:extLst>
              </a:tr>
              <a:tr h="14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текущей деятельности медицинской организации разработанным стандартам улучшенных процессов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74015"/>
                  </a:ext>
                </a:extLst>
              </a:tr>
              <a:tr h="12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стандартов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078665"/>
                  </a:ext>
                </a:extLst>
              </a:tr>
              <a:tr h="12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возможное время добавления ценности на приеме пациентов врачом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59763"/>
                  </a:ext>
                </a:extLst>
              </a:tr>
              <a:tr h="12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нагрузки отдельных сотрудников в процессе приема в одном рабочем помещении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19055"/>
                  </a:ext>
                </a:extLst>
              </a:tr>
              <a:tr h="4880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Качество медицинской помощи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6582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 сумма штрафов/удержаний/снятий, взысканных страховыми медицинскими организациями по результатам медико-экономического контроля, экспертизы качества медицинской помощи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7087"/>
                  </a:ext>
                </a:extLst>
              </a:tr>
              <a:tr h="4880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Доступность медицинской помощи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882553"/>
                  </a:ext>
                </a:extLst>
              </a:tr>
              <a:tr h="12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амбулаторного приема плановых пациентов врачами строго по времени и по предварительной записи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143813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удаленной записи на прием в медицинские организации (через Интернет, колл-центр)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728677"/>
                  </a:ext>
                </a:extLst>
              </a:tr>
              <a:tr h="143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профилактического осмотра и/или </a:t>
                      </a:r>
                      <a:r>
                        <a:rPr lang="ru-RU" sz="7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диспан-серизации</a:t>
                      </a: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взрослого населения за минимальное количество посещений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2637"/>
                  </a:ext>
                </a:extLst>
              </a:tr>
              <a:tr h="4880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Вовлеченность персонала в улучшения процессов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9558"/>
                  </a:ext>
                </a:extLst>
              </a:tr>
              <a:tr h="96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руководителей медицинских организаций и их заместителей во внедрение бережливых технологий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</a:t>
                      </a: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928639"/>
                  </a:ext>
                </a:extLst>
              </a:tr>
              <a:tr h="12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системы подачи и реализации предложений по улучшению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93860"/>
                  </a:ext>
                </a:extLst>
              </a:tr>
              <a:tr h="4880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Формирование системы управления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70899"/>
                  </a:ext>
                </a:extLst>
              </a:tr>
              <a:tr h="48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Визуальное управление процессами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171167"/>
                  </a:ext>
                </a:extLst>
              </a:tr>
              <a:tr h="4880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Эффективность использования оборудования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21767"/>
                  </a:ext>
                </a:extLst>
              </a:tr>
              <a:tr h="123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Производственная нагрузка оборудования (далее – ПН)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L="2740" marR="2740" marT="274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85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35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965101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569955433"/>
              </p:ext>
            </p:extLst>
          </p:nvPr>
        </p:nvGraphicFramePr>
        <p:xfrm>
          <a:off x="368135" y="1235034"/>
          <a:ext cx="8524345" cy="539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27784" y="62204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7F91CF6D-C417-4D40-A9D3-D640FB2AFAE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Картинки по запросу росатом">
            <a:extLst>
              <a:ext uri="{FF2B5EF4-FFF2-40B4-BE49-F238E27FC236}">
                <a16:creationId xmlns:a16="http://schemas.microsoft.com/office/drawing/2014/main" id="{DC40C301-79CB-4895-BFDB-FAABD5DCB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D9635A0-7004-4FA4-9082-B12842D1B4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0368B6-8073-4135-8FF9-EACF3F080D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BFB698-9CB1-458A-BA0E-ADCEF34B12CD}"/>
              </a:ext>
            </a:extLst>
          </p:cNvPr>
          <p:cNvSpPr txBox="1"/>
          <p:nvPr/>
        </p:nvSpPr>
        <p:spPr>
          <a:xfrm>
            <a:off x="3131840" y="3600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Нормативное регулирование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роекта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оформления санаторно-курортной карты врачом-педиатром.»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6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0073" y="121380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91880" y="0"/>
            <a:ext cx="5275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детской поликлиники № 1 ГУЗ ЯО «ГДБ»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2020 - 2021 годы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B2E657-A43D-4B5C-B244-44366131F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43C0A8-22DD-4E4C-861C-5F9AE21E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C3026C5-68F2-41C6-9E6D-76E6D5AA4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F29832-26E5-4A6D-8A14-8A4896009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8155" y="4688"/>
            <a:ext cx="1033977" cy="87998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71802"/>
              </p:ext>
            </p:extLst>
          </p:nvPr>
        </p:nvGraphicFramePr>
        <p:xfrm>
          <a:off x="20073" y="1356682"/>
          <a:ext cx="869526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7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54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прохождения </a:t>
                      </a:r>
                      <a:r>
                        <a:rPr kumimoji="0" lang="ru-R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проф.мед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осмотра у врача-ортопеда. (</a:t>
                      </a:r>
                      <a:r>
                        <a:rPr kumimoji="0" lang="ru-RU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осмотр).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(30.09.2019-27.02.2020)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  <a:defRPr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прохождения диспансеризации детей с хронической патологией в детской поликлинике №1. (30.12.2019-29.05.2020)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запасами бланков медицинской документации в детской поликлинике №1.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(26.02.2020-27.07.2020)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эффективности оказания неотложной помощи на дому.</a:t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(23.06.2020-29.12.2020)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Полилиния: фигура 7">
            <a:extLst>
              <a:ext uri="{FF2B5EF4-FFF2-40B4-BE49-F238E27FC236}">
                <a16:creationId xmlns:a16="http://schemas.microsoft.com/office/drawing/2014/main" id="{DFA723D3-08F3-4E96-8633-0365D71BFCA5}"/>
              </a:ext>
            </a:extLst>
          </p:cNvPr>
          <p:cNvSpPr/>
          <p:nvPr/>
        </p:nvSpPr>
        <p:spPr>
          <a:xfrm>
            <a:off x="5452590" y="3933057"/>
            <a:ext cx="1468933" cy="866163"/>
          </a:xfrm>
          <a:custGeom>
            <a:avLst/>
            <a:gdLst>
              <a:gd name="connsiteX0" fmla="*/ 0 w 1468933"/>
              <a:gd name="connsiteY0" fmla="*/ 0 h 1476000"/>
              <a:gd name="connsiteX1" fmla="*/ 1468933 w 1468933"/>
              <a:gd name="connsiteY1" fmla="*/ 0 h 1476000"/>
              <a:gd name="connsiteX2" fmla="*/ 1468933 w 1468933"/>
              <a:gd name="connsiteY2" fmla="*/ 1476000 h 1476000"/>
              <a:gd name="connsiteX3" fmla="*/ 0 w 1468933"/>
              <a:gd name="connsiteY3" fmla="*/ 1476000 h 1476000"/>
              <a:gd name="connsiteX4" fmla="*/ 0 w 1468933"/>
              <a:gd name="connsiteY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8933" h="1476000">
                <a:moveTo>
                  <a:pt x="0" y="0"/>
                </a:moveTo>
                <a:lnTo>
                  <a:pt x="1468933" y="0"/>
                </a:lnTo>
                <a:lnTo>
                  <a:pt x="1468933" y="1476000"/>
                </a:lnTo>
                <a:lnTo>
                  <a:pt x="0" y="14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16560" rIns="0" bIns="416560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4100" kern="1200"/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77F4B21-563D-41B4-929F-F9A59CEF8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14159"/>
              </p:ext>
            </p:extLst>
          </p:nvPr>
        </p:nvGraphicFramePr>
        <p:xfrm>
          <a:off x="48598" y="4361639"/>
          <a:ext cx="863821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Поставка расходных материалов и изделий медицинского назначения «точно вовремя». </a:t>
                      </a: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(28.09.2020-25.03.2021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  <a:tabLst>
                          <a:tab pos="3409950" algn="l"/>
                        </a:tabLst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ru-RU" sz="2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оформления справки на санаторно-курортное лечение и санаторно-курортной карты врачом-педиатром. (25.12.2020-24.06.2021)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  <a:tabLst>
                          <a:tab pos="3409950" algn="l"/>
                        </a:tabLs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времени ожидания проведения ЭХО-КС </a:t>
                      </a:r>
                      <a:r>
                        <a:rPr kumimoji="0" lang="ru-RU" sz="14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 детей (с 25.10.2021-25.04.2022)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04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110"/>
            <a:ext cx="9144000" cy="42508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150293"/>
            <a:ext cx="8748464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endParaRPr lang="ru-RU" sz="1400" b="1" dirty="0">
              <a:latin typeface="Georgia" pitchFamily="18" charset="0"/>
            </a:endParaRP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ГУЗ ЯО «ГОРОДСКАЯ ДЕТСКАЯ БОЛЬНИЦА»</a:t>
            </a:r>
            <a:br>
              <a:rPr lang="ru-RU" altLang="ru-RU" sz="2000" b="1" dirty="0">
                <a:latin typeface="Arial" pitchFamily="34" charset="0"/>
                <a:cs typeface="Arial" pitchFamily="34" charset="0"/>
              </a:rPr>
            </a:b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детская поликлиника № 1</a:t>
            </a:r>
            <a:endParaRPr lang="ru-RU" altLang="ru-RU" sz="2000" b="1" dirty="0">
              <a:latin typeface="Georgia" pitchFamily="18" charset="0"/>
            </a:endParaRPr>
          </a:p>
          <a:p>
            <a:pPr algn="ctr"/>
            <a:endParaRPr lang="ru-RU" sz="4000" b="1" dirty="0">
              <a:latin typeface="Georgia" pitchFamily="18" charset="0"/>
            </a:endParaRP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15404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0F0263-22BF-49C7-92EE-0A4460F11A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759" y="116631"/>
            <a:ext cx="864096" cy="7489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DA49E4-D88B-4CD4-86E6-BF8EDA710A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9305"/>
            <a:ext cx="753575" cy="6792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9513F0-335F-41B0-B88D-F0080F6A6D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840870" cy="6956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13CD9F0-1921-43C9-BCE2-710462F46A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961" y="11785"/>
            <a:ext cx="864097" cy="8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166972" y="141690"/>
            <a:ext cx="544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в  рамках проекта: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оформления санаторно-курортной карты врачом-педиатром.»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3661665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0">
            <a:extLst>
              <a:ext uri="{FF2B5EF4-FFF2-40B4-BE49-F238E27FC236}">
                <a16:creationId xmlns:a16="http://schemas.microsoft.com/office/drawing/2014/main" id="{A9738BE6-9A8C-4A73-965B-DF395E655DF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росатом">
            <a:extLst>
              <a:ext uri="{FF2B5EF4-FFF2-40B4-BE49-F238E27FC236}">
                <a16:creationId xmlns:a16="http://schemas.microsoft.com/office/drawing/2014/main" id="{CA235120-6E91-45EA-91E4-8BFD1A37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DDA7ED4-448E-4500-A17B-892FD014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43" y="87349"/>
            <a:ext cx="646538" cy="6130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EE4949-B45D-4C86-B4D9-49FAA555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A92888-0005-4B95-B8C6-091E06C092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43397B12-7602-4BF8-AC26-649C9FC73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785327"/>
              </p:ext>
            </p:extLst>
          </p:nvPr>
        </p:nvGraphicFramePr>
        <p:xfrm>
          <a:off x="161337" y="1527555"/>
          <a:ext cx="8392731" cy="4541796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230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0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обучения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Организация, проводившая обучение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персонала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сотрудников, прошедших обучение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564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%*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Мед. сёстры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6,2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04.06.2019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Федеральное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государственное бюджетное образовательное учреждение высшего образования «Ярославский государственный медицинский университет» Министерства здравоохранения Российской Федерации</a:t>
                      </a: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врачи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</a:p>
                  </a:txBody>
                  <a:tcPr marL="63156" marR="63156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7,6</a:t>
                      </a:r>
                    </a:p>
                  </a:txBody>
                  <a:tcPr marL="63156" marR="63156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7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642910" y="5474159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57146458"/>
              </p:ext>
            </p:extLst>
          </p:nvPr>
        </p:nvGraphicFramePr>
        <p:xfrm>
          <a:off x="158953" y="1476356"/>
          <a:ext cx="856895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Группа 14"/>
          <p:cNvGrpSpPr/>
          <p:nvPr/>
        </p:nvGrpSpPr>
        <p:grpSpPr>
          <a:xfrm>
            <a:off x="2339752" y="3861048"/>
            <a:ext cx="6192688" cy="2256053"/>
            <a:chOff x="3007054" y="3130000"/>
            <a:chExt cx="5345873" cy="113710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 rot="5400000">
              <a:off x="5111437" y="1025617"/>
              <a:ext cx="1137107" cy="5345873"/>
            </a:xfrm>
            <a:prstGeom prst="round2SameRect">
              <a:avLst/>
            </a:prstGeom>
            <a:grp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124724" y="3185509"/>
              <a:ext cx="5103880" cy="102608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19050" rIns="38100" bIns="19050" numCol="1" spcCol="1270" anchor="ctr" anchorCtr="0">
              <a:noAutofit/>
            </a:bodyPr>
            <a:lstStyle/>
            <a:p>
              <a:pPr marL="268288" lvl="1" indent="-211138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Много времени тратится на оформление документов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896121" y="-61204"/>
            <a:ext cx="579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 основных  проблем в детской поликлинике № 1 ГУЗ ЯО «ГДБ»   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-374848" y="1340768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5" name="Рисунок 10">
            <a:extLst>
              <a:ext uri="{FF2B5EF4-FFF2-40B4-BE49-F238E27FC236}">
                <a16:creationId xmlns:a16="http://schemas.microsoft.com/office/drawing/2014/main" id="{F1C898FF-0A8A-4DDE-AABB-5E5FF42179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Картинки по запросу росатом">
            <a:extLst>
              <a:ext uri="{FF2B5EF4-FFF2-40B4-BE49-F238E27FC236}">
                <a16:creationId xmlns:a16="http://schemas.microsoft.com/office/drawing/2014/main" id="{559CA895-3B44-4A9B-A284-3D5685965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E71319C-9F0B-4F09-B797-38004881EB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C9A7E2-07F8-4C38-8364-3D404C58A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364845" y="32594"/>
            <a:ext cx="5350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 анализ  проблем в  рамках проекта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оформления санаторно-курортной карты врачом-педиатром.»</a:t>
            </a:r>
            <a:endParaRPr lang="ru-RU" sz="1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053876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FD0665-79BF-4347-825F-4692DFCA4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pic>
        <p:nvPicPr>
          <p:cNvPr id="17" name="Рисунок 10">
            <a:extLst>
              <a:ext uri="{FF2B5EF4-FFF2-40B4-BE49-F238E27FC236}">
                <a16:creationId xmlns:a16="http://schemas.microsoft.com/office/drawing/2014/main" id="{B79686B2-2F00-4300-AF9B-F7976C0333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72893"/>
          <a:stretch>
            <a:fillRect/>
          </a:stretch>
        </p:blipFill>
        <p:spPr bwMode="auto">
          <a:xfrm>
            <a:off x="108391" y="-896"/>
            <a:ext cx="791201" cy="8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Картинки по запросу росатом">
            <a:extLst>
              <a:ext uri="{FF2B5EF4-FFF2-40B4-BE49-F238E27FC236}">
                <a16:creationId xmlns:a16="http://schemas.microsoft.com/office/drawing/2014/main" id="{D98B292D-7178-4396-B976-43531C2E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479" y="87348"/>
            <a:ext cx="574982" cy="728312"/>
          </a:xfrm>
          <a:prstGeom prst="rect">
            <a:avLst/>
          </a:prstGeom>
          <a:noFill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443A44B-D754-4914-AADA-425EEF276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27DF39-A06D-4FD3-9D1E-14FF2E60FB63}"/>
              </a:ext>
            </a:extLst>
          </p:cNvPr>
          <p:cNvSpPr/>
          <p:nvPr/>
        </p:nvSpPr>
        <p:spPr>
          <a:xfrm>
            <a:off x="251520" y="1294704"/>
            <a:ext cx="8352928" cy="54310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C3F1882-6081-445B-801C-DFC2D159F073}"/>
              </a:ext>
            </a:extLst>
          </p:cNvPr>
          <p:cNvSpPr/>
          <p:nvPr/>
        </p:nvSpPr>
        <p:spPr>
          <a:xfrm>
            <a:off x="3603719" y="1326913"/>
            <a:ext cx="164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Фотофиксация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Рисунок 14" descr="J:\DCIM\101MSDCF\DSC0147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5" y="4411496"/>
            <a:ext cx="273630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11" y="4411497"/>
            <a:ext cx="3024336" cy="20162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024336" cy="21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8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-2916832" y="3001835"/>
            <a:ext cx="10972800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3528" y="292494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55776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64740"/>
            <a:ext cx="659728" cy="62795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540" y="28458"/>
            <a:ext cx="740796" cy="66423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7141" y="1439849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68715" y="17066"/>
            <a:ext cx="5653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Сводный анализ проектов, реализуемых в детской поликлинике № 1 ГУЗ ЯО «ГДБ»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60" y="1962833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Направления, выбранные для реализации в рамках </a:t>
            </a:r>
            <a:r>
              <a:rPr lang="ru-RU" b="1" noProof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едераль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ного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проекта «Развитие системы оказания первичной 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-санитарной помощи» в части создания и тиражирования новой модели медицинской организации, оказывающей первичную медико-санитарную помощь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0"/>
            <a:ext cx="792088" cy="7757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474F7F-7B42-4110-986C-693F0CB77B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7348"/>
            <a:ext cx="646538" cy="6130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1501" y="3791800"/>
            <a:ext cx="8204657" cy="252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328" y="4256333"/>
            <a:ext cx="6638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cs typeface="Times New Roman" pitchFamily="18" charset="0"/>
            </a:endParaRPr>
          </a:p>
          <a:p>
            <a:pPr marL="628650" indent="-6286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Лечебно-диагностический прием врача</a:t>
            </a:r>
          </a:p>
        </p:txBody>
      </p:sp>
    </p:spTree>
    <p:extLst>
      <p:ext uri="{BB962C8B-B14F-4D97-AF65-F5344CB8AC3E}">
        <p14:creationId xmlns:p14="http://schemas.microsoft.com/office/powerpoint/2010/main" val="255469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124744"/>
            <a:ext cx="8640960" cy="84544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9943" y="133107"/>
            <a:ext cx="5205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>
              <a:defRPr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Сводный анализ проектов, реализуемых в детской поликлинике № 1 ГУЗ ЯО «ГДБ»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987" y="146191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627784" y="116632"/>
            <a:ext cx="504056" cy="5503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63" y="133107"/>
            <a:ext cx="659728" cy="6279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16632"/>
            <a:ext cx="740796" cy="6642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792088" cy="7757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C05BC74-3FEA-4337-8820-A24A6A6A84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49975"/>
              </p:ext>
            </p:extLst>
          </p:nvPr>
        </p:nvGraphicFramePr>
        <p:xfrm>
          <a:off x="328336" y="1992580"/>
          <a:ext cx="8168689" cy="4265295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169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9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95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5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прикрепленного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населения, тыс. человек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и задачи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850">
                <a:tc rowSpan="3">
                  <a:txBody>
                    <a:bodyPr/>
                    <a:lstStyle/>
                    <a:p>
                      <a:pPr marL="0" indent="-628650" algn="l" defTabSz="914400" rtl="0" eaLnBrk="1" fontAlgn="t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Лечебно-диагностический прием врача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8873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оформления документации до 5-10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12 (время добавления ценности на приеме пациентов врачом), 53 % от общего времени приема.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850">
                <a:tc vMerge="1">
                  <a:txBody>
                    <a:bodyPr/>
                    <a:lstStyle/>
                    <a:p>
                      <a:pPr algn="l"/>
                      <a:endParaRPr lang="ru-RU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13 (выравнивание нагрузки между врачом и медсестрой), 20 % колебания нагрузки между врачом и медсестрой.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5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/>
          <p:cNvSpPr txBox="1">
            <a:spLocks/>
          </p:cNvSpPr>
          <p:nvPr/>
        </p:nvSpPr>
        <p:spPr>
          <a:xfrm>
            <a:off x="-396552" y="1454762"/>
            <a:ext cx="9518848" cy="750102"/>
          </a:xfrm>
          <a:prstGeom prst="rect">
            <a:avLst/>
          </a:prstGeom>
          <a:effectLst>
            <a:outerShdw blurRad="50800" dist="38100" dir="2700000" algn="tl" rotWithShape="0">
              <a:schemeClr val="accent1">
                <a:alpha val="40000"/>
              </a:schemeClr>
            </a:outerShdw>
          </a:effectLst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cap="all" dirty="0"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1475656" y="35665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501076" y="-25676"/>
            <a:ext cx="5245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основных показателей проекта: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оформления санаторно-курортной карты врачом-педиатром.»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148977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F1D5E6-4600-487B-B8D6-EADCBF50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6876"/>
            <a:ext cx="812804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42C62F-228C-4AEE-BFDF-AE4BBC49E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6A5BAB-49A6-45C4-B8FB-FC456B7A5E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B35528-01BF-4026-9C0C-07CCC0C96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672" y="0"/>
            <a:ext cx="812804" cy="775724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20865"/>
              </p:ext>
            </p:extLst>
          </p:nvPr>
        </p:nvGraphicFramePr>
        <p:xfrm>
          <a:off x="273008" y="1829813"/>
          <a:ext cx="8136904" cy="4033647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334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0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текущее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целевое состояние</a:t>
                      </a:r>
                    </a:p>
                  </a:txBody>
                  <a:tcPr marL="21109" marR="2110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оформления документации.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Длительность, минуты.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5-10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12 (время добавления ценности на приеме пациентов врачом).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Доля от общего времени приема, %.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13 (выравнивание нагрузки между врачом и медсестрой),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Колебания нагрузки между врачом и медсестрой, %.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76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43"/>
          <p:cNvSpPr/>
          <p:nvPr/>
        </p:nvSpPr>
        <p:spPr>
          <a:xfrm>
            <a:off x="8929686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8715404" y="0"/>
            <a:ext cx="21431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395536" y="2204864"/>
            <a:ext cx="7976684" cy="51720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ru-RU" dirty="0"/>
          </a:p>
        </p:txBody>
      </p:sp>
      <p:sp>
        <p:nvSpPr>
          <p:cNvPr id="146" name="Прямоугольник 145"/>
          <p:cNvSpPr/>
          <p:nvPr/>
        </p:nvSpPr>
        <p:spPr>
          <a:xfrm>
            <a:off x="0" y="908720"/>
            <a:ext cx="8715404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TextBox 276"/>
          <p:cNvSpPr txBox="1"/>
          <p:nvPr/>
        </p:nvSpPr>
        <p:spPr>
          <a:xfrm>
            <a:off x="3118356" y="-50069"/>
            <a:ext cx="5684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Проект: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«Сокращение времени оформления санаторно-курортной карты врачом-педиатром.»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95364"/>
              </p:ext>
            </p:extLst>
          </p:nvPr>
        </p:nvGraphicFramePr>
        <p:xfrm>
          <a:off x="121617" y="1546249"/>
          <a:ext cx="8524521" cy="4506841"/>
        </p:xfrm>
        <a:graphic>
          <a:graphicData uri="http://schemas.openxmlformats.org/drawingml/2006/table">
            <a:tbl>
              <a:tblPr firstRow="1" bandCol="1">
                <a:tableStyleId>{8799B23B-EC83-4686-B30A-512413B5E67A}</a:tableStyleId>
              </a:tblPr>
              <a:tblGrid>
                <a:gridCol w="247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778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решения проблемы</a:t>
                      </a:r>
                      <a:endParaRPr lang="ru-RU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ИТОГИ (ЭФФЕКТ)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Длительное время оформления санаторно-курортных карт 15-20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Оформление санаторно-курортной карты в электронном виде.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Распределение нагрузки между врачом и медсестрой.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Сокращение времени оформления документации до 5-10 минут.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Недостаточное время работы врача непосредственно с пациентом во время приема 33%.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12 (время добавления ценности на приеме пациентов врачом), 53 % от общего времени приема.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Неравномерная нагрузка между врачом и медсестрой во время приема, колебания нагрузки 40%.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Достижение критерия 13 (выравнивание нагрузки между врачом и медсестрой), 20 % колебания нагрузки между врачом и медсестрой.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058E1E-EB29-441D-BF3B-3196AE540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76876"/>
            <a:ext cx="864096" cy="664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986C4-8424-4C2F-941B-BB1D624CF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753" y="133107"/>
            <a:ext cx="646538" cy="6279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1A38B4-E543-4C75-964A-6D7723C80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91" y="133107"/>
            <a:ext cx="646538" cy="613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66454E5-51BA-4F8D-ABC3-52F794709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0018" y="60988"/>
            <a:ext cx="812804" cy="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46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8727</TotalTime>
  <Words>1771</Words>
  <Application>Microsoft Office PowerPoint</Application>
  <PresentationFormat>Экран (4:3)</PresentationFormat>
  <Paragraphs>427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инженер</cp:lastModifiedBy>
  <cp:revision>856</cp:revision>
  <cp:lastPrinted>2019-10-02T11:49:47Z</cp:lastPrinted>
  <dcterms:created xsi:type="dcterms:W3CDTF">2017-06-09T07:37:26Z</dcterms:created>
  <dcterms:modified xsi:type="dcterms:W3CDTF">2021-11-09T18:13:27Z</dcterms:modified>
</cp:coreProperties>
</file>