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23"/>
  </p:notesMasterIdLst>
  <p:handoutMasterIdLst>
    <p:handoutMasterId r:id="rId24"/>
  </p:handoutMasterIdLst>
  <p:sldIdLst>
    <p:sldId id="357" r:id="rId2"/>
    <p:sldId id="458" r:id="rId3"/>
    <p:sldId id="383" r:id="rId4"/>
    <p:sldId id="454" r:id="rId5"/>
    <p:sldId id="455" r:id="rId6"/>
    <p:sldId id="459" r:id="rId7"/>
    <p:sldId id="460" r:id="rId8"/>
    <p:sldId id="453" r:id="rId9"/>
    <p:sldId id="419" r:id="rId10"/>
    <p:sldId id="257" r:id="rId11"/>
    <p:sldId id="445" r:id="rId12"/>
    <p:sldId id="457" r:id="rId13"/>
    <p:sldId id="461" r:id="rId14"/>
    <p:sldId id="468" r:id="rId15"/>
    <p:sldId id="462" r:id="rId16"/>
    <p:sldId id="469" r:id="rId17"/>
    <p:sldId id="470" r:id="rId18"/>
    <p:sldId id="464" r:id="rId19"/>
    <p:sldId id="425" r:id="rId20"/>
    <p:sldId id="467" r:id="rId21"/>
    <p:sldId id="395" r:id="rId2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8E08C"/>
    <a:srgbClr val="00CC00"/>
    <a:srgbClr val="E46C0A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 autoAdjust="0"/>
    <p:restoredTop sz="94291" autoAdjust="0"/>
  </p:normalViewPr>
  <p:slideViewPr>
    <p:cSldViewPr>
      <p:cViewPr varScale="1">
        <p:scale>
          <a:sx n="114" d="100"/>
          <a:sy n="114" d="100"/>
        </p:scale>
        <p:origin x="8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76229220507298"/>
          <c:y val="0.13913965017368021"/>
          <c:w val="0.74554093278932554"/>
          <c:h val="0.4448325098084627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21.2</c:v>
                </c:pt>
                <c:pt idx="23">
                  <c:v>21.4</c:v>
                </c:pt>
                <c:pt idx="24">
                  <c:v>21.599999999999998</c:v>
                </c:pt>
                <c:pt idx="25">
                  <c:v>21.799999999999997</c:v>
                </c:pt>
                <c:pt idx="26">
                  <c:v>21.999999999999996</c:v>
                </c:pt>
                <c:pt idx="27">
                  <c:v>22.199999999999996</c:v>
                </c:pt>
                <c:pt idx="28">
                  <c:v>22.399999999999995</c:v>
                </c:pt>
                <c:pt idx="29">
                  <c:v>22.599999999999994</c:v>
                </c:pt>
                <c:pt idx="30">
                  <c:v>22.799999999999994</c:v>
                </c:pt>
                <c:pt idx="31">
                  <c:v>22.999999999999993</c:v>
                </c:pt>
                <c:pt idx="32">
                  <c:v>23.199999999999992</c:v>
                </c:pt>
                <c:pt idx="33">
                  <c:v>23.399999999999991</c:v>
                </c:pt>
                <c:pt idx="34">
                  <c:v>23.599999999999991</c:v>
                </c:pt>
                <c:pt idx="35">
                  <c:v>23.79999999999999</c:v>
                </c:pt>
                <c:pt idx="36">
                  <c:v>23.999999999999989</c:v>
                </c:pt>
              </c:numCache>
            </c:numRef>
          </c:xVal>
          <c:yVal>
            <c:numRef>
              <c:f>Лист1!$B$2:$B$42</c:f>
              <c:numCache>
                <c:formatCode>General</c:formatCode>
                <c:ptCount val="4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E2-4475-9076-91F0A584D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6784"/>
        <c:axId val="252450512"/>
      </c:scatterChart>
      <c:valAx>
        <c:axId val="252456784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0512"/>
        <c:crosses val="autoZero"/>
        <c:crossBetween val="midCat"/>
        <c:majorUnit val="1"/>
        <c:minorUnit val="0.1"/>
      </c:valAx>
      <c:valAx>
        <c:axId val="2524505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0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>
                    <a:effectLst/>
                  </a:rPr>
                  <a:t>доля записей, произведенных без посещения регистратуры, %</a:t>
                </a:r>
                <a:endParaRPr lang="ru-RU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463780986357581E-2"/>
              <c:y val="5.19464246486585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0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678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72550679524348"/>
          <c:y val="0.15111425167046033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Лист1!$A$2:$A$23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numCache>
            </c:numRef>
          </c:xVal>
          <c:yVal>
            <c:numRef>
              <c:f>Лист1!$B$2:$B$23</c:f>
              <c:numCache>
                <c:formatCode>General</c:formatCode>
                <c:ptCount val="22"/>
                <c:pt idx="0">
                  <c:v>95</c:v>
                </c:pt>
                <c:pt idx="1">
                  <c:v>97</c:v>
                </c:pt>
                <c:pt idx="2">
                  <c:v>98</c:v>
                </c:pt>
                <c:pt idx="3">
                  <c:v>100</c:v>
                </c:pt>
                <c:pt idx="4">
                  <c:v>99</c:v>
                </c:pt>
                <c:pt idx="5">
                  <c:v>98</c:v>
                </c:pt>
                <c:pt idx="8">
                  <c:v>95</c:v>
                </c:pt>
                <c:pt idx="9">
                  <c:v>96</c:v>
                </c:pt>
                <c:pt idx="10">
                  <c:v>99</c:v>
                </c:pt>
                <c:pt idx="11">
                  <c:v>100</c:v>
                </c:pt>
                <c:pt idx="12">
                  <c:v>99</c:v>
                </c:pt>
                <c:pt idx="15">
                  <c:v>97</c:v>
                </c:pt>
                <c:pt idx="16">
                  <c:v>96</c:v>
                </c:pt>
                <c:pt idx="17">
                  <c:v>100</c:v>
                </c:pt>
                <c:pt idx="18">
                  <c:v>99</c:v>
                </c:pt>
                <c:pt idx="19">
                  <c:v>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4824"/>
        <c:axId val="252452472"/>
      </c:scatterChart>
      <c:valAx>
        <c:axId val="252454824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2472"/>
        <c:crosses val="autoZero"/>
        <c:crossBetween val="midCat"/>
        <c:majorUnit val="1"/>
        <c:minorUnit val="0.1"/>
      </c:valAx>
      <c:valAx>
        <c:axId val="25245247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dirty="0">
                    <a:effectLst/>
                  </a:rPr>
                  <a:t>Доля посещений</a:t>
                </a:r>
                <a:r>
                  <a:rPr lang="ru-RU" sz="1200" baseline="0" dirty="0">
                    <a:effectLst/>
                  </a:rPr>
                  <a:t> </a:t>
                </a:r>
                <a:r>
                  <a:rPr lang="ru-RU" sz="1200" dirty="0">
                    <a:effectLst/>
                  </a:rPr>
                  <a:t>по установленному времени, %</a:t>
                </a:r>
              </a:p>
            </c:rich>
          </c:tx>
          <c:layout>
            <c:manualLayout>
              <c:xMode val="edge"/>
              <c:yMode val="edge"/>
              <c:x val="4.4320116168740355E-2"/>
              <c:y val="0.13262660114027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482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72550679524348"/>
          <c:y val="0.15111425167046033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21.2</c:v>
                </c:pt>
                <c:pt idx="23">
                  <c:v>21.4</c:v>
                </c:pt>
                <c:pt idx="24">
                  <c:v>21.599999999999998</c:v>
                </c:pt>
                <c:pt idx="25">
                  <c:v>21.799999999999997</c:v>
                </c:pt>
                <c:pt idx="26">
                  <c:v>21.999999999999996</c:v>
                </c:pt>
                <c:pt idx="27">
                  <c:v>22.199999999999996</c:v>
                </c:pt>
                <c:pt idx="28">
                  <c:v>22.399999999999995</c:v>
                </c:pt>
                <c:pt idx="29">
                  <c:v>22.599999999999994</c:v>
                </c:pt>
                <c:pt idx="30">
                  <c:v>22.799999999999994</c:v>
                </c:pt>
                <c:pt idx="31">
                  <c:v>22.999999999999993</c:v>
                </c:pt>
                <c:pt idx="32">
                  <c:v>23.199999999999992</c:v>
                </c:pt>
                <c:pt idx="33">
                  <c:v>23.399999999999991</c:v>
                </c:pt>
                <c:pt idx="34">
                  <c:v>23.599999999999991</c:v>
                </c:pt>
                <c:pt idx="35">
                  <c:v>23.79999999999999</c:v>
                </c:pt>
                <c:pt idx="36">
                  <c:v>23.999999999999989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2">
                  <c:v>2.8</c:v>
                </c:pt>
                <c:pt idx="23">
                  <c:v>3.2</c:v>
                </c:pt>
                <c:pt idx="24">
                  <c:v>3</c:v>
                </c:pt>
                <c:pt idx="25">
                  <c:v>3.1</c:v>
                </c:pt>
                <c:pt idx="26">
                  <c:v>1</c:v>
                </c:pt>
                <c:pt idx="27">
                  <c:v>2</c:v>
                </c:pt>
                <c:pt idx="28">
                  <c:v>2.5</c:v>
                </c:pt>
                <c:pt idx="29">
                  <c:v>3</c:v>
                </c:pt>
                <c:pt idx="30">
                  <c:v>1</c:v>
                </c:pt>
                <c:pt idx="31">
                  <c:v>1.5</c:v>
                </c:pt>
                <c:pt idx="32">
                  <c:v>1.7</c:v>
                </c:pt>
                <c:pt idx="33">
                  <c:v>2</c:v>
                </c:pt>
                <c:pt idx="3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36-4F9E-B057-2B09B3A68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4432"/>
        <c:axId val="252453648"/>
      </c:scatterChart>
      <c:valAx>
        <c:axId val="252454432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3648"/>
        <c:crosses val="autoZero"/>
        <c:crossBetween val="midCat"/>
        <c:majorUnit val="1"/>
        <c:minorUnit val="0.1"/>
      </c:valAx>
      <c:valAx>
        <c:axId val="2524536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>
                    <a:effectLst/>
                  </a:rPr>
                  <a:t>Доля от общего времени приема, %.</a:t>
                </a:r>
                <a:endParaRPr lang="ru-RU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320116168740355E-2"/>
              <c:y val="0.13262660114027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4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C9DD1-DE79-48DD-99C0-62A049CE3D46}" type="doc">
      <dgm:prSet loTypeId="urn:microsoft.com/office/officeart/2005/8/layout/vList3#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F6E9676-643A-48CA-A6B3-90D8250D95C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135 от 21.05.2019 г. </a:t>
          </a:r>
          <a:b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«Сокращение времени ожидания вакцинопрофилактики.  Формирование прививочной картотеки в </a:t>
          </a:r>
          <a:r>
            <a:rPr lang="ru-RU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дп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№2»</a:t>
          </a:r>
        </a:p>
      </dgm:t>
    </dgm:pt>
    <dgm:pt modelId="{66AA4B60-7983-4D17-ABE1-4E0B0C4687C4}" type="par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E8DA275C-36F4-49FD-9429-1D72FEA48E43}" type="sib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115D2DAE-18C5-4244-A79E-45DC972D85E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gm:t>
    </dgm:pt>
    <dgm:pt modelId="{C0A1C2E3-CA43-4062-8CA8-22A3F7C462DA}" type="par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D7A13F2C-4943-43CB-81CE-8EFE036E8DEB}" type="sib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63E9EC-6F53-4B95-BC4C-2A927D2DDEB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gm:t>
    </dgm:pt>
    <dgm:pt modelId="{548EC169-F5D4-4379-A5B1-2BF4C1D5E1C9}" type="sib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97DB1D-6C16-47BE-93F9-C5AA8B5D6060}" type="par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E977D12-0415-406C-94B9-BFEE3EF79D5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9FD886EA-6EE2-4364-A70E-F318C3131FE1}" type="sib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AD282EFD-AAC8-4ECD-8D12-77AC3F0A4463}" type="par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83E9B3F-42AE-42CE-8854-54E8AEE79896}" type="pres">
      <dgm:prSet presAssocID="{AADC9DD1-DE79-48DD-99C0-62A049CE3D46}" presName="linearFlow" presStyleCnt="0">
        <dgm:presLayoutVars>
          <dgm:dir/>
          <dgm:resizeHandles val="exact"/>
        </dgm:presLayoutVars>
      </dgm:prSet>
      <dgm:spPr/>
    </dgm:pt>
    <dgm:pt modelId="{CD7D16C2-0C8B-48B5-8DE3-9642DA9E23CF}" type="pres">
      <dgm:prSet presAssocID="{1F6E9676-643A-48CA-A6B3-90D8250D95C1}" presName="composite" presStyleCnt="0"/>
      <dgm:spPr/>
    </dgm:pt>
    <dgm:pt modelId="{B856336C-C0C5-4AB7-9D71-DF0FE7EFC599}" type="pres">
      <dgm:prSet presAssocID="{1F6E9676-643A-48CA-A6B3-90D8250D95C1}" presName="imgShp" presStyleLbl="fgImgPlace1" presStyleIdx="0" presStyleCnt="4" custLinFactX="-3273" custLinFactNeighborX="-100000"/>
      <dgm:spPr>
        <a:solidFill>
          <a:schemeClr val="accent5">
            <a:lumMod val="40000"/>
            <a:lumOff val="60000"/>
          </a:schemeClr>
        </a:solidFill>
      </dgm:spPr>
    </dgm:pt>
    <dgm:pt modelId="{65556C36-1447-4EC7-8B1D-1D9D61E71158}" type="pres">
      <dgm:prSet presAssocID="{1F6E9676-643A-48CA-A6B3-90D8250D95C1}" presName="txShp" presStyleLbl="node1" presStyleIdx="0" presStyleCnt="4" custScaleX="126424" custScaleY="116200" custLinFactNeighborX="1210" custLinFactNeighborY="3009">
        <dgm:presLayoutVars>
          <dgm:bulletEnabled val="1"/>
        </dgm:presLayoutVars>
      </dgm:prSet>
      <dgm:spPr/>
    </dgm:pt>
    <dgm:pt modelId="{E9249821-9A6E-41E2-9891-9EFBD1BE7707}" type="pres">
      <dgm:prSet presAssocID="{E8DA275C-36F4-49FD-9429-1D72FEA48E43}" presName="spacing" presStyleCnt="0"/>
      <dgm:spPr/>
    </dgm:pt>
    <dgm:pt modelId="{D7417029-B9F0-4304-A736-6A4F285258D9}" type="pres">
      <dgm:prSet presAssocID="{8E977D12-0415-406C-94B9-BFEE3EF79D50}" presName="composite" presStyleCnt="0"/>
      <dgm:spPr/>
    </dgm:pt>
    <dgm:pt modelId="{4B546501-9061-4068-982E-42E3F7820CB8}" type="pres">
      <dgm:prSet presAssocID="{8E977D12-0415-406C-94B9-BFEE3EF79D50}" presName="imgShp" presStyleLbl="fgImgPlace1" presStyleIdx="1" presStyleCnt="4" custLinFactNeighborX="-83856" custLinFactNeighborY="-19"/>
      <dgm:spPr>
        <a:solidFill>
          <a:schemeClr val="accent5">
            <a:lumMod val="40000"/>
            <a:lumOff val="60000"/>
          </a:schemeClr>
        </a:solidFill>
      </dgm:spPr>
    </dgm:pt>
    <dgm:pt modelId="{7D14888F-BBAD-4C68-B1E2-4742D44AEC20}" type="pres">
      <dgm:prSet presAssocID="{8E977D12-0415-406C-94B9-BFEE3EF79D50}" presName="txShp" presStyleLbl="node1" presStyleIdx="1" presStyleCnt="4" custScaleX="126442" custLinFactNeighborX="1219" custLinFactNeighborY="-19">
        <dgm:presLayoutVars>
          <dgm:bulletEnabled val="1"/>
        </dgm:presLayoutVars>
      </dgm:prSet>
      <dgm:spPr/>
    </dgm:pt>
    <dgm:pt modelId="{03E5E7C5-3372-4A05-BF51-BCAD47410B52}" type="pres">
      <dgm:prSet presAssocID="{9FD886EA-6EE2-4364-A70E-F318C3131FE1}" presName="spacing" presStyleCnt="0"/>
      <dgm:spPr/>
    </dgm:pt>
    <dgm:pt modelId="{E09C695C-4F4C-427F-8F16-0F785BDA10EA}" type="pres">
      <dgm:prSet presAssocID="{C463E9EC-6F53-4B95-BC4C-2A927D2DDEB0}" presName="composite" presStyleCnt="0"/>
      <dgm:spPr/>
    </dgm:pt>
    <dgm:pt modelId="{F1B5D134-45DC-49F1-80FF-2E95A16EF5E9}" type="pres">
      <dgm:prSet presAssocID="{C463E9EC-6F53-4B95-BC4C-2A927D2DDEB0}" presName="imgShp" presStyleLbl="fgImgPlace1" presStyleIdx="2" presStyleCnt="4" custLinFactNeighborX="-83856" custLinFactNeighborY="-9618"/>
      <dgm:spPr>
        <a:solidFill>
          <a:schemeClr val="accent5">
            <a:lumMod val="40000"/>
            <a:lumOff val="60000"/>
          </a:schemeClr>
        </a:solidFill>
      </dgm:spPr>
    </dgm:pt>
    <dgm:pt modelId="{4471463E-D411-45C7-893C-099957105AD5}" type="pres">
      <dgm:prSet presAssocID="{C463E9EC-6F53-4B95-BC4C-2A927D2DDEB0}" presName="txShp" presStyleLbl="node1" presStyleIdx="2" presStyleCnt="4" custScaleX="126442" custLinFactNeighborX="1115" custLinFactNeighborY="-9618">
        <dgm:presLayoutVars>
          <dgm:bulletEnabled val="1"/>
        </dgm:presLayoutVars>
      </dgm:prSet>
      <dgm:spPr/>
    </dgm:pt>
    <dgm:pt modelId="{F2049ED3-3EA0-4DE2-913B-3C92DAC3DBD9}" type="pres">
      <dgm:prSet presAssocID="{548EC169-F5D4-4379-A5B1-2BF4C1D5E1C9}" presName="spacing" presStyleCnt="0"/>
      <dgm:spPr/>
    </dgm:pt>
    <dgm:pt modelId="{48325060-B4E5-4E6F-9344-0529845F2527}" type="pres">
      <dgm:prSet presAssocID="{115D2DAE-18C5-4244-A79E-45DC972D85E8}" presName="composite" presStyleCnt="0"/>
      <dgm:spPr/>
    </dgm:pt>
    <dgm:pt modelId="{E6485547-5CCE-4E21-BC7E-39F7B83284F9}" type="pres">
      <dgm:prSet presAssocID="{115D2DAE-18C5-4244-A79E-45DC972D85E8}" presName="imgShp" presStyleLbl="fgImgPlace1" presStyleIdx="3" presStyleCnt="4" custLinFactX="-3273" custLinFactNeighborX="-100000" custLinFactNeighborY="-6809"/>
      <dgm:spPr>
        <a:solidFill>
          <a:schemeClr val="accent5">
            <a:lumMod val="40000"/>
            <a:lumOff val="60000"/>
          </a:schemeClr>
        </a:solidFill>
      </dgm:spPr>
    </dgm:pt>
    <dgm:pt modelId="{03CD985F-AB38-4117-92A5-DA716C6CF3E1}" type="pres">
      <dgm:prSet presAssocID="{115D2DAE-18C5-4244-A79E-45DC972D85E8}" presName="txShp" presStyleLbl="node1" presStyleIdx="3" presStyleCnt="4" custScaleX="126442" custLinFactNeighborX="638" custLinFactNeighborY="-11207">
        <dgm:presLayoutVars>
          <dgm:bulletEnabled val="1"/>
        </dgm:presLayoutVars>
      </dgm:prSet>
      <dgm:spPr/>
    </dgm:pt>
  </dgm:ptLst>
  <dgm:cxnLst>
    <dgm:cxn modelId="{C8D0B819-F39C-4588-9B4C-C01E681C2D53}" type="presOf" srcId="{115D2DAE-18C5-4244-A79E-45DC972D85E8}" destId="{03CD985F-AB38-4117-92A5-DA716C6CF3E1}" srcOrd="0" destOrd="0" presId="urn:microsoft.com/office/officeart/2005/8/layout/vList3#2"/>
    <dgm:cxn modelId="{DCC79E41-3F56-4588-9B7A-51F46CD58384}" type="presOf" srcId="{C463E9EC-6F53-4B95-BC4C-2A927D2DDEB0}" destId="{4471463E-D411-45C7-893C-099957105AD5}" srcOrd="0" destOrd="0" presId="urn:microsoft.com/office/officeart/2005/8/layout/vList3#2"/>
    <dgm:cxn modelId="{E22A336A-E241-4491-BE6D-C57E3334309E}" srcId="{AADC9DD1-DE79-48DD-99C0-62A049CE3D46}" destId="{1F6E9676-643A-48CA-A6B3-90D8250D95C1}" srcOrd="0" destOrd="0" parTransId="{66AA4B60-7983-4D17-ABE1-4E0B0C4687C4}" sibTransId="{E8DA275C-36F4-49FD-9429-1D72FEA48E43}"/>
    <dgm:cxn modelId="{3299DB6B-2745-42CE-BDC9-3AFA6EBC14B3}" srcId="{AADC9DD1-DE79-48DD-99C0-62A049CE3D46}" destId="{C463E9EC-6F53-4B95-BC4C-2A927D2DDEB0}" srcOrd="2" destOrd="0" parTransId="{C497DB1D-6C16-47BE-93F9-C5AA8B5D6060}" sibTransId="{548EC169-F5D4-4379-A5B1-2BF4C1D5E1C9}"/>
    <dgm:cxn modelId="{8AA13B8A-8A3C-4E6A-BB58-B8A6786EE062}" type="presOf" srcId="{AADC9DD1-DE79-48DD-99C0-62A049CE3D46}" destId="{883E9B3F-42AE-42CE-8854-54E8AEE79896}" srcOrd="0" destOrd="0" presId="urn:microsoft.com/office/officeart/2005/8/layout/vList3#2"/>
    <dgm:cxn modelId="{4D1525A3-0BAB-49AD-8F9F-1F8DAB154AF1}" type="presOf" srcId="{8E977D12-0415-406C-94B9-BFEE3EF79D50}" destId="{7D14888F-BBAD-4C68-B1E2-4742D44AEC20}" srcOrd="0" destOrd="0" presId="urn:microsoft.com/office/officeart/2005/8/layout/vList3#2"/>
    <dgm:cxn modelId="{BA6469CA-9093-4EE2-986B-1551E3D38EB9}" srcId="{AADC9DD1-DE79-48DD-99C0-62A049CE3D46}" destId="{115D2DAE-18C5-4244-A79E-45DC972D85E8}" srcOrd="3" destOrd="0" parTransId="{C0A1C2E3-CA43-4062-8CA8-22A3F7C462DA}" sibTransId="{D7A13F2C-4943-43CB-81CE-8EFE036E8DEB}"/>
    <dgm:cxn modelId="{495DD7DA-142F-4F63-8D4B-E85FA7A46ABD}" srcId="{AADC9DD1-DE79-48DD-99C0-62A049CE3D46}" destId="{8E977D12-0415-406C-94B9-BFEE3EF79D50}" srcOrd="1" destOrd="0" parTransId="{AD282EFD-AAC8-4ECD-8D12-77AC3F0A4463}" sibTransId="{9FD886EA-6EE2-4364-A70E-F318C3131FE1}"/>
    <dgm:cxn modelId="{26B1EBDE-FDDD-4B29-842F-09D1A2D49834}" type="presOf" srcId="{1F6E9676-643A-48CA-A6B3-90D8250D95C1}" destId="{65556C36-1447-4EC7-8B1D-1D9D61E71158}" srcOrd="0" destOrd="0" presId="urn:microsoft.com/office/officeart/2005/8/layout/vList3#2"/>
    <dgm:cxn modelId="{1174B24E-44E7-41EF-B2FB-C35E6C2DA3BA}" type="presParOf" srcId="{883E9B3F-42AE-42CE-8854-54E8AEE79896}" destId="{CD7D16C2-0C8B-48B5-8DE3-9642DA9E23CF}" srcOrd="0" destOrd="0" presId="urn:microsoft.com/office/officeart/2005/8/layout/vList3#2"/>
    <dgm:cxn modelId="{31FA76E0-D39F-4ACC-9B4C-97F8918250B1}" type="presParOf" srcId="{CD7D16C2-0C8B-48B5-8DE3-9642DA9E23CF}" destId="{B856336C-C0C5-4AB7-9D71-DF0FE7EFC599}" srcOrd="0" destOrd="0" presId="urn:microsoft.com/office/officeart/2005/8/layout/vList3#2"/>
    <dgm:cxn modelId="{CCEC76A3-C61E-47E9-89B9-7004EBCFC9AB}" type="presParOf" srcId="{CD7D16C2-0C8B-48B5-8DE3-9642DA9E23CF}" destId="{65556C36-1447-4EC7-8B1D-1D9D61E71158}" srcOrd="1" destOrd="0" presId="urn:microsoft.com/office/officeart/2005/8/layout/vList3#2"/>
    <dgm:cxn modelId="{5BB94AF9-B9F4-4AEC-96BD-0B7572B0090B}" type="presParOf" srcId="{883E9B3F-42AE-42CE-8854-54E8AEE79896}" destId="{E9249821-9A6E-41E2-9891-9EFBD1BE7707}" srcOrd="1" destOrd="0" presId="urn:microsoft.com/office/officeart/2005/8/layout/vList3#2"/>
    <dgm:cxn modelId="{F8E3A36C-7E3C-4245-85B4-EBA89A145B1E}" type="presParOf" srcId="{883E9B3F-42AE-42CE-8854-54E8AEE79896}" destId="{D7417029-B9F0-4304-A736-6A4F285258D9}" srcOrd="2" destOrd="0" presId="urn:microsoft.com/office/officeart/2005/8/layout/vList3#2"/>
    <dgm:cxn modelId="{287402E3-AB1F-4613-9A59-0443961D3568}" type="presParOf" srcId="{D7417029-B9F0-4304-A736-6A4F285258D9}" destId="{4B546501-9061-4068-982E-42E3F7820CB8}" srcOrd="0" destOrd="0" presId="urn:microsoft.com/office/officeart/2005/8/layout/vList3#2"/>
    <dgm:cxn modelId="{DB560769-E396-484C-A1AC-3683C385842C}" type="presParOf" srcId="{D7417029-B9F0-4304-A736-6A4F285258D9}" destId="{7D14888F-BBAD-4C68-B1E2-4742D44AEC20}" srcOrd="1" destOrd="0" presId="urn:microsoft.com/office/officeart/2005/8/layout/vList3#2"/>
    <dgm:cxn modelId="{F520AB8C-5133-481E-AC4D-7403E3734410}" type="presParOf" srcId="{883E9B3F-42AE-42CE-8854-54E8AEE79896}" destId="{03E5E7C5-3372-4A05-BF51-BCAD47410B52}" srcOrd="3" destOrd="0" presId="urn:microsoft.com/office/officeart/2005/8/layout/vList3#2"/>
    <dgm:cxn modelId="{9918115C-DAA6-4A4F-A558-F92C9EAF3406}" type="presParOf" srcId="{883E9B3F-42AE-42CE-8854-54E8AEE79896}" destId="{E09C695C-4F4C-427F-8F16-0F785BDA10EA}" srcOrd="4" destOrd="0" presId="urn:microsoft.com/office/officeart/2005/8/layout/vList3#2"/>
    <dgm:cxn modelId="{E2B1B53A-1220-44B2-9B11-6BA075BE16A4}" type="presParOf" srcId="{E09C695C-4F4C-427F-8F16-0F785BDA10EA}" destId="{F1B5D134-45DC-49F1-80FF-2E95A16EF5E9}" srcOrd="0" destOrd="0" presId="urn:microsoft.com/office/officeart/2005/8/layout/vList3#2"/>
    <dgm:cxn modelId="{D5B17C93-384A-4198-8FAE-36CC410FFE21}" type="presParOf" srcId="{E09C695C-4F4C-427F-8F16-0F785BDA10EA}" destId="{4471463E-D411-45C7-893C-099957105AD5}" srcOrd="1" destOrd="0" presId="urn:microsoft.com/office/officeart/2005/8/layout/vList3#2"/>
    <dgm:cxn modelId="{6C8A4EED-FA47-4CCE-B6E5-E5A2B121E6C1}" type="presParOf" srcId="{883E9B3F-42AE-42CE-8854-54E8AEE79896}" destId="{F2049ED3-3EA0-4DE2-913B-3C92DAC3DBD9}" srcOrd="5" destOrd="0" presId="urn:microsoft.com/office/officeart/2005/8/layout/vList3#2"/>
    <dgm:cxn modelId="{62BA9705-5033-40F4-8304-48487EDB3C0F}" type="presParOf" srcId="{883E9B3F-42AE-42CE-8854-54E8AEE79896}" destId="{48325060-B4E5-4E6F-9344-0529845F2527}" srcOrd="6" destOrd="0" presId="urn:microsoft.com/office/officeart/2005/8/layout/vList3#2"/>
    <dgm:cxn modelId="{838B95CC-AC70-4227-BF5E-B81B82471B8E}" type="presParOf" srcId="{48325060-B4E5-4E6F-9344-0529845F2527}" destId="{E6485547-5CCE-4E21-BC7E-39F7B83284F9}" srcOrd="0" destOrd="0" presId="urn:microsoft.com/office/officeart/2005/8/layout/vList3#2"/>
    <dgm:cxn modelId="{1CAF5B37-FF16-4B54-9B77-B2B7935F196E}" type="presParOf" srcId="{48325060-B4E5-4E6F-9344-0529845F2527}" destId="{03CD985F-AB38-4117-92A5-DA716C6CF3E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E276D-3B4A-48FD-951E-2E8AC05C6EC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655351-1F73-4F52-913A-F4276FD456BD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gm:t>
    </dgm:pt>
    <dgm:pt modelId="{30219664-B80F-44F3-9F9D-F74BB69A237F}" type="parTrans" cxnId="{4AD40B95-5148-4444-BDA9-F5880CAFE190}">
      <dgm:prSet/>
      <dgm:spPr/>
      <dgm:t>
        <a:bodyPr/>
        <a:lstStyle/>
        <a:p>
          <a:endParaRPr lang="ru-RU"/>
        </a:p>
      </dgm:t>
    </dgm:pt>
    <dgm:pt modelId="{8C206BAF-F344-4EAA-B3D8-208B90EC7764}" type="sibTrans" cxnId="{4AD40B95-5148-4444-BDA9-F5880CAFE190}">
      <dgm:prSet/>
      <dgm:spPr/>
      <dgm:t>
        <a:bodyPr/>
        <a:lstStyle/>
        <a:p>
          <a:endParaRPr lang="ru-RU"/>
        </a:p>
      </dgm:t>
    </dgm:pt>
    <dgm:pt modelId="{B1779EF6-DD09-40CD-93C6-DD41B3530E8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Мало времени на приеме для общения с пациентом</a:t>
          </a:r>
        </a:p>
      </dgm:t>
    </dgm:pt>
    <dgm:pt modelId="{57A24DE9-6629-4082-8E07-9DBED12378EC}" type="parTrans" cxnId="{7058745E-60F9-4466-9849-EFADDCF61DF7}">
      <dgm:prSet/>
      <dgm:spPr/>
      <dgm:t>
        <a:bodyPr/>
        <a:lstStyle/>
        <a:p>
          <a:endParaRPr lang="ru-RU"/>
        </a:p>
      </dgm:t>
    </dgm:pt>
    <dgm:pt modelId="{6C510E3C-3833-4465-B2A2-6F4F453BEC96}" type="sibTrans" cxnId="{7058745E-60F9-4466-9849-EFADDCF61DF7}">
      <dgm:prSet/>
      <dgm:spPr/>
      <dgm:t>
        <a:bodyPr/>
        <a:lstStyle/>
        <a:p>
          <a:endParaRPr lang="ru-RU"/>
        </a:p>
      </dgm:t>
    </dgm:pt>
    <dgm:pt modelId="{8C5FC484-CFFC-43CB-9376-CC8404F2F61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gm:t>
    </dgm:pt>
    <dgm:pt modelId="{2ADE055D-5C3C-4A4A-9027-34EB691F50B3}" type="parTrans" cxnId="{8B0C5D2D-2483-4134-96FD-4835C7D907F2}">
      <dgm:prSet/>
      <dgm:spPr/>
      <dgm:t>
        <a:bodyPr/>
        <a:lstStyle/>
        <a:p>
          <a:endParaRPr lang="ru-RU"/>
        </a:p>
      </dgm:t>
    </dgm:pt>
    <dgm:pt modelId="{20F04201-2B0A-4CC8-9715-EBA018B9A8B1}" type="sibTrans" cxnId="{8B0C5D2D-2483-4134-96FD-4835C7D907F2}">
      <dgm:prSet/>
      <dgm:spPr/>
      <dgm:t>
        <a:bodyPr/>
        <a:lstStyle/>
        <a:p>
          <a:endParaRPr lang="ru-RU"/>
        </a:p>
      </dgm:t>
    </dgm:pt>
    <dgm:pt modelId="{1716A807-926F-4919-8FF3-B3CC0FB819D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</a:p>
      </dgm:t>
    </dgm:pt>
    <dgm:pt modelId="{28A1587C-4542-430A-BEEB-1730BCEF7CF9}" type="parTrans" cxnId="{4B7FADDA-B278-4E21-A5C4-4D5D84AD1582}">
      <dgm:prSet/>
      <dgm:spPr/>
      <dgm:t>
        <a:bodyPr/>
        <a:lstStyle/>
        <a:p>
          <a:endParaRPr lang="ru-RU"/>
        </a:p>
      </dgm:t>
    </dgm:pt>
    <dgm:pt modelId="{C1E7A612-431C-4897-BFFF-C9496041503F}" type="sibTrans" cxnId="{4B7FADDA-B278-4E21-A5C4-4D5D84AD1582}">
      <dgm:prSet/>
      <dgm:spPr/>
      <dgm:t>
        <a:bodyPr/>
        <a:lstStyle/>
        <a:p>
          <a:endParaRPr lang="ru-RU"/>
        </a:p>
      </dgm:t>
    </dgm:pt>
    <dgm:pt modelId="{6516A24F-97D1-4CEE-A9B2-86803A43A16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</dgm:t>
    </dgm:pt>
    <dgm:pt modelId="{E0FE5759-AE28-4569-8B88-6E1B47F8CB19}" type="parTrans" cxnId="{32150F79-D26C-410C-803C-6A360B2F6364}">
      <dgm:prSet/>
      <dgm:spPr/>
      <dgm:t>
        <a:bodyPr/>
        <a:lstStyle/>
        <a:p>
          <a:endParaRPr lang="ru-RU"/>
        </a:p>
      </dgm:t>
    </dgm:pt>
    <dgm:pt modelId="{0A37224B-0FC1-467A-9486-14D80288D999}" type="sibTrans" cxnId="{32150F79-D26C-410C-803C-6A360B2F6364}">
      <dgm:prSet/>
      <dgm:spPr/>
      <dgm:t>
        <a:bodyPr/>
        <a:lstStyle/>
        <a:p>
          <a:endParaRPr lang="ru-RU"/>
        </a:p>
      </dgm:t>
    </dgm:pt>
    <dgm:pt modelId="{AE54D3DB-FF87-4942-8B9C-07ECE75C919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Лишние перемещения врача и медсестры во время амбулаторного приема по кабинету</a:t>
          </a:r>
        </a:p>
      </dgm:t>
    </dgm:pt>
    <dgm:pt modelId="{78E819DC-204F-465E-B35F-80BC13CCF58C}" type="parTrans" cxnId="{0F6D9CEC-D8AA-402B-9A6A-779C88C5E214}">
      <dgm:prSet/>
      <dgm:spPr/>
      <dgm:t>
        <a:bodyPr/>
        <a:lstStyle/>
        <a:p>
          <a:endParaRPr lang="ru-RU"/>
        </a:p>
      </dgm:t>
    </dgm:pt>
    <dgm:pt modelId="{2E52400A-0983-4246-9BE2-F18B0C10FC7F}" type="sibTrans" cxnId="{0F6D9CEC-D8AA-402B-9A6A-779C88C5E214}">
      <dgm:prSet/>
      <dgm:spPr/>
      <dgm:t>
        <a:bodyPr/>
        <a:lstStyle/>
        <a:p>
          <a:endParaRPr lang="ru-RU"/>
        </a:p>
      </dgm:t>
    </dgm:pt>
    <dgm:pt modelId="{6A84A26E-460F-4807-9229-F22DF64A906C}" type="pres">
      <dgm:prSet presAssocID="{CA3E276D-3B4A-48FD-951E-2E8AC05C6ECA}" presName="Name0" presStyleCnt="0">
        <dgm:presLayoutVars>
          <dgm:dir/>
          <dgm:animLvl val="lvl"/>
          <dgm:resizeHandles val="exact"/>
        </dgm:presLayoutVars>
      </dgm:prSet>
      <dgm:spPr/>
    </dgm:pt>
    <dgm:pt modelId="{E7C78AE1-5B37-41FB-8621-612EA4B131A6}" type="pres">
      <dgm:prSet presAssocID="{C8655351-1F73-4F52-913A-F4276FD456BD}" presName="linNode" presStyleCnt="0"/>
      <dgm:spPr/>
    </dgm:pt>
    <dgm:pt modelId="{F951F26B-46EA-4EDA-8F95-FD90C62A05C7}" type="pres">
      <dgm:prSet presAssocID="{C8655351-1F73-4F52-913A-F4276FD456BD}" presName="parentText" presStyleLbl="node1" presStyleIdx="0" presStyleCnt="2" custScaleX="66476" custLinFactNeighborX="-8082">
        <dgm:presLayoutVars>
          <dgm:chMax val="1"/>
          <dgm:bulletEnabled val="1"/>
        </dgm:presLayoutVars>
      </dgm:prSet>
      <dgm:spPr/>
    </dgm:pt>
    <dgm:pt modelId="{E67D8E33-C935-4D5E-8318-0F5B78737EAD}" type="pres">
      <dgm:prSet presAssocID="{C8655351-1F73-4F52-913A-F4276FD456BD}" presName="descendantText" presStyleLbl="alignAccFollowNode1" presStyleIdx="0" presStyleCnt="1" custScaleX="113469" custScaleY="119637" custLinFactNeighborX="0">
        <dgm:presLayoutVars>
          <dgm:bulletEnabled val="1"/>
        </dgm:presLayoutVars>
      </dgm:prSet>
      <dgm:spPr/>
    </dgm:pt>
    <dgm:pt modelId="{E9531F90-7DD8-433E-AA08-C9055C568C0B}" type="pres">
      <dgm:prSet presAssocID="{8C206BAF-F344-4EAA-B3D8-208B90EC7764}" presName="sp" presStyleCnt="0"/>
      <dgm:spPr/>
    </dgm:pt>
    <dgm:pt modelId="{5F6BEA49-7C37-4A60-82F0-4F1DA2D5D63D}" type="pres">
      <dgm:prSet presAssocID="{8C5FC484-CFFC-43CB-9376-CC8404F2F617}" presName="linNode" presStyleCnt="0"/>
      <dgm:spPr/>
    </dgm:pt>
    <dgm:pt modelId="{3B47E9C5-B80D-4405-8AC5-90C90A545C50}" type="pres">
      <dgm:prSet presAssocID="{8C5FC484-CFFC-43CB-9376-CC8404F2F617}" presName="parentText" presStyleLbl="node1" presStyleIdx="1" presStyleCnt="2" custScaleX="66476" custLinFactNeighborX="-14364">
        <dgm:presLayoutVars>
          <dgm:chMax val="1"/>
          <dgm:bulletEnabled val="1"/>
        </dgm:presLayoutVars>
      </dgm:prSet>
      <dgm:spPr/>
    </dgm:pt>
  </dgm:ptLst>
  <dgm:cxnLst>
    <dgm:cxn modelId="{8B0C5D2D-2483-4134-96FD-4835C7D907F2}" srcId="{CA3E276D-3B4A-48FD-951E-2E8AC05C6ECA}" destId="{8C5FC484-CFFC-43CB-9376-CC8404F2F617}" srcOrd="1" destOrd="0" parTransId="{2ADE055D-5C3C-4A4A-9027-34EB691F50B3}" sibTransId="{20F04201-2B0A-4CC8-9715-EBA018B9A8B1}"/>
    <dgm:cxn modelId="{63986732-EEDE-4113-8FDD-6DE361C2A62D}" type="presOf" srcId="{6516A24F-97D1-4CEE-A9B2-86803A43A16A}" destId="{E67D8E33-C935-4D5E-8318-0F5B78737EAD}" srcOrd="0" destOrd="2" presId="urn:microsoft.com/office/officeart/2005/8/layout/vList5"/>
    <dgm:cxn modelId="{CD43A032-2C87-45FF-9283-429FF5E0F4BD}" type="presOf" srcId="{B1779EF6-DD09-40CD-93C6-DD41B3530E8A}" destId="{E67D8E33-C935-4D5E-8318-0F5B78737EAD}" srcOrd="0" destOrd="0" presId="urn:microsoft.com/office/officeart/2005/8/layout/vList5"/>
    <dgm:cxn modelId="{672FCE35-5D8A-4F09-BF0A-B27B8ADD6B6D}" type="presOf" srcId="{1716A807-926F-4919-8FF3-B3CC0FB819D5}" destId="{E67D8E33-C935-4D5E-8318-0F5B78737EAD}" srcOrd="0" destOrd="1" presId="urn:microsoft.com/office/officeart/2005/8/layout/vList5"/>
    <dgm:cxn modelId="{9C7F203D-6DC4-4E64-A9DD-5BACC5889210}" type="presOf" srcId="{8C5FC484-CFFC-43CB-9376-CC8404F2F617}" destId="{3B47E9C5-B80D-4405-8AC5-90C90A545C50}" srcOrd="0" destOrd="0" presId="urn:microsoft.com/office/officeart/2005/8/layout/vList5"/>
    <dgm:cxn modelId="{ACC29D3D-7957-4FCD-B5E7-F1EDB736F63E}" type="presOf" srcId="{AE54D3DB-FF87-4942-8B9C-07ECE75C9191}" destId="{E67D8E33-C935-4D5E-8318-0F5B78737EAD}" srcOrd="0" destOrd="3" presId="urn:microsoft.com/office/officeart/2005/8/layout/vList5"/>
    <dgm:cxn modelId="{A5C9125C-A6F9-47A1-BCDD-4D8A90012556}" type="presOf" srcId="{CA3E276D-3B4A-48FD-951E-2E8AC05C6ECA}" destId="{6A84A26E-460F-4807-9229-F22DF64A906C}" srcOrd="0" destOrd="0" presId="urn:microsoft.com/office/officeart/2005/8/layout/vList5"/>
    <dgm:cxn modelId="{7058745E-60F9-4466-9849-EFADDCF61DF7}" srcId="{C8655351-1F73-4F52-913A-F4276FD456BD}" destId="{B1779EF6-DD09-40CD-93C6-DD41B3530E8A}" srcOrd="0" destOrd="0" parTransId="{57A24DE9-6629-4082-8E07-9DBED12378EC}" sibTransId="{6C510E3C-3833-4465-B2A2-6F4F453BEC96}"/>
    <dgm:cxn modelId="{32150F79-D26C-410C-803C-6A360B2F6364}" srcId="{C8655351-1F73-4F52-913A-F4276FD456BD}" destId="{6516A24F-97D1-4CEE-A9B2-86803A43A16A}" srcOrd="2" destOrd="0" parTransId="{E0FE5759-AE28-4569-8B88-6E1B47F8CB19}" sibTransId="{0A37224B-0FC1-467A-9486-14D80288D999}"/>
    <dgm:cxn modelId="{57977E7D-5469-4B1C-9C74-CE2BB9EA5D8D}" type="presOf" srcId="{C8655351-1F73-4F52-913A-F4276FD456BD}" destId="{F951F26B-46EA-4EDA-8F95-FD90C62A05C7}" srcOrd="0" destOrd="0" presId="urn:microsoft.com/office/officeart/2005/8/layout/vList5"/>
    <dgm:cxn modelId="{4AD40B95-5148-4444-BDA9-F5880CAFE190}" srcId="{CA3E276D-3B4A-48FD-951E-2E8AC05C6ECA}" destId="{C8655351-1F73-4F52-913A-F4276FD456BD}" srcOrd="0" destOrd="0" parTransId="{30219664-B80F-44F3-9F9D-F74BB69A237F}" sibTransId="{8C206BAF-F344-4EAA-B3D8-208B90EC7764}"/>
    <dgm:cxn modelId="{4B7FADDA-B278-4E21-A5C4-4D5D84AD1582}" srcId="{C8655351-1F73-4F52-913A-F4276FD456BD}" destId="{1716A807-926F-4919-8FF3-B3CC0FB819D5}" srcOrd="1" destOrd="0" parTransId="{28A1587C-4542-430A-BEEB-1730BCEF7CF9}" sibTransId="{C1E7A612-431C-4897-BFFF-C9496041503F}"/>
    <dgm:cxn modelId="{0F6D9CEC-D8AA-402B-9A6A-779C88C5E214}" srcId="{C8655351-1F73-4F52-913A-F4276FD456BD}" destId="{AE54D3DB-FF87-4942-8B9C-07ECE75C9191}" srcOrd="3" destOrd="0" parTransId="{78E819DC-204F-465E-B35F-80BC13CCF58C}" sibTransId="{2E52400A-0983-4246-9BE2-F18B0C10FC7F}"/>
    <dgm:cxn modelId="{BA98AD66-4601-4DD8-A0B0-18CD96194B81}" type="presParOf" srcId="{6A84A26E-460F-4807-9229-F22DF64A906C}" destId="{E7C78AE1-5B37-41FB-8621-612EA4B131A6}" srcOrd="0" destOrd="0" presId="urn:microsoft.com/office/officeart/2005/8/layout/vList5"/>
    <dgm:cxn modelId="{45024286-20B5-433A-B761-25C318E8093C}" type="presParOf" srcId="{E7C78AE1-5B37-41FB-8621-612EA4B131A6}" destId="{F951F26B-46EA-4EDA-8F95-FD90C62A05C7}" srcOrd="0" destOrd="0" presId="urn:microsoft.com/office/officeart/2005/8/layout/vList5"/>
    <dgm:cxn modelId="{3EC31F5E-D39E-41A4-B9F4-4E1823FD2052}" type="presParOf" srcId="{E7C78AE1-5B37-41FB-8621-612EA4B131A6}" destId="{E67D8E33-C935-4D5E-8318-0F5B78737EAD}" srcOrd="1" destOrd="0" presId="urn:microsoft.com/office/officeart/2005/8/layout/vList5"/>
    <dgm:cxn modelId="{F036FF5B-2D91-4A5A-B46A-A555DCD5112F}" type="presParOf" srcId="{6A84A26E-460F-4807-9229-F22DF64A906C}" destId="{E9531F90-7DD8-433E-AA08-C9055C568C0B}" srcOrd="1" destOrd="0" presId="urn:microsoft.com/office/officeart/2005/8/layout/vList5"/>
    <dgm:cxn modelId="{29754118-9B7F-42E9-AC8F-79642AAACA51}" type="presParOf" srcId="{6A84A26E-460F-4807-9229-F22DF64A906C}" destId="{5F6BEA49-7C37-4A60-82F0-4F1DA2D5D63D}" srcOrd="2" destOrd="0" presId="urn:microsoft.com/office/officeart/2005/8/layout/vList5"/>
    <dgm:cxn modelId="{8A38F765-7E51-4D31-ABAF-47A21D03D63E}" type="presParOf" srcId="{5F6BEA49-7C37-4A60-82F0-4F1DA2D5D63D}" destId="{3B47E9C5-B80D-4405-8AC5-90C90A545C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F5E92E7-4DE4-42A9-BBEE-4A0D5E04106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Сокращение времени ожидания у окна регистратуры.</a:t>
          </a:r>
          <a:endParaRPr lang="ru-RU" sz="2000" b="1" dirty="0">
            <a:solidFill>
              <a:schemeClr val="tx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CF95A685-1698-4A3E-8150-B6BAEB0D23CB}" type="sib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849C7FF9-01B0-4505-B603-60E8D1B2114A}" type="par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6BB48478-BBA0-42BA-8893-2CC70C02B4F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16.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FC4BF-2B41-462E-A394-DB862465A8F3}" type="parTrans" cxnId="{72208F50-85AB-4766-920D-E26F5E95EC22}">
      <dgm:prSet/>
      <dgm:spPr/>
      <dgm:t>
        <a:bodyPr/>
        <a:lstStyle/>
        <a:p>
          <a:endParaRPr lang="ru-RU"/>
        </a:p>
      </dgm:t>
    </dgm:pt>
    <dgm:pt modelId="{C827CA9C-5B1C-4141-AD6E-47739AC1B9F5}" type="sibTrans" cxnId="{72208F50-85AB-4766-920D-E26F5E95EC22}">
      <dgm:prSet/>
      <dgm:spPr/>
      <dgm:t>
        <a:bodyPr/>
        <a:lstStyle/>
        <a:p>
          <a:endParaRPr lang="ru-RU"/>
        </a:p>
      </dgm:t>
    </dgm:pt>
    <dgm:pt modelId="{7A0EC1C3-DB0C-4E7D-8A25-478856131DF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17.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93972-1B95-471A-904D-E36C8D8C6709}" type="parTrans" cxnId="{514F0AD6-FC9D-42C9-95E2-3D9C690C644B}">
      <dgm:prSet/>
      <dgm:spPr/>
      <dgm:t>
        <a:bodyPr/>
        <a:lstStyle/>
        <a:p>
          <a:endParaRPr lang="ru-RU"/>
        </a:p>
      </dgm:t>
    </dgm:pt>
    <dgm:pt modelId="{7DF00081-4E56-472B-A6FD-93C91130FE04}" type="sibTrans" cxnId="{514F0AD6-FC9D-42C9-95E2-3D9C690C644B}">
      <dgm:prSet/>
      <dgm:spPr/>
      <dgm:t>
        <a:bodyPr/>
        <a:lstStyle/>
        <a:p>
          <a:endParaRPr lang="ru-RU"/>
        </a:p>
      </dgm:t>
    </dgm:pt>
    <dgm:pt modelId="{61FF2397-FFFE-495F-AC5F-CE071ACA4C0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12</a:t>
          </a:r>
          <a:r>
            <a:rPr lang="ru-RU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E420D-AF66-4071-9500-9ABA283CEEEE}" type="parTrans" cxnId="{57A2B772-8FEF-48B9-83C2-F0560705A4A9}">
      <dgm:prSet/>
      <dgm:spPr/>
      <dgm:t>
        <a:bodyPr/>
        <a:lstStyle/>
        <a:p>
          <a:endParaRPr lang="ru-RU"/>
        </a:p>
      </dgm:t>
    </dgm:pt>
    <dgm:pt modelId="{AA402325-CF8B-409E-B466-EBDE058C4866}" type="sibTrans" cxnId="{57A2B772-8FEF-48B9-83C2-F0560705A4A9}">
      <dgm:prSet/>
      <dgm:spPr/>
      <dgm:t>
        <a:bodyPr/>
        <a:lstStyle/>
        <a:p>
          <a:endParaRPr lang="ru-RU"/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</dgm:pt>
    <dgm:pt modelId="{C42B277C-F29D-4CB5-9B6D-9C55CF626C8E}" type="pres">
      <dgm:prSet presAssocID="{084E74DD-A14E-4F0C-9160-5C885E3BCC7E}" presName="Name1" presStyleCnt="0"/>
      <dgm:spPr/>
    </dgm:pt>
    <dgm:pt modelId="{A566C81D-5D0C-415A-B8E5-14AA7C5E96AF}" type="pres">
      <dgm:prSet presAssocID="{084E74DD-A14E-4F0C-9160-5C885E3BCC7E}" presName="cycle" presStyleCnt="0"/>
      <dgm:spPr/>
    </dgm:pt>
    <dgm:pt modelId="{81CC1E10-06F5-4A73-828E-6AB1E59CFADA}" type="pres">
      <dgm:prSet presAssocID="{084E74DD-A14E-4F0C-9160-5C885E3BCC7E}" presName="srcNode" presStyleLbl="node1" presStyleIdx="0" presStyleCnt="4"/>
      <dgm:spPr/>
    </dgm:pt>
    <dgm:pt modelId="{F06BF716-BD5E-4333-B5B5-ADF26563BB64}" type="pres">
      <dgm:prSet presAssocID="{084E74DD-A14E-4F0C-9160-5C885E3BCC7E}" presName="conn" presStyleLbl="parChTrans1D2" presStyleIdx="0" presStyleCnt="1"/>
      <dgm:spPr/>
    </dgm:pt>
    <dgm:pt modelId="{46E59A18-75AC-4F2F-A958-A421087067A3}" type="pres">
      <dgm:prSet presAssocID="{084E74DD-A14E-4F0C-9160-5C885E3BCC7E}" presName="extraNode" presStyleLbl="node1" presStyleIdx="0" presStyleCnt="4"/>
      <dgm:spPr/>
    </dgm:pt>
    <dgm:pt modelId="{6C17FBEE-0C43-4FA6-9F67-BED95830D97B}" type="pres">
      <dgm:prSet presAssocID="{084E74DD-A14E-4F0C-9160-5C885E3BCC7E}" presName="dstNode" presStyleLbl="node1" presStyleIdx="0" presStyleCnt="4"/>
      <dgm:spPr/>
    </dgm:pt>
    <dgm:pt modelId="{B517ECE7-DD99-48E8-9CED-EFC25AC88C41}" type="pres">
      <dgm:prSet presAssocID="{1F5E92E7-4DE4-42A9-BBEE-4A0D5E04106B}" presName="text_1" presStyleLbl="node1" presStyleIdx="0" presStyleCnt="4">
        <dgm:presLayoutVars>
          <dgm:bulletEnabled val="1"/>
        </dgm:presLayoutVars>
      </dgm:prSet>
      <dgm:spPr/>
    </dgm:pt>
    <dgm:pt modelId="{22C59902-D1B6-44AA-96B4-1E0A40ECC0AD}" type="pres">
      <dgm:prSet presAssocID="{1F5E92E7-4DE4-42A9-BBEE-4A0D5E04106B}" presName="accent_1" presStyleCnt="0"/>
      <dgm:spPr/>
    </dgm:pt>
    <dgm:pt modelId="{140720C7-007C-4070-9440-2604454699DF}" type="pres">
      <dgm:prSet presAssocID="{1F5E92E7-4DE4-42A9-BBEE-4A0D5E04106B}" presName="accentRepeatNode" presStyleLbl="solidFgAcc1" presStyleIdx="0" presStyleCnt="4" custLinFactNeighborX="-1293" custLinFactNeighborY="-822"/>
      <dgm:spPr>
        <a:solidFill>
          <a:schemeClr val="accent5">
            <a:lumMod val="40000"/>
            <a:lumOff val="60000"/>
          </a:schemeClr>
        </a:solidFill>
      </dgm:spPr>
    </dgm:pt>
    <dgm:pt modelId="{6B702C01-3DDA-4209-BF50-77B974D9857B}" type="pres">
      <dgm:prSet presAssocID="{6BB48478-BBA0-42BA-8893-2CC70C02B4FE}" presName="text_2" presStyleLbl="node1" presStyleIdx="1" presStyleCnt="4">
        <dgm:presLayoutVars>
          <dgm:bulletEnabled val="1"/>
        </dgm:presLayoutVars>
      </dgm:prSet>
      <dgm:spPr/>
    </dgm:pt>
    <dgm:pt modelId="{F1422C9B-9FF1-4A67-B169-BF97520A9DF6}" type="pres">
      <dgm:prSet presAssocID="{6BB48478-BBA0-42BA-8893-2CC70C02B4FE}" presName="accent_2" presStyleCnt="0"/>
      <dgm:spPr/>
    </dgm:pt>
    <dgm:pt modelId="{0E1C5049-485D-432E-BD2D-757E1CC60109}" type="pres">
      <dgm:prSet presAssocID="{6BB48478-BBA0-42BA-8893-2CC70C02B4FE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</dgm:spPr>
    </dgm:pt>
    <dgm:pt modelId="{952D841D-BEE9-474E-8A07-03A1C7C7F281}" type="pres">
      <dgm:prSet presAssocID="{7A0EC1C3-DB0C-4E7D-8A25-478856131DFC}" presName="text_3" presStyleLbl="node1" presStyleIdx="2" presStyleCnt="4" custScaleY="130258">
        <dgm:presLayoutVars>
          <dgm:bulletEnabled val="1"/>
        </dgm:presLayoutVars>
      </dgm:prSet>
      <dgm:spPr/>
    </dgm:pt>
    <dgm:pt modelId="{2CE8A7C4-C880-4CC7-915D-7DB30C29DBB0}" type="pres">
      <dgm:prSet presAssocID="{7A0EC1C3-DB0C-4E7D-8A25-478856131DFC}" presName="accent_3" presStyleCnt="0"/>
      <dgm:spPr/>
    </dgm:pt>
    <dgm:pt modelId="{A37D01BB-AB5E-465C-936D-B8EAB2E7572B}" type="pres">
      <dgm:prSet presAssocID="{7A0EC1C3-DB0C-4E7D-8A25-478856131DFC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</dgm:spPr>
    </dgm:pt>
    <dgm:pt modelId="{D497965B-FC59-4893-990B-B1DC8785A2D8}" type="pres">
      <dgm:prSet presAssocID="{61FF2397-FFFE-495F-AC5F-CE071ACA4C0A}" presName="text_4" presStyleLbl="node1" presStyleIdx="3" presStyleCnt="4">
        <dgm:presLayoutVars>
          <dgm:bulletEnabled val="1"/>
        </dgm:presLayoutVars>
      </dgm:prSet>
      <dgm:spPr/>
    </dgm:pt>
    <dgm:pt modelId="{BDC05BAD-32C9-4438-B022-269805D3B17F}" type="pres">
      <dgm:prSet presAssocID="{61FF2397-FFFE-495F-AC5F-CE071ACA4C0A}" presName="accent_4" presStyleCnt="0"/>
      <dgm:spPr/>
    </dgm:pt>
    <dgm:pt modelId="{0B8571FE-3EA5-4215-B00E-8001A60E88D2}" type="pres">
      <dgm:prSet presAssocID="{61FF2397-FFFE-495F-AC5F-CE071ACA4C0A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</dgm:spPr>
    </dgm:pt>
  </dgm:ptLst>
  <dgm:cxnLst>
    <dgm:cxn modelId="{EDCEDD19-368E-4221-9B60-790CA7062206}" srcId="{084E74DD-A14E-4F0C-9160-5C885E3BCC7E}" destId="{1F5E92E7-4DE4-42A9-BBEE-4A0D5E04106B}" srcOrd="0" destOrd="0" parTransId="{849C7FF9-01B0-4505-B603-60E8D1B2114A}" sibTransId="{CF95A685-1698-4A3E-8150-B6BAEB0D23CB}"/>
    <dgm:cxn modelId="{9DA2A225-C44D-42BD-84F1-A20B6A93B697}" type="presOf" srcId="{61FF2397-FFFE-495F-AC5F-CE071ACA4C0A}" destId="{D497965B-FC59-4893-990B-B1DC8785A2D8}" srcOrd="0" destOrd="0" presId="urn:microsoft.com/office/officeart/2008/layout/VerticalCurvedList"/>
    <dgm:cxn modelId="{4CBD426C-79C3-47EE-916F-586BF0977C2F}" type="presOf" srcId="{CF95A685-1698-4A3E-8150-B6BAEB0D23CB}" destId="{F06BF716-BD5E-4333-B5B5-ADF26563BB64}" srcOrd="0" destOrd="0" presId="urn:microsoft.com/office/officeart/2008/layout/VerticalCurvedList"/>
    <dgm:cxn modelId="{84C1E94F-76D9-4E30-98E2-83611F2FEFB0}" type="presOf" srcId="{6BB48478-BBA0-42BA-8893-2CC70C02B4FE}" destId="{6B702C01-3DDA-4209-BF50-77B974D9857B}" srcOrd="0" destOrd="0" presId="urn:microsoft.com/office/officeart/2008/layout/VerticalCurvedList"/>
    <dgm:cxn modelId="{72208F50-85AB-4766-920D-E26F5E95EC22}" srcId="{084E74DD-A14E-4F0C-9160-5C885E3BCC7E}" destId="{6BB48478-BBA0-42BA-8893-2CC70C02B4FE}" srcOrd="1" destOrd="0" parTransId="{A80FC4BF-2B41-462E-A394-DB862465A8F3}" sibTransId="{C827CA9C-5B1C-4141-AD6E-47739AC1B9F5}"/>
    <dgm:cxn modelId="{57A2B772-8FEF-48B9-83C2-F0560705A4A9}" srcId="{084E74DD-A14E-4F0C-9160-5C885E3BCC7E}" destId="{61FF2397-FFFE-495F-AC5F-CE071ACA4C0A}" srcOrd="3" destOrd="0" parTransId="{CFBE420D-AF66-4071-9500-9ABA283CEEEE}" sibTransId="{AA402325-CF8B-409E-B466-EBDE058C4866}"/>
    <dgm:cxn modelId="{A705C7A1-6BAE-4EC9-8E98-81C6A44AD02A}" type="presOf" srcId="{1F5E92E7-4DE4-42A9-BBEE-4A0D5E04106B}" destId="{B517ECE7-DD99-48E8-9CED-EFC25AC88C41}" srcOrd="0" destOrd="0" presId="urn:microsoft.com/office/officeart/2008/layout/VerticalCurvedList"/>
    <dgm:cxn modelId="{514F0AD6-FC9D-42C9-95E2-3D9C690C644B}" srcId="{084E74DD-A14E-4F0C-9160-5C885E3BCC7E}" destId="{7A0EC1C3-DB0C-4E7D-8A25-478856131DFC}" srcOrd="2" destOrd="0" parTransId="{44093972-1B95-471A-904D-E36C8D8C6709}" sibTransId="{7DF00081-4E56-472B-A6FD-93C91130FE04}"/>
    <dgm:cxn modelId="{E646F2E1-0BEF-46E6-851F-87C67F0C3D77}" type="presOf" srcId="{7A0EC1C3-DB0C-4E7D-8A25-478856131DFC}" destId="{952D841D-BEE9-474E-8A07-03A1C7C7F281}" srcOrd="0" destOrd="0" presId="urn:microsoft.com/office/officeart/2008/layout/VerticalCurvedList"/>
    <dgm:cxn modelId="{AC2B70F3-42BB-4C92-9B3E-0F3B4A56B6C7}" type="presOf" srcId="{084E74DD-A14E-4F0C-9160-5C885E3BCC7E}" destId="{14C0409A-5AB4-4BF5-A26F-E4E70A586BA3}" srcOrd="0" destOrd="0" presId="urn:microsoft.com/office/officeart/2008/layout/VerticalCurvedList"/>
    <dgm:cxn modelId="{E929E58E-7316-4461-A216-224AB820146E}" type="presParOf" srcId="{14C0409A-5AB4-4BF5-A26F-E4E70A586BA3}" destId="{C42B277C-F29D-4CB5-9B6D-9C55CF626C8E}" srcOrd="0" destOrd="0" presId="urn:microsoft.com/office/officeart/2008/layout/VerticalCurvedList"/>
    <dgm:cxn modelId="{3C7E02C9-F5EF-4E88-BCBB-F7B4FBB5FE66}" type="presParOf" srcId="{C42B277C-F29D-4CB5-9B6D-9C55CF626C8E}" destId="{A566C81D-5D0C-415A-B8E5-14AA7C5E96AF}" srcOrd="0" destOrd="0" presId="urn:microsoft.com/office/officeart/2008/layout/VerticalCurvedList"/>
    <dgm:cxn modelId="{6BF0F969-75D1-4CD8-A3EA-AE39CB62FA92}" type="presParOf" srcId="{A566C81D-5D0C-415A-B8E5-14AA7C5E96AF}" destId="{81CC1E10-06F5-4A73-828E-6AB1E59CFADA}" srcOrd="0" destOrd="0" presId="urn:microsoft.com/office/officeart/2008/layout/VerticalCurvedList"/>
    <dgm:cxn modelId="{93D8A6BB-89F6-447B-9A1E-21EBED320502}" type="presParOf" srcId="{A566C81D-5D0C-415A-B8E5-14AA7C5E96AF}" destId="{F06BF716-BD5E-4333-B5B5-ADF26563BB64}" srcOrd="1" destOrd="0" presId="urn:microsoft.com/office/officeart/2008/layout/VerticalCurvedList"/>
    <dgm:cxn modelId="{60836DE2-4FBC-44A2-92A9-ADCFAECDF542}" type="presParOf" srcId="{A566C81D-5D0C-415A-B8E5-14AA7C5E96AF}" destId="{46E59A18-75AC-4F2F-A958-A421087067A3}" srcOrd="2" destOrd="0" presId="urn:microsoft.com/office/officeart/2008/layout/VerticalCurvedList"/>
    <dgm:cxn modelId="{B27A7DA6-0072-4829-99EA-2CC62F12388D}" type="presParOf" srcId="{A566C81D-5D0C-415A-B8E5-14AA7C5E96AF}" destId="{6C17FBEE-0C43-4FA6-9F67-BED95830D97B}" srcOrd="3" destOrd="0" presId="urn:microsoft.com/office/officeart/2008/layout/VerticalCurvedList"/>
    <dgm:cxn modelId="{11B9569E-A440-486B-B9C4-225D70A1592F}" type="presParOf" srcId="{C42B277C-F29D-4CB5-9B6D-9C55CF626C8E}" destId="{B517ECE7-DD99-48E8-9CED-EFC25AC88C41}" srcOrd="1" destOrd="0" presId="urn:microsoft.com/office/officeart/2008/layout/VerticalCurvedList"/>
    <dgm:cxn modelId="{E3319A74-0FF6-451A-B91B-67DB74B38E64}" type="presParOf" srcId="{C42B277C-F29D-4CB5-9B6D-9C55CF626C8E}" destId="{22C59902-D1B6-44AA-96B4-1E0A40ECC0AD}" srcOrd="2" destOrd="0" presId="urn:microsoft.com/office/officeart/2008/layout/VerticalCurvedList"/>
    <dgm:cxn modelId="{DA5564FD-4383-46F3-A1E3-36DE567F98A0}" type="presParOf" srcId="{22C59902-D1B6-44AA-96B4-1E0A40ECC0AD}" destId="{140720C7-007C-4070-9440-2604454699DF}" srcOrd="0" destOrd="0" presId="urn:microsoft.com/office/officeart/2008/layout/VerticalCurvedList"/>
    <dgm:cxn modelId="{178A14A6-A310-4C34-A439-E87798E5719F}" type="presParOf" srcId="{C42B277C-F29D-4CB5-9B6D-9C55CF626C8E}" destId="{6B702C01-3DDA-4209-BF50-77B974D9857B}" srcOrd="3" destOrd="0" presId="urn:microsoft.com/office/officeart/2008/layout/VerticalCurvedList"/>
    <dgm:cxn modelId="{5FE40BDA-A419-4B57-B208-8B6D675631DA}" type="presParOf" srcId="{C42B277C-F29D-4CB5-9B6D-9C55CF626C8E}" destId="{F1422C9B-9FF1-4A67-B169-BF97520A9DF6}" srcOrd="4" destOrd="0" presId="urn:microsoft.com/office/officeart/2008/layout/VerticalCurvedList"/>
    <dgm:cxn modelId="{33DE9477-6FC2-4C43-A43B-2FE69070EE42}" type="presParOf" srcId="{F1422C9B-9FF1-4A67-B169-BF97520A9DF6}" destId="{0E1C5049-485D-432E-BD2D-757E1CC60109}" srcOrd="0" destOrd="0" presId="urn:microsoft.com/office/officeart/2008/layout/VerticalCurvedList"/>
    <dgm:cxn modelId="{0CACB359-7028-4CFF-8F47-82F257EEA7EF}" type="presParOf" srcId="{C42B277C-F29D-4CB5-9B6D-9C55CF626C8E}" destId="{952D841D-BEE9-474E-8A07-03A1C7C7F281}" srcOrd="5" destOrd="0" presId="urn:microsoft.com/office/officeart/2008/layout/VerticalCurvedList"/>
    <dgm:cxn modelId="{1865D112-6BC7-40FA-A37F-13D6A82CB4DE}" type="presParOf" srcId="{C42B277C-F29D-4CB5-9B6D-9C55CF626C8E}" destId="{2CE8A7C4-C880-4CC7-915D-7DB30C29DBB0}" srcOrd="6" destOrd="0" presId="urn:microsoft.com/office/officeart/2008/layout/VerticalCurvedList"/>
    <dgm:cxn modelId="{91FF34E4-766B-4562-A57C-AB8CAAD67CFF}" type="presParOf" srcId="{2CE8A7C4-C880-4CC7-915D-7DB30C29DBB0}" destId="{A37D01BB-AB5E-465C-936D-B8EAB2E7572B}" srcOrd="0" destOrd="0" presId="urn:microsoft.com/office/officeart/2008/layout/VerticalCurvedList"/>
    <dgm:cxn modelId="{54D7BAC5-AA36-4E08-83A3-717CCAF5DA5D}" type="presParOf" srcId="{C42B277C-F29D-4CB5-9B6D-9C55CF626C8E}" destId="{D497965B-FC59-4893-990B-B1DC8785A2D8}" srcOrd="7" destOrd="0" presId="urn:microsoft.com/office/officeart/2008/layout/VerticalCurvedList"/>
    <dgm:cxn modelId="{525E582B-AF08-4EE3-8E06-C58D93A17A80}" type="presParOf" srcId="{C42B277C-F29D-4CB5-9B6D-9C55CF626C8E}" destId="{BDC05BAD-32C9-4438-B022-269805D3B17F}" srcOrd="8" destOrd="0" presId="urn:microsoft.com/office/officeart/2008/layout/VerticalCurvedList"/>
    <dgm:cxn modelId="{49C568A4-5ABF-44BE-819B-D6E02BEC362F}" type="presParOf" srcId="{BDC05BAD-32C9-4438-B022-269805D3B17F}" destId="{0B8571FE-3EA5-4215-B00E-8001A60E88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56C36-1447-4EC7-8B1D-1D9D61E71158}">
      <dsp:nvSpPr>
        <dsp:cNvPr id="0" name=""/>
        <dsp:cNvSpPr/>
      </dsp:nvSpPr>
      <dsp:spPr>
        <a:xfrm rot="10800000">
          <a:off x="747471" y="33725"/>
          <a:ext cx="7166583" cy="1239491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135 от 21.05.2019 г. </a:t>
          </a:r>
          <a:b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«Сокращение времени ожидания вакцинопрофилактики.  Формирование прививочной картотеки в </a:t>
          </a:r>
          <a:r>
            <a:rPr lang="ru-RU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дп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№2»</a:t>
          </a:r>
        </a:p>
      </dsp:txBody>
      <dsp:txXfrm rot="10800000">
        <a:off x="1057344" y="33725"/>
        <a:ext cx="6856710" cy="1239491"/>
      </dsp:txXfrm>
    </dsp:sp>
    <dsp:sp modelId="{B856336C-C0C5-4AB7-9D71-DF0FE7EFC599}">
      <dsp:nvSpPr>
        <dsp:cNvPr id="0" name=""/>
        <dsp:cNvSpPr/>
      </dsp:nvSpPr>
      <dsp:spPr>
        <a:xfrm>
          <a:off x="0" y="88030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14888F-BBAD-4C68-B1E2-4742D44AEC20}">
      <dsp:nvSpPr>
        <dsp:cNvPr id="0" name=""/>
        <dsp:cNvSpPr/>
      </dsp:nvSpPr>
      <dsp:spPr>
        <a:xfrm rot="10800000">
          <a:off x="747471" y="1559331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10800000">
        <a:off x="1014143" y="1559331"/>
        <a:ext cx="6900932" cy="1066687"/>
      </dsp:txXfrm>
    </dsp:sp>
    <dsp:sp modelId="{4B546501-9061-4068-982E-42E3F7820CB8}">
      <dsp:nvSpPr>
        <dsp:cNvPr id="0" name=""/>
        <dsp:cNvSpPr/>
      </dsp:nvSpPr>
      <dsp:spPr>
        <a:xfrm>
          <a:off x="2" y="1559331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71463E-D411-45C7-893C-099957105AD5}">
      <dsp:nvSpPr>
        <dsp:cNvPr id="0" name=""/>
        <dsp:cNvSpPr/>
      </dsp:nvSpPr>
      <dsp:spPr>
        <a:xfrm rot="10800000">
          <a:off x="741576" y="2842042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sp:txBody>
      <dsp:txXfrm rot="10800000">
        <a:off x="1008248" y="2842042"/>
        <a:ext cx="6900932" cy="1066687"/>
      </dsp:txXfrm>
    </dsp:sp>
    <dsp:sp modelId="{F1B5D134-45DC-49F1-80FF-2E95A16EF5E9}">
      <dsp:nvSpPr>
        <dsp:cNvPr id="0" name=""/>
        <dsp:cNvSpPr/>
      </dsp:nvSpPr>
      <dsp:spPr>
        <a:xfrm>
          <a:off x="2" y="2842042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D985F-AB38-4117-92A5-DA716C6CF3E1}">
      <dsp:nvSpPr>
        <dsp:cNvPr id="0" name=""/>
        <dsp:cNvSpPr/>
      </dsp:nvSpPr>
      <dsp:spPr>
        <a:xfrm rot="10800000">
          <a:off x="714536" y="4210194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sp:txBody>
      <dsp:txXfrm rot="10800000">
        <a:off x="981208" y="4210194"/>
        <a:ext cx="6900932" cy="1066687"/>
      </dsp:txXfrm>
    </dsp:sp>
    <dsp:sp modelId="{E6485547-5CCE-4E21-BC7E-39F7B83284F9}">
      <dsp:nvSpPr>
        <dsp:cNvPr id="0" name=""/>
        <dsp:cNvSpPr/>
      </dsp:nvSpPr>
      <dsp:spPr>
        <a:xfrm>
          <a:off x="0" y="4257107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8E33-C935-4D5E-8318-0F5B78737EAD}">
      <dsp:nvSpPr>
        <dsp:cNvPr id="0" name=""/>
        <dsp:cNvSpPr/>
      </dsp:nvSpPr>
      <dsp:spPr>
        <a:xfrm rot="5400000">
          <a:off x="4234033" y="-1987337"/>
          <a:ext cx="2151551" cy="622278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Мало времени на приеме для общения с пациентом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Лишние перемещения врача и медсестры во время амбулаторного приема по кабинету</a:t>
          </a:r>
        </a:p>
      </dsp:txBody>
      <dsp:txXfrm rot="-5400000">
        <a:off x="2198416" y="153310"/>
        <a:ext cx="6117756" cy="1941491"/>
      </dsp:txXfrm>
    </dsp:sp>
    <dsp:sp modelId="{F951F26B-46EA-4EDA-8F95-FD90C62A05C7}">
      <dsp:nvSpPr>
        <dsp:cNvPr id="0" name=""/>
        <dsp:cNvSpPr/>
      </dsp:nvSpPr>
      <dsp:spPr>
        <a:xfrm>
          <a:off x="0" y="56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sp:txBody>
      <dsp:txXfrm>
        <a:off x="100105" y="100161"/>
        <a:ext cx="1850456" cy="2047789"/>
      </dsp:txXfrm>
    </dsp:sp>
    <dsp:sp modelId="{3B47E9C5-B80D-4405-8AC5-90C90A545C50}">
      <dsp:nvSpPr>
        <dsp:cNvPr id="0" name=""/>
        <dsp:cNvSpPr/>
      </dsp:nvSpPr>
      <dsp:spPr>
        <a:xfrm>
          <a:off x="0" y="2360455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sp:txBody>
      <dsp:txXfrm>
        <a:off x="100105" y="2460560"/>
        <a:ext cx="1850456" cy="2047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716-BD5E-4333-B5B5-ADF26563BB64}">
      <dsp:nvSpPr>
        <dsp:cNvPr id="0" name=""/>
        <dsp:cNvSpPr/>
      </dsp:nvSpPr>
      <dsp:spPr>
        <a:xfrm>
          <a:off x="-5990241" y="-916622"/>
          <a:ext cx="7131051" cy="7131051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7ECE7-DD99-48E8-9CED-EFC25AC88C41}">
      <dsp:nvSpPr>
        <dsp:cNvPr id="0" name=""/>
        <dsp:cNvSpPr/>
      </dsp:nvSpPr>
      <dsp:spPr>
        <a:xfrm>
          <a:off x="597088" y="407295"/>
          <a:ext cx="4913544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Сокращение времени ожидания у окна регистратуры.</a:t>
          </a:r>
          <a:endParaRPr lang="ru-RU" sz="2000" b="1" kern="1200" dirty="0">
            <a:solidFill>
              <a:schemeClr val="tx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597088" y="407295"/>
        <a:ext cx="4913544" cy="815014"/>
      </dsp:txXfrm>
    </dsp:sp>
    <dsp:sp modelId="{140720C7-007C-4070-9440-2604454699DF}">
      <dsp:nvSpPr>
        <dsp:cNvPr id="0" name=""/>
        <dsp:cNvSpPr/>
      </dsp:nvSpPr>
      <dsp:spPr>
        <a:xfrm>
          <a:off x="74531" y="297044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702C01-3DDA-4209-BF50-77B974D9857B}">
      <dsp:nvSpPr>
        <dsp:cNvPr id="0" name=""/>
        <dsp:cNvSpPr/>
      </dsp:nvSpPr>
      <dsp:spPr>
        <a:xfrm>
          <a:off x="1064355" y="1630028"/>
          <a:ext cx="4446277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16.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355" y="1630028"/>
        <a:ext cx="4446277" cy="815014"/>
      </dsp:txXfrm>
    </dsp:sp>
    <dsp:sp modelId="{0E1C5049-485D-432E-BD2D-757E1CC60109}">
      <dsp:nvSpPr>
        <dsp:cNvPr id="0" name=""/>
        <dsp:cNvSpPr/>
      </dsp:nvSpPr>
      <dsp:spPr>
        <a:xfrm>
          <a:off x="554971" y="1528152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2D841D-BEE9-474E-8A07-03A1C7C7F281}">
      <dsp:nvSpPr>
        <dsp:cNvPr id="0" name=""/>
        <dsp:cNvSpPr/>
      </dsp:nvSpPr>
      <dsp:spPr>
        <a:xfrm>
          <a:off x="1064355" y="2729459"/>
          <a:ext cx="4446277" cy="10616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17.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355" y="2729459"/>
        <a:ext cx="4446277" cy="1061621"/>
      </dsp:txXfrm>
    </dsp:sp>
    <dsp:sp modelId="{A37D01BB-AB5E-465C-936D-B8EAB2E7572B}">
      <dsp:nvSpPr>
        <dsp:cNvPr id="0" name=""/>
        <dsp:cNvSpPr/>
      </dsp:nvSpPr>
      <dsp:spPr>
        <a:xfrm>
          <a:off x="554971" y="2750885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97965B-FC59-4893-990B-B1DC8785A2D8}">
      <dsp:nvSpPr>
        <dsp:cNvPr id="0" name=""/>
        <dsp:cNvSpPr/>
      </dsp:nvSpPr>
      <dsp:spPr>
        <a:xfrm>
          <a:off x="597088" y="4075496"/>
          <a:ext cx="4913544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12</a:t>
          </a:r>
          <a:r>
            <a:rPr lang="ru-RU" sz="20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088" y="4075496"/>
        <a:ext cx="4913544" cy="815014"/>
      </dsp:txXfrm>
    </dsp:sp>
    <dsp:sp modelId="{0B8571FE-3EA5-4215-B00E-8001A60E88D2}">
      <dsp:nvSpPr>
        <dsp:cNvPr id="0" name=""/>
        <dsp:cNvSpPr/>
      </dsp:nvSpPr>
      <dsp:spPr>
        <a:xfrm>
          <a:off x="87704" y="3973619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0.20743</cdr:x>
      <cdr:y>0.13384</cdr:y>
    </cdr:from>
    <cdr:to>
      <cdr:x>0.94969</cdr:x>
      <cdr:y>0.13384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37391" y="432040"/>
          <a:ext cx="335436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0.22893</cdr:x>
      <cdr:y>0.17979</cdr:y>
    </cdr:from>
    <cdr:to>
      <cdr:x>0.96499</cdr:x>
      <cdr:y>0.17979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1426303" y="321236"/>
          <a:ext cx="458571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0.23335</cdr:x>
      <cdr:y>0.27798</cdr:y>
    </cdr:from>
    <cdr:to>
      <cdr:x>0.9694</cdr:x>
      <cdr:y>0.27798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1766169" y="767105"/>
          <a:ext cx="557092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5.jpeg"/><Relationship Id="rId10" Type="http://schemas.openxmlformats.org/officeDocument/2006/relationships/image" Target="../media/image17.jpeg"/><Relationship Id="rId4" Type="http://schemas.openxmlformats.org/officeDocument/2006/relationships/image" Target="../media/image2.wmf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29185" t="22461" r="27525" b="19922"/>
          <a:stretch>
            <a:fillRect/>
          </a:stretch>
        </p:blipFill>
        <p:spPr bwMode="auto">
          <a:xfrm>
            <a:off x="-20612" y="0"/>
            <a:ext cx="916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4005064"/>
            <a:ext cx="9144000" cy="151216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СИСТЕМЫ ОКАЗАНИЯ ПЕРВИЧНОЙ МЕДИКО-САНИТАРНОЙ ПОМОЩИ» В ЧАСТИ СОЗДАНИЯ И ТИРАЖИРОВАНИЯ НОВОЙ МОДЕЛИ МЕДИЦИНСКОЙ ОРГАНИЗАЦИИ, ОКАЗЫВАЮЩЕЙ ПЕРВИЧНУЮ МЕДИКО-САНИТАРНУЮ ПОМОЩЬ 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12" y="4868"/>
            <a:ext cx="9144000" cy="115212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18864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12776"/>
            <a:ext cx="9144000" cy="504056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детская поликлиника № 2</a:t>
            </a:r>
            <a:endParaRPr lang="ru-RU" alt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-20612" y="5596612"/>
            <a:ext cx="9129588" cy="5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CA6871-12C3-49E6-8C85-19A18FD5A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45" y="158853"/>
            <a:ext cx="720080" cy="7071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703931-77BC-4623-9FBA-AB60A8B7DF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260" y="188640"/>
            <a:ext cx="2345571" cy="6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Картинки по запросу росатом">
            <a:extLst>
              <a:ext uri="{FF2B5EF4-FFF2-40B4-BE49-F238E27FC236}">
                <a16:creationId xmlns:a16="http://schemas.microsoft.com/office/drawing/2014/main" id="{2D706F55-0584-45B5-B859-FF81842C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942" y="158853"/>
            <a:ext cx="574982" cy="728312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67D485-2142-404E-9950-C44BCD1B7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32996"/>
            <a:ext cx="792088" cy="775724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795180A-ADAB-44DF-8716-6902317F5E18}"/>
              </a:ext>
            </a:extLst>
          </p:cNvPr>
          <p:cNvSpPr txBox="1">
            <a:spLocks/>
          </p:cNvSpPr>
          <p:nvPr/>
        </p:nvSpPr>
        <p:spPr bwMode="auto">
          <a:xfrm>
            <a:off x="-91586" y="5989067"/>
            <a:ext cx="9129588" cy="6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Старшая медсестра детской поликлиники № 2 ГУЗ ЯО «ГДБ» 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Маслова Виктория Вячеславовна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713836" y="592994"/>
            <a:ext cx="498516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62" dirty="0"/>
          </a:p>
        </p:txBody>
      </p:sp>
      <p:sp>
        <p:nvSpPr>
          <p:cNvPr id="74" name="TextBox 73"/>
          <p:cNvSpPr txBox="1"/>
          <p:nvPr/>
        </p:nvSpPr>
        <p:spPr>
          <a:xfrm>
            <a:off x="1713836" y="592994"/>
            <a:ext cx="498516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62" dirty="0"/>
          </a:p>
        </p:txBody>
      </p:sp>
      <p:sp>
        <p:nvSpPr>
          <p:cNvPr id="75" name="TextBox 74"/>
          <p:cNvSpPr txBox="1"/>
          <p:nvPr/>
        </p:nvSpPr>
        <p:spPr>
          <a:xfrm>
            <a:off x="3375908" y="198961"/>
            <a:ext cx="5031701" cy="13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2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потока создания ценности по проекту: «Сокращение времени ожидания вакцинопрофилактики.  Формирование прививочной картотеки в </a:t>
            </a:r>
            <a:r>
              <a:rPr lang="ru-RU" sz="1662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</a:t>
            </a:r>
            <a:r>
              <a:rPr lang="ru-RU" sz="1662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№2» , (текущее и целевое состояние)</a:t>
            </a:r>
            <a:endParaRPr lang="ru-RU" sz="1662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594480" y="263769"/>
            <a:ext cx="197828" cy="63304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88" name="Прямоугольник 87"/>
          <p:cNvSpPr/>
          <p:nvPr/>
        </p:nvSpPr>
        <p:spPr>
          <a:xfrm>
            <a:off x="8396681" y="263769"/>
            <a:ext cx="197828" cy="63304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89" name="Прямоугольник 88"/>
          <p:cNvSpPr/>
          <p:nvPr/>
        </p:nvSpPr>
        <p:spPr>
          <a:xfrm>
            <a:off x="185990" y="1570300"/>
            <a:ext cx="8210691" cy="1296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9CF98A-8D43-46A3-80BD-F45BAC5B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865" y="334732"/>
            <a:ext cx="797627" cy="6131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09E61-C363-4D96-89B3-10E6CE0F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541" y="386637"/>
            <a:ext cx="596804" cy="5796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9BEC9E-49CF-4CF3-8137-5A58AB9E5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92" y="386637"/>
            <a:ext cx="596804" cy="5659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9D82C7-7181-4F21-8D39-44F2E0FD6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23" y="316708"/>
            <a:ext cx="750281" cy="716053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 flipV="1">
            <a:off x="131370" y="2885734"/>
            <a:ext cx="7788914" cy="8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35047" y="3563682"/>
            <a:ext cx="1366177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77" b="1" dirty="0"/>
              <a:t>ПРОБЛЕМЫ</a:t>
            </a:r>
            <a:endParaRPr lang="en-US" sz="1477" b="1" dirty="0"/>
          </a:p>
        </p:txBody>
      </p:sp>
      <p:sp>
        <p:nvSpPr>
          <p:cNvPr id="30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57089" y="2612370"/>
            <a:ext cx="677646" cy="459014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8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0B8C415-C19A-4C9E-92A9-E48C1C67FC2E}"/>
              </a:ext>
            </a:extLst>
          </p:cNvPr>
          <p:cNvSpPr/>
          <p:nvPr/>
        </p:nvSpPr>
        <p:spPr>
          <a:xfrm>
            <a:off x="3428265" y="3850908"/>
            <a:ext cx="4245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021" indent="-211021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ожидание у окна регистратуры 2-25 минут.</a:t>
            </a:r>
          </a:p>
          <a:p>
            <a:pPr marL="211021" indent="-211021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ожидания у кабинета врача-педиатра 15-30 минут.</a:t>
            </a:r>
          </a:p>
          <a:p>
            <a:pPr marL="211021" indent="-211021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ожидания перед прививочным кабинетом от 10 до 30 минут.</a:t>
            </a:r>
          </a:p>
          <a:p>
            <a:pPr marL="211021" indent="-211021">
              <a:buFont typeface="+mj-lt"/>
              <a:buAutoNum type="arabicPeriod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предварительной записи на осмотр перед проведением вакцинации.</a:t>
            </a:r>
          </a:p>
          <a:p>
            <a:pPr marL="211021" indent="-211021">
              <a:buFont typeface="+mj-lt"/>
              <a:buAutoNum type="arabicPeriod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электронной прививочной картотеки.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2337793" y="2556604"/>
            <a:ext cx="1064208" cy="673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923"/>
              </a:lnSpc>
            </a:pPr>
            <a:r>
              <a:rPr lang="ru-RU" sz="1108" dirty="0">
                <a:solidFill>
                  <a:schemeClr val="tx1"/>
                </a:solidFill>
              </a:rPr>
              <a:t>Кабинет </a:t>
            </a:r>
          </a:p>
          <a:p>
            <a:pPr algn="ctr">
              <a:lnSpc>
                <a:spcPts val="923"/>
              </a:lnSpc>
            </a:pPr>
            <a:r>
              <a:rPr lang="ru-RU" sz="1108" dirty="0">
                <a:solidFill>
                  <a:schemeClr val="tx1"/>
                </a:solidFill>
              </a:rPr>
              <a:t>врача-педиатра</a:t>
            </a:r>
          </a:p>
        </p:txBody>
      </p:sp>
      <p:sp>
        <p:nvSpPr>
          <p:cNvPr id="37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7604758" y="2557400"/>
            <a:ext cx="714191" cy="475384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8" dirty="0"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4447" y="4109852"/>
            <a:ext cx="2501797" cy="94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46" dirty="0" err="1"/>
              <a:t>Kэф</a:t>
            </a:r>
            <a:r>
              <a:rPr lang="ru-RU" sz="1846" dirty="0"/>
              <a:t>= ВСЦ/ВЦ *100%, </a:t>
            </a:r>
            <a:r>
              <a:rPr lang="ru-RU" sz="1846" dirty="0" err="1"/>
              <a:t>Кэф</a:t>
            </a:r>
            <a:r>
              <a:rPr lang="ru-RU" sz="1846" dirty="0"/>
              <a:t>=8/175*100%</a:t>
            </a:r>
            <a:r>
              <a:rPr lang="en-US" sz="1846" dirty="0"/>
              <a:t>, </a:t>
            </a:r>
            <a:endParaRPr lang="ru-RU" sz="1846" dirty="0"/>
          </a:p>
          <a:p>
            <a:r>
              <a:rPr lang="ru-RU" sz="1846" dirty="0" err="1"/>
              <a:t>Кэф</a:t>
            </a:r>
            <a:r>
              <a:rPr lang="ru-RU" sz="1846" dirty="0"/>
              <a:t>=</a:t>
            </a:r>
            <a:r>
              <a:rPr lang="ru-RU" sz="1846" b="1" dirty="0"/>
              <a:t>4,6 %</a:t>
            </a:r>
            <a:endParaRPr lang="en-US" sz="1846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01977" y="3011481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dirty="0"/>
              <a:t>12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57" name="TextBox 56"/>
          <p:cNvSpPr txBox="1"/>
          <p:nvPr/>
        </p:nvSpPr>
        <p:spPr>
          <a:xfrm>
            <a:off x="6171804" y="5485121"/>
            <a:ext cx="2812839" cy="94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46" dirty="0" err="1"/>
              <a:t>Kэф</a:t>
            </a:r>
            <a:r>
              <a:rPr lang="ru-RU" sz="1846" dirty="0"/>
              <a:t>= ВСЦ/ВЦ *100%, </a:t>
            </a:r>
            <a:r>
              <a:rPr lang="ru-RU" sz="1846" dirty="0" err="1"/>
              <a:t>Кэф</a:t>
            </a:r>
            <a:r>
              <a:rPr lang="ru-RU" sz="1846" dirty="0"/>
              <a:t>=</a:t>
            </a:r>
            <a:r>
              <a:rPr lang="en-US" sz="1846" dirty="0"/>
              <a:t>8</a:t>
            </a:r>
            <a:r>
              <a:rPr lang="ru-RU" sz="1846" dirty="0"/>
              <a:t>/45*100%</a:t>
            </a:r>
          </a:p>
          <a:p>
            <a:r>
              <a:rPr lang="ru-RU" sz="1846" dirty="0" err="1"/>
              <a:t>Кэф</a:t>
            </a:r>
            <a:r>
              <a:rPr lang="ru-RU" sz="1846" dirty="0"/>
              <a:t>=</a:t>
            </a:r>
            <a:r>
              <a:rPr lang="ru-RU" sz="1846" b="1" dirty="0"/>
              <a:t>17,8 %</a:t>
            </a:r>
            <a:endParaRPr lang="en-US" sz="1846" b="1" dirty="0"/>
          </a:p>
        </p:txBody>
      </p:sp>
      <p:sp>
        <p:nvSpPr>
          <p:cNvPr id="24" name="Пятно 1 23"/>
          <p:cNvSpPr/>
          <p:nvPr/>
        </p:nvSpPr>
        <p:spPr>
          <a:xfrm>
            <a:off x="619262" y="1984997"/>
            <a:ext cx="491154" cy="45903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dirty="0"/>
              <a:t>1</a:t>
            </a:r>
          </a:p>
        </p:txBody>
      </p:sp>
      <p:sp>
        <p:nvSpPr>
          <p:cNvPr id="107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1971923" y="1962602"/>
            <a:ext cx="491154" cy="45903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dirty="0"/>
              <a:t>2</a:t>
            </a:r>
          </a:p>
        </p:txBody>
      </p:sp>
      <p:sp>
        <p:nvSpPr>
          <p:cNvPr id="29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3335292" y="1967170"/>
            <a:ext cx="491154" cy="45903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dirty="0"/>
              <a:t>3</a:t>
            </a:r>
          </a:p>
        </p:txBody>
      </p:sp>
      <p:sp>
        <p:nvSpPr>
          <p:cNvPr id="31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1303283" y="1970243"/>
            <a:ext cx="491154" cy="45903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dirty="0"/>
              <a:t>4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983863" y="2532997"/>
            <a:ext cx="1016566" cy="673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8" dirty="0">
                <a:solidFill>
                  <a:schemeClr val="tx1"/>
                </a:solidFill>
              </a:rPr>
              <a:t>регистратура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3674570" y="2549489"/>
            <a:ext cx="1016862" cy="673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8" dirty="0">
                <a:solidFill>
                  <a:schemeClr val="tx1"/>
                </a:solidFill>
              </a:rPr>
              <a:t>Прививочный кабинет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41831" y="2893289"/>
            <a:ext cx="680292" cy="60590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46" name="TextBox 45"/>
          <p:cNvSpPr txBox="1"/>
          <p:nvPr/>
        </p:nvSpPr>
        <p:spPr>
          <a:xfrm>
            <a:off x="491318" y="3084491"/>
            <a:ext cx="977839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8" dirty="0"/>
              <a:t>1-3</a:t>
            </a:r>
          </a:p>
          <a:p>
            <a:pPr algn="ctr"/>
            <a:r>
              <a:rPr lang="ru-RU" sz="1108" dirty="0"/>
              <a:t>человек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2118" y="3476611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8" dirty="0"/>
              <a:t>2</a:t>
            </a:r>
            <a:r>
              <a:rPr lang="en-US" sz="1108" dirty="0"/>
              <a:t>’</a:t>
            </a:r>
            <a:r>
              <a:rPr lang="ru-RU" sz="1108" dirty="0"/>
              <a:t>-25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48" name="TextBox 47"/>
          <p:cNvSpPr txBox="1"/>
          <p:nvPr/>
        </p:nvSpPr>
        <p:spPr>
          <a:xfrm>
            <a:off x="1315023" y="2995735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dirty="0"/>
              <a:t>3</a:t>
            </a:r>
            <a:r>
              <a:rPr lang="en-US" sz="1108" dirty="0"/>
              <a:t>’</a:t>
            </a:r>
            <a:r>
              <a:rPr lang="ru-RU" sz="1108" dirty="0"/>
              <a:t>-4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1997424" y="2896306"/>
            <a:ext cx="680292" cy="60590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50" name="TextBox 49"/>
          <p:cNvSpPr txBox="1"/>
          <p:nvPr/>
        </p:nvSpPr>
        <p:spPr>
          <a:xfrm>
            <a:off x="1858893" y="3100617"/>
            <a:ext cx="977839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8" dirty="0"/>
              <a:t>1</a:t>
            </a:r>
            <a:r>
              <a:rPr lang="ru-RU" sz="1108" dirty="0"/>
              <a:t>-4</a:t>
            </a:r>
          </a:p>
          <a:p>
            <a:pPr algn="ctr"/>
            <a:r>
              <a:rPr lang="ru-RU" sz="1108" dirty="0"/>
              <a:t>человека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23853" y="3452704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8" dirty="0"/>
              <a:t>15</a:t>
            </a:r>
            <a:r>
              <a:rPr lang="en-US" sz="1108" dirty="0"/>
              <a:t>’</a:t>
            </a:r>
            <a:r>
              <a:rPr lang="ru-RU" sz="1108" dirty="0"/>
              <a:t>-30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3322983" y="2896306"/>
            <a:ext cx="680292" cy="60590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53" name="TextBox 52"/>
          <p:cNvSpPr txBox="1"/>
          <p:nvPr/>
        </p:nvSpPr>
        <p:spPr>
          <a:xfrm>
            <a:off x="3184452" y="3100617"/>
            <a:ext cx="977839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8" dirty="0"/>
              <a:t>1-4</a:t>
            </a:r>
          </a:p>
          <a:p>
            <a:pPr algn="ctr"/>
            <a:r>
              <a:rPr lang="ru-RU" sz="1108" dirty="0"/>
              <a:t>человек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84452" y="3452704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8" dirty="0"/>
              <a:t>10</a:t>
            </a:r>
            <a:r>
              <a:rPr lang="en-US" sz="1108" dirty="0"/>
              <a:t>’</a:t>
            </a:r>
            <a:r>
              <a:rPr lang="ru-RU" sz="1108" dirty="0"/>
              <a:t>-30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55" name="TextBox 54"/>
          <p:cNvSpPr txBox="1"/>
          <p:nvPr/>
        </p:nvSpPr>
        <p:spPr>
          <a:xfrm>
            <a:off x="4002079" y="2983841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8" dirty="0"/>
              <a:t>1</a:t>
            </a:r>
            <a:r>
              <a:rPr lang="ru-RU" sz="1108" dirty="0"/>
              <a:t>0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5037282" y="2532997"/>
            <a:ext cx="1016862" cy="673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8" dirty="0">
                <a:solidFill>
                  <a:schemeClr val="tx1"/>
                </a:solidFill>
              </a:rPr>
              <a:t>Зона контроля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07112" y="2983841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dirty="0"/>
              <a:t>30</a:t>
            </a:r>
            <a:r>
              <a:rPr lang="en-US" sz="1108" dirty="0"/>
              <a:t>’</a:t>
            </a:r>
            <a:endParaRPr lang="ru-RU" sz="1108" dirty="0"/>
          </a:p>
        </p:txBody>
      </p: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 flipV="1">
            <a:off x="194571" y="6008677"/>
            <a:ext cx="5515683" cy="28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52114" y="5754811"/>
            <a:ext cx="677646" cy="459014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8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849741" y="5699046"/>
            <a:ext cx="1083330" cy="673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923"/>
              </a:lnSpc>
            </a:pPr>
            <a:r>
              <a:rPr lang="ru-RU" sz="1108" dirty="0">
                <a:solidFill>
                  <a:schemeClr val="tx1"/>
                </a:solidFill>
              </a:rPr>
              <a:t>Кабинет </a:t>
            </a:r>
          </a:p>
          <a:p>
            <a:pPr algn="ctr">
              <a:lnSpc>
                <a:spcPts val="923"/>
              </a:lnSpc>
            </a:pPr>
            <a:r>
              <a:rPr lang="ru-RU" sz="1108" dirty="0">
                <a:solidFill>
                  <a:schemeClr val="tx1"/>
                </a:solidFill>
              </a:rPr>
              <a:t>Профилактики инфекционных заболеваний</a:t>
            </a:r>
          </a:p>
        </p:txBody>
      </p:sp>
      <p:sp>
        <p:nvSpPr>
          <p:cNvPr id="62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5475265" y="5677387"/>
            <a:ext cx="714191" cy="475384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8" dirty="0"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39661" y="6153922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dirty="0"/>
              <a:t>6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2046181" y="5690117"/>
            <a:ext cx="1016862" cy="673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8" dirty="0">
                <a:solidFill>
                  <a:schemeClr val="tx1"/>
                </a:solidFill>
              </a:rPr>
              <a:t>Прививочный кабинет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02342" y="6128279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dirty="0"/>
              <a:t>4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3184452" y="5674274"/>
            <a:ext cx="1016862" cy="673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8" dirty="0">
                <a:solidFill>
                  <a:schemeClr val="tx1"/>
                </a:solidFill>
              </a:rPr>
              <a:t>Зона контроля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14603" y="6112436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dirty="0"/>
              <a:t>30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6358925" y="2526708"/>
            <a:ext cx="1064208" cy="673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923"/>
              </a:lnSpc>
            </a:pPr>
            <a:r>
              <a:rPr lang="ru-RU" sz="1108" dirty="0">
                <a:solidFill>
                  <a:schemeClr val="tx1"/>
                </a:solidFill>
              </a:rPr>
              <a:t>Кабинет </a:t>
            </a:r>
          </a:p>
          <a:p>
            <a:pPr algn="ctr">
              <a:lnSpc>
                <a:spcPts val="923"/>
              </a:lnSpc>
            </a:pPr>
            <a:r>
              <a:rPr lang="ru-RU" sz="1108" dirty="0">
                <a:solidFill>
                  <a:schemeClr val="tx1"/>
                </a:solidFill>
              </a:rPr>
              <a:t>врача-педиатра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37968" y="2979447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dirty="0"/>
              <a:t>5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4309989" y="5671992"/>
            <a:ext cx="1083330" cy="673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923"/>
              </a:lnSpc>
            </a:pPr>
            <a:r>
              <a:rPr lang="ru-RU" sz="1108" dirty="0">
                <a:solidFill>
                  <a:schemeClr val="tx1"/>
                </a:solidFill>
              </a:rPr>
              <a:t>Кабинет </a:t>
            </a:r>
          </a:p>
          <a:p>
            <a:pPr algn="ctr">
              <a:lnSpc>
                <a:spcPts val="923"/>
              </a:lnSpc>
            </a:pPr>
            <a:r>
              <a:rPr lang="ru-RU" sz="1108" dirty="0">
                <a:solidFill>
                  <a:schemeClr val="tx1"/>
                </a:solidFill>
              </a:rPr>
              <a:t>Профилактики инфекционных заболеваний</a:t>
            </a:r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6001224" y="2890139"/>
            <a:ext cx="680292" cy="60590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67" name="TextBox 66"/>
          <p:cNvSpPr txBox="1"/>
          <p:nvPr/>
        </p:nvSpPr>
        <p:spPr>
          <a:xfrm>
            <a:off x="5862693" y="3094449"/>
            <a:ext cx="977839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8" dirty="0"/>
              <a:t>1</a:t>
            </a:r>
            <a:r>
              <a:rPr lang="ru-RU" sz="1108" dirty="0"/>
              <a:t>-4</a:t>
            </a:r>
          </a:p>
          <a:p>
            <a:pPr algn="ctr"/>
            <a:r>
              <a:rPr lang="ru-RU" sz="1108" dirty="0"/>
              <a:t>человека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27653" y="3446537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8" dirty="0"/>
              <a:t>15</a:t>
            </a:r>
            <a:r>
              <a:rPr lang="en-US" sz="1108" dirty="0"/>
              <a:t>’</a:t>
            </a:r>
            <a:r>
              <a:rPr lang="ru-RU" sz="1108" dirty="0"/>
              <a:t>-30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70" name="TextBox 69"/>
          <p:cNvSpPr txBox="1"/>
          <p:nvPr/>
        </p:nvSpPr>
        <p:spPr>
          <a:xfrm>
            <a:off x="4742405" y="6127494"/>
            <a:ext cx="97783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dirty="0"/>
              <a:t>5</a:t>
            </a:r>
            <a:r>
              <a:rPr lang="en-US" sz="1108" dirty="0"/>
              <a:t>’</a:t>
            </a:r>
            <a:endParaRPr lang="ru-RU" sz="1108" dirty="0"/>
          </a:p>
        </p:txBody>
      </p:sp>
      <p:sp>
        <p:nvSpPr>
          <p:cNvPr id="71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5955569" y="1982575"/>
            <a:ext cx="491154" cy="45903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557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04294" y="24151"/>
            <a:ext cx="551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«Сокращение времени ожидания вакцинопрофилактики.  Формирование прививочной картотеки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№2»,  «было-стало»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9AD56-143C-49B5-BE91-3A92E9EA1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67" y="76876"/>
            <a:ext cx="812804" cy="77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C9B10A-7090-4889-A929-3EFA6B38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BCB407-C5D4-4E93-9C95-E71460EF6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38B6BB-199A-4A27-89C8-702118CE2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B3C1CE-DA66-45D2-8551-25C8E1898027}"/>
              </a:ext>
            </a:extLst>
          </p:cNvPr>
          <p:cNvSpPr/>
          <p:nvPr/>
        </p:nvSpPr>
        <p:spPr>
          <a:xfrm>
            <a:off x="187614" y="4470985"/>
            <a:ext cx="3901897" cy="2012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Проблемы при внедрении:</a:t>
            </a:r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Перестройка схемы работы во время приема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D70B97-04FA-48CB-9411-4D2E5860A785}"/>
              </a:ext>
            </a:extLst>
          </p:cNvPr>
          <p:cNvSpPr/>
          <p:nvPr/>
        </p:nvSpPr>
        <p:spPr>
          <a:xfrm>
            <a:off x="4789296" y="4436745"/>
            <a:ext cx="3762726" cy="20165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Вопросы и предложения:</a:t>
            </a:r>
          </a:p>
          <a:p>
            <a:pPr algn="ctr"/>
            <a:endParaRPr lang="ru-RU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Организация семинаров</a:t>
            </a:r>
          </a:p>
          <a:p>
            <a:pPr algn="just"/>
            <a:r>
              <a:rPr lang="ru-RU" dirty="0"/>
              <a:t>по обучению персонала работе в МИС</a:t>
            </a:r>
          </a:p>
          <a:p>
            <a:pPr algn="just"/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8" y="1277557"/>
            <a:ext cx="3168352" cy="2703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5" y="1260485"/>
            <a:ext cx="2613458" cy="29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61800" y="1206803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22822" y="76876"/>
            <a:ext cx="5554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стандарты по итогам реализации проекта: «Сокращение времени ожидания вакцинопрофилактики.  Формирование прививочной картотеки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№2»  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ABE7BD-9B58-41C4-B21A-6EFE61F5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887A1-0EAC-48E9-83F8-C27A02517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190E81-F19A-418B-873D-F3464E354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D6F466-E217-4891-BE42-43BA72A44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60988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650604"/>
              </p:ext>
            </p:extLst>
          </p:nvPr>
        </p:nvGraphicFramePr>
        <p:xfrm>
          <a:off x="2915816" y="1131590"/>
          <a:ext cx="5585306" cy="529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9928" y="76734"/>
            <a:ext cx="51311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тоги реализации проекта: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вакцинопрофилактики.  Формирование прививочной картотеки в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№2»  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0780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643E79-54B5-491A-9DC1-BB01C33444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743C0A7-C18C-47EA-B6C6-C8A59CAB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E52441-B868-499B-8094-36F6B82DB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02660AF-13E5-4D53-93F6-EDDA60F889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77" y="29577"/>
            <a:ext cx="963711" cy="8799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11860" y="1577569"/>
            <a:ext cx="47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7904" y="284422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4418" y="5166694"/>
            <a:ext cx="2481898" cy="92660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Время добавления ценности на приеме пациентов врачом, </a:t>
            </a:r>
            <a:r>
              <a:rPr lang="ru-RU" sz="1400" b="1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80 % от общего времени приема 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4418" y="1552407"/>
            <a:ext cx="2481898" cy="664819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исключен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86AAB-F0DE-4F03-9CD7-18F6945B3ECC}"/>
              </a:ext>
            </a:extLst>
          </p:cNvPr>
          <p:cNvSpPr txBox="1"/>
          <p:nvPr/>
        </p:nvSpPr>
        <p:spPr>
          <a:xfrm>
            <a:off x="3707904" y="410915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FC692-3284-43BF-8DB5-0668B5229E48}"/>
              </a:ext>
            </a:extLst>
          </p:cNvPr>
          <p:cNvSpPr txBox="1"/>
          <p:nvPr/>
        </p:nvSpPr>
        <p:spPr>
          <a:xfrm>
            <a:off x="3259750" y="528043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BBD3CB-92A8-4721-8BCA-6D76C07D6C45}"/>
              </a:ext>
            </a:extLst>
          </p:cNvPr>
          <p:cNvSpPr/>
          <p:nvPr/>
        </p:nvSpPr>
        <p:spPr>
          <a:xfrm>
            <a:off x="324418" y="2387718"/>
            <a:ext cx="2481898" cy="13116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амбулаторного приема плановых пациентов врачами строго по времени и по предварительной записи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95 % посещений по установленному времени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82E8E9-17F1-4A49-8D9C-1E3925B5F941}"/>
              </a:ext>
            </a:extLst>
          </p:cNvPr>
          <p:cNvSpPr/>
          <p:nvPr/>
        </p:nvSpPr>
        <p:spPr>
          <a:xfrm>
            <a:off x="324418" y="3869842"/>
            <a:ext cx="2481898" cy="106339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удаленной записи на прием,</a:t>
            </a:r>
            <a:b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100 % записей, произведенных без посещения регистратуры</a:t>
            </a:r>
            <a:r>
              <a:rPr lang="ru-RU" sz="1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16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9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Оперативное управление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процессами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41975"/>
            <a:ext cx="8964488" cy="82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9" y="1280645"/>
            <a:ext cx="8505697" cy="54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6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F76B1BCB-3D25-4BCA-A73F-ED76567C0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577996"/>
              </p:ext>
            </p:extLst>
          </p:nvPr>
        </p:nvGraphicFramePr>
        <p:xfrm>
          <a:off x="41962" y="2790304"/>
          <a:ext cx="6086968" cy="236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2679" y="-28859"/>
            <a:ext cx="5396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устойчивости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улучшений в рамках проекта: «Сокращение времени ожидания вакцинопрофилактики.  Формирование прививочной картотеки в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№2»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939986786"/>
              </p:ext>
            </p:extLst>
          </p:nvPr>
        </p:nvGraphicFramePr>
        <p:xfrm>
          <a:off x="-149071" y="1084928"/>
          <a:ext cx="6230166" cy="178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6415000" y="2487654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415000" y="3978531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73120" y="1181364"/>
            <a:ext cx="15042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амбулаторного приема плановых пациентов врачами строго по времени и по предварительной записи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6497137" y="1277886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7065885" y="2368323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(95%)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47637" y="3777677"/>
            <a:ext cx="136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(100 %)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49625" y="2911848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7032908" y="3152001"/>
            <a:ext cx="1706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удаленной записи на прием в медицинские организации</a:t>
            </a:r>
            <a:endParaRPr lang="ru-RU" sz="1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FAF8F10-292E-4F21-A9BE-8F1F6A920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177255"/>
              </p:ext>
            </p:extLst>
          </p:nvPr>
        </p:nvGraphicFramePr>
        <p:xfrm>
          <a:off x="88864" y="4607310"/>
          <a:ext cx="5992231" cy="227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2819BCE-477B-48A0-8B96-55697E49ED18}"/>
              </a:ext>
            </a:extLst>
          </p:cNvPr>
          <p:cNvCxnSpPr/>
          <p:nvPr/>
        </p:nvCxnSpPr>
        <p:spPr>
          <a:xfrm>
            <a:off x="6481288" y="6090679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B63569-216D-4B66-9555-0943BFAF187E}"/>
              </a:ext>
            </a:extLst>
          </p:cNvPr>
          <p:cNvSpPr txBox="1"/>
          <p:nvPr/>
        </p:nvSpPr>
        <p:spPr>
          <a:xfrm>
            <a:off x="7113925" y="5889825"/>
            <a:ext cx="136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(80 %)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83AB47-7CFF-492F-9069-BD7905689BC7}"/>
              </a:ext>
            </a:extLst>
          </p:cNvPr>
          <p:cNvSpPr txBox="1"/>
          <p:nvPr/>
        </p:nvSpPr>
        <p:spPr>
          <a:xfrm>
            <a:off x="6627898" y="4833262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E0DB69-DBBC-49BD-B359-D735E418BD21}"/>
              </a:ext>
            </a:extLst>
          </p:cNvPr>
          <p:cNvSpPr txBox="1"/>
          <p:nvPr/>
        </p:nvSpPr>
        <p:spPr>
          <a:xfrm>
            <a:off x="7090495" y="5015284"/>
            <a:ext cx="1706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Время добавления ценности на приеме пациентов врачом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9564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2B3B27-6B82-4FFA-A8C6-3337BFE75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87341"/>
              </p:ext>
            </p:extLst>
          </p:nvPr>
        </p:nvGraphicFramePr>
        <p:xfrm>
          <a:off x="0" y="1124744"/>
          <a:ext cx="8964486" cy="5733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34">
                  <a:extLst>
                    <a:ext uri="{9D8B030D-6E8A-4147-A177-3AD203B41FA5}">
                      <a16:colId xmlns:a16="http://schemas.microsoft.com/office/drawing/2014/main" val="2170542045"/>
                    </a:ext>
                  </a:extLst>
                </a:gridCol>
                <a:gridCol w="1536423">
                  <a:extLst>
                    <a:ext uri="{9D8B030D-6E8A-4147-A177-3AD203B41FA5}">
                      <a16:colId xmlns:a16="http://schemas.microsoft.com/office/drawing/2014/main" val="3894467220"/>
                    </a:ext>
                  </a:extLst>
                </a:gridCol>
                <a:gridCol w="720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2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92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241">
                  <a:extLst>
                    <a:ext uri="{9D8B030D-6E8A-4147-A177-3AD203B41FA5}">
                      <a16:colId xmlns:a16="http://schemas.microsoft.com/office/drawing/2014/main" val="1196884080"/>
                    </a:ext>
                  </a:extLst>
                </a:gridCol>
                <a:gridCol w="719241">
                  <a:extLst>
                    <a:ext uri="{9D8B030D-6E8A-4147-A177-3AD203B41FA5}">
                      <a16:colId xmlns:a16="http://schemas.microsoft.com/office/drawing/2014/main" val="407755809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потоков здоровых и больных детей в детской поликлинике №2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 для медицинского обслуживания в детской поликлинике № 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"Работа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кабинета врача-офтальмолога»</a:t>
                      </a:r>
                      <a:r>
                        <a:rPr 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предварительной записи пациентов на прием к врачу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листков нетрудоспособности.»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записи на прием к врачу, ведение расписания в электронном виде детской поликлинике№ 2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проведения эндоскопического обследования в ДП№2»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822243045"/>
                  </a:ext>
                </a:extLst>
              </a:tr>
              <a:tr h="22400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Управление потоками пациентов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4315"/>
                  </a:ext>
                </a:extLst>
              </a:tr>
              <a:tr h="436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при проведении диспансеризации, профилактических медицинских осмотров с иными потоками пациентов в поликлинике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40423"/>
                  </a:ext>
                </a:extLst>
              </a:tr>
              <a:tr h="545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пациентов при предоставлении платных медицинских услуг и медицинской помощи в рамках территориальной программы государственных гарантий на соответствующий календарный год и плановый период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349"/>
                  </a:ext>
                </a:extLst>
              </a:tr>
              <a:tr h="374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действий пациента в потоке процесса оказания ему медицинской помощи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87490"/>
                  </a:ext>
                </a:extLst>
              </a:tr>
              <a:tr h="22400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Качество пространства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73580"/>
                  </a:ext>
                </a:extLst>
              </a:tr>
              <a:tr h="374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в зоне (зонах) комфортного ожидания для пациентов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37332"/>
                  </a:ext>
                </a:extLst>
              </a:tr>
              <a:tr h="241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навигации в медицинской организации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16983"/>
                  </a:ext>
                </a:extLst>
              </a:tr>
              <a:tr h="241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рабочих мест по системе 5С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80924"/>
                  </a:ext>
                </a:extLst>
              </a:tr>
              <a:tr h="227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информирования в медицинской организации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68322"/>
                  </a:ext>
                </a:extLst>
              </a:tr>
              <a:tr h="22400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Управление запасами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29199"/>
                  </a:ext>
                </a:extLst>
              </a:tr>
              <a:tr h="386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от склада поставщика до медицинской организации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43777"/>
                  </a:ext>
                </a:extLst>
              </a:tr>
              <a:tr h="740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и их расходования в медицинской организации осуществляется по принципу «точно вовремя»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4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25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062377-1B98-4394-BEC6-EA33C4039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20144"/>
              </p:ext>
            </p:extLst>
          </p:nvPr>
        </p:nvGraphicFramePr>
        <p:xfrm>
          <a:off x="17747" y="1206651"/>
          <a:ext cx="8964490" cy="4997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604">
                  <a:extLst>
                    <a:ext uri="{9D8B030D-6E8A-4147-A177-3AD203B41FA5}">
                      <a16:colId xmlns:a16="http://schemas.microsoft.com/office/drawing/2014/main" val="2692208862"/>
                    </a:ext>
                  </a:extLst>
                </a:gridCol>
                <a:gridCol w="1577786">
                  <a:extLst>
                    <a:ext uri="{9D8B030D-6E8A-4147-A177-3AD203B41FA5}">
                      <a16:colId xmlns:a16="http://schemas.microsoft.com/office/drawing/2014/main" val="2155982699"/>
                    </a:ext>
                  </a:extLst>
                </a:gridCol>
                <a:gridCol w="415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0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727">
                  <a:extLst>
                    <a:ext uri="{9D8B030D-6E8A-4147-A177-3AD203B41FA5}">
                      <a16:colId xmlns:a16="http://schemas.microsoft.com/office/drawing/2014/main" val="93649162"/>
                    </a:ext>
                  </a:extLst>
                </a:gridCol>
                <a:gridCol w="1233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227525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19797383"/>
                    </a:ext>
                  </a:extLst>
                </a:gridCol>
                <a:gridCol w="720082">
                  <a:extLst>
                    <a:ext uri="{9D8B030D-6E8A-4147-A177-3AD203B41FA5}">
                      <a16:colId xmlns:a16="http://schemas.microsoft.com/office/drawing/2014/main" val="158836526"/>
                    </a:ext>
                  </a:extLst>
                </a:gridCol>
              </a:tblGrid>
              <a:tr h="19316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dirty="0"/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потоков здоровых и больных детей в детской поликлинике №2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 для медицинского обслуживания в детской поликлинике № 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"Работа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кабинета врача-офтальмолога»</a:t>
                      </a:r>
                      <a:r>
                        <a:rPr 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предварительной записи пациентов на прием к врачу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листков нетрудоспособности.»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записи на прием к врачу, ведение расписания в электронном виде детской поликлинике№ 2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br>
                        <a:rPr lang="ru-RU" sz="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/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проведения эндоскопического обследования в ДП№2»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650908031"/>
                  </a:ext>
                </a:extLst>
              </a:tr>
              <a:tr h="64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п/п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6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/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/>
                </a:tc>
                <a:extLst>
                  <a:ext uri="{0D108BD9-81ED-4DB2-BD59-A6C34878D82A}">
                    <a16:rowId xmlns:a16="http://schemas.microsoft.com/office/drawing/2014/main" val="1826040297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Стандартизация процессов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19718"/>
                  </a:ext>
                </a:extLst>
              </a:tr>
              <a:tr h="100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текущей деятельности медицинской организации разработанным стандартам улучшенных процессов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74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стандартов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78665"/>
                  </a:ext>
                </a:extLst>
              </a:tr>
              <a:tr h="75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возможное время добавления ценности на приеме пациентов врачом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59763"/>
                  </a:ext>
                </a:extLst>
              </a:tr>
              <a:tr h="75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нагрузки отдельных сотрудников в процессе приема в одном рабочем помещении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9055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Качество медицинской помощи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6582"/>
                  </a:ext>
                </a:extLst>
              </a:tr>
              <a:tr h="15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 сумма штрафов/удержаний/снятий,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7087"/>
                  </a:ext>
                </a:extLst>
              </a:tr>
              <a:tr h="125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штрафов/удержаний/ 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4758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Доступность медицинской помощи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82553"/>
                  </a:ext>
                </a:extLst>
              </a:tr>
              <a:tr h="75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амбулаторного приема плановых пациентов врачами строго по времени и по предварительной записи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43813"/>
                  </a:ext>
                </a:extLst>
              </a:tr>
              <a:tr h="75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удаленной записи на прием в медицинские организации (через Интернет, колл-центр)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28677"/>
                  </a:ext>
                </a:extLst>
              </a:tr>
              <a:tr h="100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профилактического осмотра и/или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диспан-серизации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взрослого населения за минимальное количество посещений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2637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Вовлеченность персонала в улучшения процессов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9558"/>
                  </a:ext>
                </a:extLst>
              </a:tr>
              <a:tr h="100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 руководителей медицинских организаций и их заместителей во внедрение бережливых технологий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28639"/>
                  </a:ext>
                </a:extLst>
              </a:tr>
              <a:tr h="5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системы подачи и реализации предложений по улучшению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93860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Формирование системы управления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70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Визуальное управление процессами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71167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Эффективность использования оборудования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21767"/>
                  </a:ext>
                </a:extLst>
              </a:tr>
              <a:tr h="50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нагрузка оборудования (далее – ПН)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8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75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4134" y="184534"/>
            <a:ext cx="526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Рабочая группа проекта: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вакцинопрофилактики.  Формирование прививочной картотеки в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№2»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956" y="14485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781" y="40925"/>
            <a:ext cx="890353" cy="879982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DE1D813F-490C-4F27-A9F0-D853A7E41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08796"/>
              </p:ext>
            </p:extLst>
          </p:nvPr>
        </p:nvGraphicFramePr>
        <p:xfrm>
          <a:off x="104984" y="2113061"/>
          <a:ext cx="8427416" cy="3984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193">
                  <a:extLst>
                    <a:ext uri="{9D8B030D-6E8A-4147-A177-3AD203B41FA5}">
                      <a16:colId xmlns:a16="http://schemas.microsoft.com/office/drawing/2014/main" val="1386684038"/>
                    </a:ext>
                  </a:extLst>
                </a:gridCol>
                <a:gridCol w="1452395">
                  <a:extLst>
                    <a:ext uri="{9D8B030D-6E8A-4147-A177-3AD203B41FA5}">
                      <a16:colId xmlns:a16="http://schemas.microsoft.com/office/drawing/2014/main" val="3204066170"/>
                    </a:ext>
                  </a:extLst>
                </a:gridCol>
                <a:gridCol w="1324455">
                  <a:extLst>
                    <a:ext uri="{9D8B030D-6E8A-4147-A177-3AD203B41FA5}">
                      <a16:colId xmlns:a16="http://schemas.microsoft.com/office/drawing/2014/main" val="4244773313"/>
                    </a:ext>
                  </a:extLst>
                </a:gridCol>
                <a:gridCol w="1424348">
                  <a:extLst>
                    <a:ext uri="{9D8B030D-6E8A-4147-A177-3AD203B41FA5}">
                      <a16:colId xmlns:a16="http://schemas.microsoft.com/office/drawing/2014/main" val="3311883347"/>
                    </a:ext>
                  </a:extLst>
                </a:gridCol>
                <a:gridCol w="1353005">
                  <a:extLst>
                    <a:ext uri="{9D8B030D-6E8A-4147-A177-3AD203B41FA5}">
                      <a16:colId xmlns:a16="http://schemas.microsoft.com/office/drawing/2014/main" val="3231787927"/>
                    </a:ext>
                  </a:extLst>
                </a:gridCol>
                <a:gridCol w="1296734">
                  <a:extLst>
                    <a:ext uri="{9D8B030D-6E8A-4147-A177-3AD203B41FA5}">
                      <a16:colId xmlns:a16="http://schemas.microsoft.com/office/drawing/2014/main" val="1096400316"/>
                    </a:ext>
                  </a:extLst>
                </a:gridCol>
                <a:gridCol w="80286">
                  <a:extLst>
                    <a:ext uri="{9D8B030D-6E8A-4147-A177-3AD203B41FA5}">
                      <a16:colId xmlns:a16="http://schemas.microsoft.com/office/drawing/2014/main" val="811342107"/>
                    </a:ext>
                  </a:extLst>
                </a:gridCol>
              </a:tblGrid>
              <a:tr h="174464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87243"/>
                  </a:ext>
                </a:extLst>
              </a:tr>
              <a:tr h="756455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Мельникова Елена Анатольевна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Маслова Виктория Вячеславовна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Шагина Анастасия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Павловна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Сержантова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Тырновская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Елена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Александровна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Виноградова Анастасия Владимировна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75352"/>
                  </a:ext>
                </a:extLst>
              </a:tr>
              <a:tr h="148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(лидер рабочей группы, планирование мероприятий, мониторинг процессов, отчет)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(стандартизация, методическая поддержка)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(хронометраж)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(хронометраж)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визуализация)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(Визуализация, планирование, отчет)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6283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7" y="1878165"/>
            <a:ext cx="1339881" cy="1729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03" y="1888226"/>
            <a:ext cx="1210094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1871594"/>
            <a:ext cx="1239602" cy="1737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0" y="1926927"/>
            <a:ext cx="1252196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2" y="1875246"/>
            <a:ext cx="1448165" cy="1728192"/>
          </a:xfrm>
          <a:prstGeom prst="rect">
            <a:avLst/>
          </a:prstGeom>
        </p:spPr>
      </p:pic>
      <p:pic>
        <p:nvPicPr>
          <p:cNvPr id="22" name="Picture 1" descr="виноградов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34" y="1748116"/>
            <a:ext cx="1226701" cy="18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871594"/>
            <a:ext cx="169697" cy="1731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2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929717" y="0"/>
            <a:ext cx="137001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386705" y="260648"/>
            <a:ext cx="5757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и ценности детской поликлиники № 2 ГУЗ ЯО «ГДБ»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7EC56-85E8-470A-AC06-BA07863F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7B24BF-931F-45DA-B939-2132E5AD3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E41852-DAAD-4A1E-A0B0-8F4BE875F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D1C3D5-9F96-4DD8-B296-7008489CC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52" y="0"/>
            <a:ext cx="1033977" cy="8799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071" y="1453019"/>
            <a:ext cx="80673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Миссия:</a:t>
            </a:r>
            <a:r>
              <a:rPr lang="ru-RU" dirty="0"/>
              <a:t> Мы работаем </a:t>
            </a:r>
            <a:br>
              <a:rPr lang="ru-RU" dirty="0"/>
            </a:br>
            <a:r>
              <a:rPr lang="ru-RU" dirty="0"/>
              <a:t>во благо здоровья детей, потому что здоровье детей – это основа национальной безопасности и залог прогрессивного развития общества!</a:t>
            </a:r>
          </a:p>
          <a:p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 удовлетворение потребностей детей в качественной лечебно-профилактической медицинской помощи.</a:t>
            </a:r>
          </a:p>
          <a:p>
            <a:endParaRPr lang="ru-RU" dirty="0"/>
          </a:p>
          <a:p>
            <a:r>
              <a:rPr lang="ru-RU" b="1" dirty="0"/>
              <a:t>Задача: </a:t>
            </a:r>
            <a:r>
              <a:rPr lang="ru-RU" dirty="0"/>
              <a:t>работать без риска для детей, их законных представителей и сотрудников.</a:t>
            </a:r>
          </a:p>
          <a:p>
            <a:endParaRPr lang="ru-RU" dirty="0"/>
          </a:p>
          <a:p>
            <a:r>
              <a:rPr lang="ru-RU" b="1" dirty="0"/>
              <a:t>Ценности: </a:t>
            </a:r>
          </a:p>
          <a:p>
            <a:r>
              <a:rPr lang="ru-RU" b="1" dirty="0"/>
              <a:t>Качество</a:t>
            </a:r>
            <a:r>
              <a:rPr lang="ru-RU" dirty="0"/>
              <a:t> - деятельность, соответствующая клиническим рекомендациям, порядкам и стандартам оказания медицинской помощи. Повышение уровня удовлетворенности пациентов. </a:t>
            </a:r>
          </a:p>
          <a:p>
            <a:r>
              <a:rPr lang="ru-RU" b="1" dirty="0"/>
              <a:t>Доброжелательное отношение </a:t>
            </a:r>
            <a:r>
              <a:rPr lang="ru-RU" dirty="0"/>
              <a:t>– квалифицированный , отзывчивый и чуткий персонал, способный сопереживать детям, бережное отношение к пациентам, формирование положительного эмоционального восприятия лечебного процесса.</a:t>
            </a:r>
          </a:p>
          <a:p>
            <a:r>
              <a:rPr lang="ru-RU" b="1" dirty="0"/>
              <a:t>Профессионализм</a:t>
            </a:r>
            <a:r>
              <a:rPr lang="ru-RU" dirty="0"/>
              <a:t> – постоянное повышение квалификации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144007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965101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61323771"/>
              </p:ext>
            </p:extLst>
          </p:nvPr>
        </p:nvGraphicFramePr>
        <p:xfrm>
          <a:off x="368135" y="1235034"/>
          <a:ext cx="8524345" cy="539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7318" y="-670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Нормативное регулирование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роекта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ожидания вакцинопрофилактики.  Формирование прививочной картотеки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№2»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62204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7F91CF6D-C417-4D40-A9D3-D640FB2AFAE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Картинки по запросу росатом">
            <a:extLst>
              <a:ext uri="{FF2B5EF4-FFF2-40B4-BE49-F238E27FC236}">
                <a16:creationId xmlns:a16="http://schemas.microsoft.com/office/drawing/2014/main" id="{DC40C301-79CB-4895-BFDB-FAABD5DC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9635A0-7004-4FA4-9082-B12842D1B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0368B6-8073-4135-8FF9-EACF3F080D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91880" y="0"/>
            <a:ext cx="5275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поликлиники № 2 ГУЗ ЯО «ГДБ»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2020 - 2021 годы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2E657-A43D-4B5C-B244-44366131F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3C0A8-22DD-4E4C-861C-5F9AE21E8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3026C5-68F2-41C6-9E6D-76E6D5AA4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F29832-26E5-4A6D-8A14-8A4896009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55" y="4688"/>
            <a:ext cx="1033977" cy="879982"/>
          </a:xfrm>
          <a:prstGeom prst="rect">
            <a:avLst/>
          </a:prstGeom>
        </p:spPr>
      </p:pic>
      <p:sp>
        <p:nvSpPr>
          <p:cNvPr id="16" name="Полилиния: фигура 7">
            <a:extLst>
              <a:ext uri="{FF2B5EF4-FFF2-40B4-BE49-F238E27FC236}">
                <a16:creationId xmlns:a16="http://schemas.microsoft.com/office/drawing/2014/main" id="{DFA723D3-08F3-4E96-8633-0365D71BFCA5}"/>
              </a:ext>
            </a:extLst>
          </p:cNvPr>
          <p:cNvSpPr/>
          <p:nvPr/>
        </p:nvSpPr>
        <p:spPr>
          <a:xfrm>
            <a:off x="5452590" y="3933057"/>
            <a:ext cx="1468933" cy="866163"/>
          </a:xfrm>
          <a:custGeom>
            <a:avLst/>
            <a:gdLst>
              <a:gd name="connsiteX0" fmla="*/ 0 w 1468933"/>
              <a:gd name="connsiteY0" fmla="*/ 0 h 1476000"/>
              <a:gd name="connsiteX1" fmla="*/ 1468933 w 1468933"/>
              <a:gd name="connsiteY1" fmla="*/ 0 h 1476000"/>
              <a:gd name="connsiteX2" fmla="*/ 1468933 w 1468933"/>
              <a:gd name="connsiteY2" fmla="*/ 1476000 h 1476000"/>
              <a:gd name="connsiteX3" fmla="*/ 0 w 1468933"/>
              <a:gd name="connsiteY3" fmla="*/ 1476000 h 1476000"/>
              <a:gd name="connsiteX4" fmla="*/ 0 w 1468933"/>
              <a:gd name="connsiteY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933" h="1476000">
                <a:moveTo>
                  <a:pt x="0" y="0"/>
                </a:moveTo>
                <a:lnTo>
                  <a:pt x="1468933" y="0"/>
                </a:lnTo>
                <a:lnTo>
                  <a:pt x="1468933" y="1476000"/>
                </a:lnTo>
                <a:lnTo>
                  <a:pt x="0" y="14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16560" rIns="0" bIns="416560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100" kern="120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98539"/>
              </p:ext>
            </p:extLst>
          </p:nvPr>
        </p:nvGraphicFramePr>
        <p:xfrm>
          <a:off x="395536" y="4371255"/>
          <a:ext cx="758666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5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осмотра врача-педиатра до проведения вакцинации и после нее.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(28.09.2020-25.03.2021)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прохождения профилактических медицинских осмотров » дп№2.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(28.09.2020-25.03.2021)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ранней диагностики глазных заболеваний при проведении профосмотра в ДП №2.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(25.12.2020-23.06.2021)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(25.12.2020-23.06.2021)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77F4B21-563D-41B4-929F-F9A59CEF8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22113"/>
              </p:ext>
            </p:extLst>
          </p:nvPr>
        </p:nvGraphicFramePr>
        <p:xfrm>
          <a:off x="395536" y="1434081"/>
          <a:ext cx="758666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9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( 30.09.2019 – 16.03.2020)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у кабинета врача акушера-гинеколога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(11.11.2019 – 24.04.2020)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пациентом в очереди у кабинета врача физиотерапии в ДП №2. 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(06.02.2020 – 07.07.2020)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(06.02.2020 – 07.07.2020)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времени ожидания проведения эндоскопического обследования в ДП№»</a:t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(02.03.2020-01.04.2020)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рассмотрения обращений граждан в ДП№»</a:t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(30.03.3030-28.09.2020)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419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438"/>
            <a:ext cx="9144000" cy="4736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50293"/>
            <a:ext cx="8748464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детская поликлиника № 2</a:t>
            </a:r>
            <a:endParaRPr lang="ru-RU" altLang="ru-RU" sz="2000" b="1" dirty="0">
              <a:latin typeface="Georgia" pitchFamily="18" charset="0"/>
            </a:endParaRPr>
          </a:p>
          <a:p>
            <a:pPr algn="ctr"/>
            <a:endParaRPr lang="ru-RU" sz="4000" b="1" dirty="0">
              <a:latin typeface="Georgia" pitchFamily="18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48464" y="-1"/>
            <a:ext cx="181222" cy="68892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29686" y="0"/>
            <a:ext cx="214314" cy="6889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0F0263-22BF-49C7-92EE-0A4460F11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A49E4-D88B-4CD4-86E6-BF8EDA710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513F0-335F-41B0-B88D-F0080F6A6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D9F0-1921-43C9-BCE2-710462F46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611" y="51116"/>
            <a:ext cx="1033977" cy="8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274985" y="-38230"/>
            <a:ext cx="544129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 в  рамках проекта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«Сокращение времени ожидания вакцинопрофилактики.  Формирование прививочной картотеки в </a:t>
            </a:r>
            <a:r>
              <a:rPr lang="ru-RU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№2» </a:t>
            </a: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61665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A9738BE6-9A8C-4A73-965B-DF395E655D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Картинки по запросу росатом">
            <a:extLst>
              <a:ext uri="{FF2B5EF4-FFF2-40B4-BE49-F238E27FC236}">
                <a16:creationId xmlns:a16="http://schemas.microsoft.com/office/drawing/2014/main" id="{CA235120-6E91-45EA-91E4-8BFD1A37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DA7ED4-448E-4500-A17B-892FD014A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EE4949-B45D-4C86-B4D9-49FAA555B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A92888-0005-4B95-B8C6-091E06C092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2096"/>
              </p:ext>
            </p:extLst>
          </p:nvPr>
        </p:nvGraphicFramePr>
        <p:xfrm>
          <a:off x="161337" y="1527555"/>
          <a:ext cx="8392731" cy="4541796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3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 обучения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Организация, проводившая обучение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сотрудников, прошедших обучение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6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%*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Мед. сёстры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7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51395374"/>
              </p:ext>
            </p:extLst>
          </p:nvPr>
        </p:nvGraphicFramePr>
        <p:xfrm>
          <a:off x="158953" y="147635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4"/>
          <p:cNvGrpSpPr/>
          <p:nvPr/>
        </p:nvGrpSpPr>
        <p:grpSpPr>
          <a:xfrm>
            <a:off x="2339752" y="3861048"/>
            <a:ext cx="6192688" cy="2256053"/>
            <a:chOff x="3007054" y="3130000"/>
            <a:chExt cx="5345873" cy="1137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5111437" y="1025617"/>
              <a:ext cx="1137107" cy="5345873"/>
            </a:xfrm>
            <a:prstGeom prst="round2SameRect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124724" y="3185509"/>
              <a:ext cx="5103880" cy="10260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Ненужное ожидание в очереди для получения информации </a:t>
              </a: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Долгое ожидание записи к врачам специалистам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896121" y="-61204"/>
            <a:ext cx="579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 основных  проблем в детской поликлинике № 2 ГУЗ ЯО «ГДБ»   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-374848" y="1340768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F1C898FF-0A8A-4DDE-AABB-5E5FF42179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Картинки по запросу росатом">
            <a:extLst>
              <a:ext uri="{FF2B5EF4-FFF2-40B4-BE49-F238E27FC236}">
                <a16:creationId xmlns:a16="http://schemas.microsoft.com/office/drawing/2014/main" id="{559CA895-3B44-4A9B-A284-3D568596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71319C-9F0B-4F09-B797-38004881EB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C9A7E2-07F8-4C38-8364-3D404C58AA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386812" y="-28832"/>
            <a:ext cx="5350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 анализ  проблем в  рамках проекта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«Сокращение времени ожидания вакцинопрофилактики.  Формирование прививочной картотеки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№2»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1520" y="1294704"/>
            <a:ext cx="8352928" cy="54310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FD0665-79BF-4347-825F-4692DFCA4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17" name="Рисунок 10">
            <a:extLst>
              <a:ext uri="{FF2B5EF4-FFF2-40B4-BE49-F238E27FC236}">
                <a16:creationId xmlns:a16="http://schemas.microsoft.com/office/drawing/2014/main" id="{B79686B2-2F00-4300-AF9B-F7976C0333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Картинки по запросу росатом">
            <a:extLst>
              <a:ext uri="{FF2B5EF4-FFF2-40B4-BE49-F238E27FC236}">
                <a16:creationId xmlns:a16="http://schemas.microsoft.com/office/drawing/2014/main" id="{D98B292D-7178-4396-B976-43531C2E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43A44B-D754-4914-AADA-425EEF276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15616" y="1461326"/>
            <a:ext cx="164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Фотофиксация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0" y="1839924"/>
            <a:ext cx="3427186" cy="21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5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-2916832" y="3001835"/>
            <a:ext cx="10972800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292494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7141" y="14398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8715" y="17066"/>
            <a:ext cx="5653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2 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1962833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Направления, выбранные для реализации в рамках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«Развитие системы оказания первичной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санитарной помощи» в части создания и тиражирования новой модели медицинской организации, оказывающей первичную медико-санитарную помощь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474F7F-7B42-4110-986C-693F0CB77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3540" y="3714909"/>
            <a:ext cx="8204657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7351" y="4345904"/>
            <a:ext cx="250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cs typeface="Times New Roman" pitchFamily="18" charset="0"/>
            </a:endParaRPr>
          </a:p>
          <a:p>
            <a:pPr marL="628650" indent="-62865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9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1054" y="108319"/>
            <a:ext cx="5532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2 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87" y="146191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563" y="133107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792088" cy="7757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05BC74-3FEA-4337-8820-A24A6A6A8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71822"/>
              </p:ext>
            </p:extLst>
          </p:nvPr>
        </p:nvGraphicFramePr>
        <p:xfrm>
          <a:off x="149800" y="1850381"/>
          <a:ext cx="8458463" cy="4792980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11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92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прикрепленного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населения, тыс. человек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задачи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40">
                <a:tc rowSpan="4">
                  <a:txBody>
                    <a:bodyPr/>
                    <a:lstStyle/>
                    <a:p>
                      <a:pPr marL="0" indent="0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этапа регистратуры.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255">
                <a:tc vMerge="1">
                  <a:txBody>
                    <a:bodyPr/>
                    <a:lstStyle/>
                    <a:p>
                      <a:pPr algn="l"/>
                      <a:endParaRPr lang="ru-RU" sz="15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критерия НММО 16 (Обеспечение амбулаторного приема плановых пациентов врачами строго по времени и по предварительной записи),  95 % посещений по установленному времени.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63">
                <a:tc vMerge="1">
                  <a:txBody>
                    <a:bodyPr/>
                    <a:lstStyle/>
                    <a:p>
                      <a:pPr marL="0" indent="0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критерия НММО 17 (Обеспечение удаленной записи на прием), 100 % записей, произведенных без посещения регистратуры.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1029"/>
                  </a:ext>
                </a:extLst>
              </a:tr>
              <a:tr h="795627">
                <a:tc vMerge="1">
                  <a:txBody>
                    <a:bodyPr/>
                    <a:lstStyle/>
                    <a:p>
                      <a:pPr marL="0" indent="0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критерия НММО 12 (Время добавления ценности на приеме пациентов врачом ), 80 % от общего времени приема 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25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-396552" y="1454762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086256" y="28563"/>
            <a:ext cx="5838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основных показателей проекта: «Сокращение времени ожидания вакцинопрофилактики.  Формирование прививочной картотеки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№2» 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148977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1D5E6-4600-487B-B8D6-EADCBF50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6876"/>
            <a:ext cx="812804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42C62F-228C-4AEE-BFDF-AE4BBC49E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A5BAB-49A6-45C4-B8FB-FC456B7A5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B35528-01BF-4026-9C0C-07CCC0C96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812804" cy="7757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92838"/>
              </p:ext>
            </p:extLst>
          </p:nvPr>
        </p:nvGraphicFramePr>
        <p:xfrm>
          <a:off x="308804" y="1498705"/>
          <a:ext cx="8136904" cy="4771962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8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5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текущее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Достижение критерия НММО 16 (Обеспечение амбулаторного приема плановых пациентов врачами строго по времени и по предварительной записи).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Доля посещений по установленному времени, %.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30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95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73220"/>
                  </a:ext>
                </a:extLst>
              </a:tr>
              <a:tr h="369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Достижение критерия НММО 17 (Обеспечение удаленной записи на прием).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 Доля записей, произведенных без посещения регистратуры, %.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3091"/>
                  </a:ext>
                </a:extLst>
              </a:tr>
              <a:tr h="369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Достижение критерия НММО 12 (Время добавления ценности на приеме пациентов врачом ).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Доля от общего времени приема, %.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0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99057" y="-91524"/>
            <a:ext cx="5381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«Сокращение времени ожидания вакцинопрофилактики.  Формирование прививочной картотеки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№2», алгоритм решения проблем.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05423"/>
              </p:ext>
            </p:extLst>
          </p:nvPr>
        </p:nvGraphicFramePr>
        <p:xfrm>
          <a:off x="138131" y="1269404"/>
          <a:ext cx="8405681" cy="5370788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53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 (ЭФФЕКТ)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Длительное ожидание у окна регистратуры 2-25 минут.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Разработка шаблонов для формирования направления на вакцинопрофилактику и журнала в электронном виде с последующей печатью.</a:t>
                      </a:r>
                    </a:p>
                    <a:p>
                      <a:pPr algn="l" fontAlgn="t"/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Организация осмотра перед вакцинопрофилактикой в кабинете профилактики инфекционных заболеваний.</a:t>
                      </a:r>
                    </a:p>
                    <a:p>
                      <a:pPr algn="l" fontAlgn="t"/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Организация предварительной удаленной записи на вакцинопрофилактику.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Исключение этапа регистратуры.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Длительное время ожидания у кабинета врача-педиатра 15-30 минут.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Достижение критерия НММО 16 (Обеспечение амбулаторного приема плановых пациентов врачами строго по времени и по предварительной записи),  95 % посещений по установленному времени.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Длительное время ожидания перед прививочным кабинетом от 5 до 30 минут.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Достижение критерия НММО 17 (Обеспечение удаленной записи на прием), 100 % записей, произведенных без посещения регистратуры.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Отсутствие предварительной записи на осмотр перед проведением вакцинации.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Достижение критерия НММО 12 (Время добавления ценности на приеме пациентов врачом ), 80 % от общего времени приема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7" marR="9197" marT="919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058E1E-EB29-441D-BF3B-3196AE540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D986C4-8424-4C2F-941B-BB1D624CF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1A38B4-E543-4C75-964A-6D7723C80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6454E5-51BA-4F8D-ABC3-52F794709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70" y="36521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3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9016</TotalTime>
  <Words>2325</Words>
  <Application>Microsoft Office PowerPoint</Application>
  <PresentationFormat>Экран (4:3)</PresentationFormat>
  <Paragraphs>446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Виноградова Анастасия Владимировна</cp:lastModifiedBy>
  <cp:revision>880</cp:revision>
  <dcterms:created xsi:type="dcterms:W3CDTF">2017-06-09T07:37:26Z</dcterms:created>
  <dcterms:modified xsi:type="dcterms:W3CDTF">2021-03-23T07:42:44Z</dcterms:modified>
</cp:coreProperties>
</file>