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55" r:id="rId6"/>
    <p:sldId id="459" r:id="rId7"/>
    <p:sldId id="460" r:id="rId8"/>
    <p:sldId id="453" r:id="rId9"/>
    <p:sldId id="419" r:id="rId10"/>
    <p:sldId id="471" r:id="rId11"/>
    <p:sldId id="445" r:id="rId12"/>
    <p:sldId id="457" r:id="rId13"/>
    <p:sldId id="461" r:id="rId14"/>
    <p:sldId id="468" r:id="rId15"/>
    <p:sldId id="462" r:id="rId16"/>
    <p:sldId id="472" r:id="rId17"/>
    <p:sldId id="473" r:id="rId18"/>
    <p:sldId id="464" r:id="rId19"/>
    <p:sldId id="425" r:id="rId20"/>
    <p:sldId id="467" r:id="rId21"/>
    <p:sldId id="395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291" autoAdjust="0"/>
  </p:normalViewPr>
  <p:slideViewPr>
    <p:cSldViewPr>
      <p:cViewPr varScale="1">
        <p:scale>
          <a:sx n="73" d="100"/>
          <a:sy n="73" d="100"/>
        </p:scale>
        <p:origin x="73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3397069171088"/>
          <c:y val="0.12820270972856046"/>
          <c:w val="0.7951421621074547"/>
          <c:h val="0.444832509808462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Лист1!$A$2:$A$95</c:f>
              <c:numCache>
                <c:formatCode>General</c:formatCode>
                <c:ptCount val="9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</c:numCache>
            </c:numRef>
          </c:xVal>
          <c:yVal>
            <c:numRef>
              <c:f>Лист1!$B$2:$B$95</c:f>
              <c:numCache>
                <c:formatCode>General</c:formatCode>
                <c:ptCount val="9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E7-4827-B6F6-6FB4854D1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6784"/>
        <c:axId val="252450512"/>
      </c:scatterChart>
      <c:valAx>
        <c:axId val="25245678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0512"/>
        <c:crosses val="autoZero"/>
        <c:crossBetween val="midCat"/>
        <c:majorUnit val="1"/>
        <c:minorUnit val="0.1"/>
      </c:valAx>
      <c:valAx>
        <c:axId val="25245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0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 smtClean="0">
                    <a:effectLst/>
                  </a:rPr>
                  <a:t>Время ожидания у описания рентгенологических исследований, минуты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63780986357581E-2"/>
              <c:y val="5.1946424648658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0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6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5442505269849"/>
          <c:y val="0.1501702588050082"/>
          <c:w val="0.7951421621074547"/>
          <c:h val="0.444832509808462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Лист1!$A$2:$A$96</c:f>
              <c:numCache>
                <c:formatCode>General</c:formatCode>
                <c:ptCount val="9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</c:numCache>
            </c:numRef>
          </c:xVal>
          <c:yVal>
            <c:numRef>
              <c:f>Лист1!$B$2:$B$96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0.5</c:v>
                </c:pt>
                <c:pt idx="15">
                  <c:v>0.1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0.3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0.5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E2-4475-9076-91F0A584D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6784"/>
        <c:axId val="252450512"/>
      </c:scatterChart>
      <c:valAx>
        <c:axId val="25245678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0512"/>
        <c:crosses val="autoZero"/>
        <c:crossBetween val="midCat"/>
        <c:majorUnit val="1"/>
        <c:minorUnit val="0.1"/>
      </c:valAx>
      <c:valAx>
        <c:axId val="25245051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0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 smtClean="0">
                    <a:effectLst/>
                  </a:rPr>
                  <a:t>Время ожидания у рентген-кабинета, минуты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63780986357581E-2"/>
              <c:y val="5.1946424648658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0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6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42830516227834"/>
          <c:y val="0.1409972224715591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27.2</c:v>
                </c:pt>
                <c:pt idx="29">
                  <c:v>27.4</c:v>
                </c:pt>
                <c:pt idx="30">
                  <c:v>27.599999999999998</c:v>
                </c:pt>
                <c:pt idx="31">
                  <c:v>27.799999999999997</c:v>
                </c:pt>
                <c:pt idx="32">
                  <c:v>27.999999999999996</c:v>
                </c:pt>
                <c:pt idx="33">
                  <c:v>28.199999999999996</c:v>
                </c:pt>
                <c:pt idx="34">
                  <c:v>28.399999999999995</c:v>
                </c:pt>
                <c:pt idx="35">
                  <c:v>28.599999999999994</c:v>
                </c:pt>
                <c:pt idx="36">
                  <c:v>28.799999999999994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824"/>
        <c:axId val="252452472"/>
      </c:scatterChart>
      <c:valAx>
        <c:axId val="25245482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2472"/>
        <c:crosses val="autoZero"/>
        <c:crossBetween val="midCat"/>
        <c:majorUnit val="1"/>
        <c:minorUnit val="0.1"/>
      </c:valAx>
      <c:valAx>
        <c:axId val="25245247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 smtClean="0">
                    <a:effectLst/>
                  </a:rPr>
                  <a:t>Доля записей, произведенных без посещения регистратуры,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7077313231427842E-2"/>
              <c:y val="0.13262652240543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82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5240389956671"/>
          <c:y val="8.6027162183376499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34">
                  <c:v>0.2</c:v>
                </c:pt>
                <c:pt idx="35">
                  <c:v>0.4</c:v>
                </c:pt>
                <c:pt idx="36">
                  <c:v>0.60000000000000009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36-4F9E-B057-2B09B3A6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432"/>
        <c:axId val="252453648"/>
      </c:scatterChart>
      <c:valAx>
        <c:axId val="2524544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3648"/>
        <c:crosses val="autoZero"/>
        <c:crossBetween val="midCat"/>
        <c:majorUnit val="1"/>
        <c:minorUnit val="0.1"/>
      </c:valAx>
      <c:valAx>
        <c:axId val="252453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посещений по установленному времени,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ожидания рентгенологического исследования пациентов в ДП №2 в условиях COVID-19.»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26424" custScaleY="116200" custLinFactNeighborX="1210" custLinFactNeighborY="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NeighborX="-83856" custLinFactNeighborY="-19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26442" custLinFactNeighborX="1219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NeighborX="-83856" custLinFactNeighborY="-9618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26442" custLinFactNeighborX="1115" custLinFactNeighborY="-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26442" custLinFactNeighborX="638" custLinFactNeighborY="-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Неравномерная нагрузка по времени и дням приема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1716A807-926F-4919-8FF3-B3CC0FB819D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</dgm:t>
    </dgm:pt>
    <dgm:pt modelId="{28A1587C-4542-430A-BEEB-1730BCEF7CF9}" type="parTrans" cxnId="{4B7FADDA-B278-4E21-A5C4-4D5D84AD1582}">
      <dgm:prSet/>
      <dgm:spPr/>
      <dgm:t>
        <a:bodyPr/>
        <a:lstStyle/>
        <a:p>
          <a:endParaRPr lang="ru-RU"/>
        </a:p>
      </dgm:t>
    </dgm:pt>
    <dgm:pt modelId="{C1E7A612-431C-4897-BFFF-C9496041503F}" type="sibTrans" cxnId="{4B7FADDA-B278-4E21-A5C4-4D5D84AD1582}">
      <dgm:prSet/>
      <dgm:spPr/>
      <dgm:t>
        <a:bodyPr/>
        <a:lstStyle/>
        <a:p>
          <a:endParaRPr lang="ru-RU"/>
        </a:p>
      </dgm:t>
    </dgm:pt>
    <dgm:pt modelId="{6516A24F-97D1-4CEE-A9B2-86803A43A16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E0FE5759-AE28-4569-8B88-6E1B47F8CB19}" type="parTrans" cxnId="{32150F79-D26C-410C-803C-6A360B2F6364}">
      <dgm:prSet/>
      <dgm:spPr/>
      <dgm:t>
        <a:bodyPr/>
        <a:lstStyle/>
        <a:p>
          <a:endParaRPr lang="ru-RU"/>
        </a:p>
      </dgm:t>
    </dgm:pt>
    <dgm:pt modelId="{0A37224B-0FC1-467A-9486-14D80288D999}" type="sibTrans" cxnId="{32150F79-D26C-410C-803C-6A360B2F6364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86732-EEDE-4113-8FDD-6DE361C2A62D}" type="presOf" srcId="{6516A24F-97D1-4CEE-A9B2-86803A43A16A}" destId="{E67D8E33-C935-4D5E-8318-0F5B78737EAD}" srcOrd="0" destOrd="2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32150F79-D26C-410C-803C-6A360B2F6364}" srcId="{C8655351-1F73-4F52-913A-F4276FD456BD}" destId="{6516A24F-97D1-4CEE-A9B2-86803A43A16A}" srcOrd="2" destOrd="0" parTransId="{E0FE5759-AE28-4569-8B88-6E1B47F8CB19}" sibTransId="{0A37224B-0FC1-467A-9486-14D80288D999}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672FCE35-5D8A-4F09-BF0A-B27B8ADD6B6D}" type="presOf" srcId="{1716A807-926F-4919-8FF3-B3CC0FB819D5}" destId="{E67D8E33-C935-4D5E-8318-0F5B78737EAD}" srcOrd="0" destOrd="1" presId="urn:microsoft.com/office/officeart/2005/8/layout/vList5"/>
    <dgm:cxn modelId="{4B7FADDA-B278-4E21-A5C4-4D5D84AD1582}" srcId="{C8655351-1F73-4F52-913A-F4276FD456BD}" destId="{1716A807-926F-4919-8FF3-B3CC0FB819D5}" srcOrd="1" destOrd="0" parTransId="{28A1587C-4542-430A-BEEB-1730BCEF7CF9}" sibTransId="{C1E7A612-431C-4897-BFFF-C9496041503F}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BB48478-BBA0-42BA-8893-2CC70C02B4F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рентген-кабинета.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FC4BF-2B41-462E-A394-DB862465A8F3}" type="parTrans" cxnId="{72208F50-85AB-4766-920D-E26F5E95EC22}">
      <dgm:prSet/>
      <dgm:spPr/>
      <dgm:t>
        <a:bodyPr/>
        <a:lstStyle/>
        <a:p>
          <a:endParaRPr lang="ru-RU"/>
        </a:p>
      </dgm:t>
    </dgm:pt>
    <dgm:pt modelId="{C827CA9C-5B1C-4141-AD6E-47739AC1B9F5}" type="sibTrans" cxnId="{72208F50-85AB-4766-920D-E26F5E95EC22}">
      <dgm:prSet/>
      <dgm:spPr/>
      <dgm:t>
        <a:bodyPr/>
        <a:lstStyle/>
        <a:p>
          <a:endParaRPr lang="ru-RU"/>
        </a:p>
      </dgm:t>
    </dgm:pt>
    <dgm:pt modelId="{7A0EC1C3-DB0C-4E7D-8A25-478856131DF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93972-1B95-471A-904D-E36C8D8C6709}" type="parTrans" cxnId="{514F0AD6-FC9D-42C9-95E2-3D9C690C644B}">
      <dgm:prSet/>
      <dgm:spPr/>
      <dgm:t>
        <a:bodyPr/>
        <a:lstStyle/>
        <a:p>
          <a:endParaRPr lang="ru-RU"/>
        </a:p>
      </dgm:t>
    </dgm:pt>
    <dgm:pt modelId="{7DF00081-4E56-472B-A6FD-93C91130FE04}" type="sibTrans" cxnId="{514F0AD6-FC9D-42C9-95E2-3D9C690C644B}">
      <dgm:prSet/>
      <dgm:spPr/>
      <dgm:t>
        <a:bodyPr/>
        <a:lstStyle/>
        <a:p>
          <a:endParaRPr lang="ru-RU"/>
        </a:p>
      </dgm:t>
    </dgm:pt>
    <dgm:pt modelId="{61FF2397-FFFE-495F-AC5F-CE071ACA4C0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описания рентгенологического исследования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E420D-AF66-4071-9500-9ABA283CEEEE}" type="parTrans" cxnId="{57A2B772-8FEF-48B9-83C2-F0560705A4A9}">
      <dgm:prSet/>
      <dgm:spPr/>
      <dgm:t>
        <a:bodyPr/>
        <a:lstStyle/>
        <a:p>
          <a:endParaRPr lang="ru-RU"/>
        </a:p>
      </dgm:t>
    </dgm:pt>
    <dgm:pt modelId="{AA402325-CF8B-409E-B466-EBDE058C4866}" type="sibTrans" cxnId="{57A2B772-8FEF-48B9-83C2-F0560705A4A9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4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4"/>
      <dgm:spPr/>
    </dgm:pt>
    <dgm:pt modelId="{6C17FBEE-0C43-4FA6-9F67-BED95830D97B}" type="pres">
      <dgm:prSet presAssocID="{084E74DD-A14E-4F0C-9160-5C885E3BCC7E}" presName="dstNode" presStyleLbl="node1" presStyleIdx="0" presStyleCnt="4"/>
      <dgm:spPr/>
    </dgm:pt>
    <dgm:pt modelId="{B517ECE7-DD99-48E8-9CED-EFC25AC88C41}" type="pres">
      <dgm:prSet presAssocID="{1F5E92E7-4DE4-42A9-BBEE-4A0D5E04106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9902-D1B6-44AA-96B4-1E0A40ECC0AD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4" custLinFactNeighborX="-1293" custLinFactNeighborY="-822"/>
      <dgm:spPr>
        <a:solidFill>
          <a:schemeClr val="accent5">
            <a:lumMod val="40000"/>
            <a:lumOff val="60000"/>
          </a:schemeClr>
        </a:solidFill>
      </dgm:spPr>
    </dgm:pt>
    <dgm:pt modelId="{6B702C01-3DDA-4209-BF50-77B974D9857B}" type="pres">
      <dgm:prSet presAssocID="{6BB48478-BBA0-42BA-8893-2CC70C02B4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22C9B-9FF1-4A67-B169-BF97520A9DF6}" type="pres">
      <dgm:prSet presAssocID="{6BB48478-BBA0-42BA-8893-2CC70C02B4FE}" presName="accent_2" presStyleCnt="0"/>
      <dgm:spPr/>
    </dgm:pt>
    <dgm:pt modelId="{0E1C5049-485D-432E-BD2D-757E1CC60109}" type="pres">
      <dgm:prSet presAssocID="{6BB48478-BBA0-42BA-8893-2CC70C02B4FE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952D841D-BEE9-474E-8A07-03A1C7C7F281}" type="pres">
      <dgm:prSet presAssocID="{7A0EC1C3-DB0C-4E7D-8A25-478856131DFC}" presName="text_3" presStyleLbl="node1" presStyleIdx="2" presStyleCnt="4" custScaleY="13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A7C4-C880-4CC7-915D-7DB30C29DBB0}" type="pres">
      <dgm:prSet presAssocID="{7A0EC1C3-DB0C-4E7D-8A25-478856131DFC}" presName="accent_3" presStyleCnt="0"/>
      <dgm:spPr/>
    </dgm:pt>
    <dgm:pt modelId="{A37D01BB-AB5E-465C-936D-B8EAB2E7572B}" type="pres">
      <dgm:prSet presAssocID="{7A0EC1C3-DB0C-4E7D-8A25-478856131DFC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</dgm:spPr>
    </dgm:pt>
    <dgm:pt modelId="{D497965B-FC59-4893-990B-B1DC8785A2D8}" type="pres">
      <dgm:prSet presAssocID="{61FF2397-FFFE-495F-AC5F-CE071ACA4C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05BAD-32C9-4438-B022-269805D3B17F}" type="pres">
      <dgm:prSet presAssocID="{61FF2397-FFFE-495F-AC5F-CE071ACA4C0A}" presName="accent_4" presStyleCnt="0"/>
      <dgm:spPr/>
    </dgm:pt>
    <dgm:pt modelId="{0B8571FE-3EA5-4215-B00E-8001A60E88D2}" type="pres">
      <dgm:prSet presAssocID="{61FF2397-FFFE-495F-AC5F-CE071ACA4C0A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57A2B772-8FEF-48B9-83C2-F0560705A4A9}" srcId="{084E74DD-A14E-4F0C-9160-5C885E3BCC7E}" destId="{61FF2397-FFFE-495F-AC5F-CE071ACA4C0A}" srcOrd="3" destOrd="0" parTransId="{CFBE420D-AF66-4071-9500-9ABA283CEEEE}" sibTransId="{AA402325-CF8B-409E-B466-EBDE058C4866}"/>
    <dgm:cxn modelId="{9DA2A225-C44D-42BD-84F1-A20B6A93B697}" type="presOf" srcId="{61FF2397-FFFE-495F-AC5F-CE071ACA4C0A}" destId="{D497965B-FC59-4893-990B-B1DC8785A2D8}" srcOrd="0" destOrd="0" presId="urn:microsoft.com/office/officeart/2008/layout/VerticalCurvedList"/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84C1E94F-76D9-4E30-98E2-83611F2FEFB0}" type="presOf" srcId="{6BB48478-BBA0-42BA-8893-2CC70C02B4FE}" destId="{6B702C01-3DDA-4209-BF50-77B974D9857B}" srcOrd="0" destOrd="0" presId="urn:microsoft.com/office/officeart/2008/layout/VerticalCurvedList"/>
    <dgm:cxn modelId="{AC2B70F3-42BB-4C92-9B3E-0F3B4A56B6C7}" type="presOf" srcId="{084E74DD-A14E-4F0C-9160-5C885E3BCC7E}" destId="{14C0409A-5AB4-4BF5-A26F-E4E70A586BA3}" srcOrd="0" destOrd="0" presId="urn:microsoft.com/office/officeart/2008/layout/VerticalCurvedList"/>
    <dgm:cxn modelId="{E646F2E1-0BEF-46E6-851F-87C67F0C3D77}" type="presOf" srcId="{7A0EC1C3-DB0C-4E7D-8A25-478856131DFC}" destId="{952D841D-BEE9-474E-8A07-03A1C7C7F281}" srcOrd="0" destOrd="0" presId="urn:microsoft.com/office/officeart/2008/layout/VerticalCurvedList"/>
    <dgm:cxn modelId="{514F0AD6-FC9D-42C9-95E2-3D9C690C644B}" srcId="{084E74DD-A14E-4F0C-9160-5C885E3BCC7E}" destId="{7A0EC1C3-DB0C-4E7D-8A25-478856131DFC}" srcOrd="2" destOrd="0" parTransId="{44093972-1B95-471A-904D-E36C8D8C6709}" sibTransId="{7DF00081-4E56-472B-A6FD-93C91130FE04}"/>
    <dgm:cxn modelId="{4CBD426C-79C3-47EE-916F-586BF0977C2F}" type="presOf" srcId="{CF95A685-1698-4A3E-8150-B6BAEB0D23CB}" destId="{F06BF716-BD5E-4333-B5B5-ADF26563BB64}" srcOrd="0" destOrd="0" presId="urn:microsoft.com/office/officeart/2008/layout/VerticalCurvedList"/>
    <dgm:cxn modelId="{A705C7A1-6BAE-4EC9-8E98-81C6A44AD02A}" type="presOf" srcId="{1F5E92E7-4DE4-42A9-BBEE-4A0D5E04106B}" destId="{B517ECE7-DD99-48E8-9CED-EFC25AC88C41}" srcOrd="0" destOrd="0" presId="urn:microsoft.com/office/officeart/2008/layout/VerticalCurvedList"/>
    <dgm:cxn modelId="{72208F50-85AB-4766-920D-E26F5E95EC22}" srcId="{084E74DD-A14E-4F0C-9160-5C885E3BCC7E}" destId="{6BB48478-BBA0-42BA-8893-2CC70C02B4FE}" srcOrd="1" destOrd="0" parTransId="{A80FC4BF-2B41-462E-A394-DB862465A8F3}" sibTransId="{C827CA9C-5B1C-4141-AD6E-47739AC1B9F5}"/>
    <dgm:cxn modelId="{E929E58E-7316-4461-A216-224AB820146E}" type="presParOf" srcId="{14C0409A-5AB4-4BF5-A26F-E4E70A586BA3}" destId="{C42B277C-F29D-4CB5-9B6D-9C55CF626C8E}" srcOrd="0" destOrd="0" presId="urn:microsoft.com/office/officeart/2008/layout/VerticalCurvedList"/>
    <dgm:cxn modelId="{3C7E02C9-F5EF-4E88-BCBB-F7B4FBB5FE66}" type="presParOf" srcId="{C42B277C-F29D-4CB5-9B6D-9C55CF626C8E}" destId="{A566C81D-5D0C-415A-B8E5-14AA7C5E96AF}" srcOrd="0" destOrd="0" presId="urn:microsoft.com/office/officeart/2008/layout/VerticalCurvedList"/>
    <dgm:cxn modelId="{6BF0F969-75D1-4CD8-A3EA-AE39CB62FA92}" type="presParOf" srcId="{A566C81D-5D0C-415A-B8E5-14AA7C5E96AF}" destId="{81CC1E10-06F5-4A73-828E-6AB1E59CFADA}" srcOrd="0" destOrd="0" presId="urn:microsoft.com/office/officeart/2008/layout/VerticalCurvedList"/>
    <dgm:cxn modelId="{93D8A6BB-89F6-447B-9A1E-21EBED320502}" type="presParOf" srcId="{A566C81D-5D0C-415A-B8E5-14AA7C5E96AF}" destId="{F06BF716-BD5E-4333-B5B5-ADF26563BB64}" srcOrd="1" destOrd="0" presId="urn:microsoft.com/office/officeart/2008/layout/VerticalCurvedList"/>
    <dgm:cxn modelId="{60836DE2-4FBC-44A2-92A9-ADCFAECDF542}" type="presParOf" srcId="{A566C81D-5D0C-415A-B8E5-14AA7C5E96AF}" destId="{46E59A18-75AC-4F2F-A958-A421087067A3}" srcOrd="2" destOrd="0" presId="urn:microsoft.com/office/officeart/2008/layout/VerticalCurvedList"/>
    <dgm:cxn modelId="{B27A7DA6-0072-4829-99EA-2CC62F12388D}" type="presParOf" srcId="{A566C81D-5D0C-415A-B8E5-14AA7C5E96AF}" destId="{6C17FBEE-0C43-4FA6-9F67-BED95830D97B}" srcOrd="3" destOrd="0" presId="urn:microsoft.com/office/officeart/2008/layout/VerticalCurvedList"/>
    <dgm:cxn modelId="{11B9569E-A440-486B-B9C4-225D70A1592F}" type="presParOf" srcId="{C42B277C-F29D-4CB5-9B6D-9C55CF626C8E}" destId="{B517ECE7-DD99-48E8-9CED-EFC25AC88C41}" srcOrd="1" destOrd="0" presId="urn:microsoft.com/office/officeart/2008/layout/VerticalCurvedList"/>
    <dgm:cxn modelId="{E3319A74-0FF6-451A-B91B-67DB74B38E64}" type="presParOf" srcId="{C42B277C-F29D-4CB5-9B6D-9C55CF626C8E}" destId="{22C59902-D1B6-44AA-96B4-1E0A40ECC0AD}" srcOrd="2" destOrd="0" presId="urn:microsoft.com/office/officeart/2008/layout/VerticalCurvedList"/>
    <dgm:cxn modelId="{DA5564FD-4383-46F3-A1E3-36DE567F98A0}" type="presParOf" srcId="{22C59902-D1B6-44AA-96B4-1E0A40ECC0AD}" destId="{140720C7-007C-4070-9440-2604454699DF}" srcOrd="0" destOrd="0" presId="urn:microsoft.com/office/officeart/2008/layout/VerticalCurvedList"/>
    <dgm:cxn modelId="{178A14A6-A310-4C34-A439-E87798E5719F}" type="presParOf" srcId="{C42B277C-F29D-4CB5-9B6D-9C55CF626C8E}" destId="{6B702C01-3DDA-4209-BF50-77B974D9857B}" srcOrd="3" destOrd="0" presId="urn:microsoft.com/office/officeart/2008/layout/VerticalCurvedList"/>
    <dgm:cxn modelId="{5FE40BDA-A419-4B57-B208-8B6D675631DA}" type="presParOf" srcId="{C42B277C-F29D-4CB5-9B6D-9C55CF626C8E}" destId="{F1422C9B-9FF1-4A67-B169-BF97520A9DF6}" srcOrd="4" destOrd="0" presId="urn:microsoft.com/office/officeart/2008/layout/VerticalCurvedList"/>
    <dgm:cxn modelId="{33DE9477-6FC2-4C43-A43B-2FE69070EE42}" type="presParOf" srcId="{F1422C9B-9FF1-4A67-B169-BF97520A9DF6}" destId="{0E1C5049-485D-432E-BD2D-757E1CC60109}" srcOrd="0" destOrd="0" presId="urn:microsoft.com/office/officeart/2008/layout/VerticalCurvedList"/>
    <dgm:cxn modelId="{0CACB359-7028-4CFF-8F47-82F257EEA7EF}" type="presParOf" srcId="{C42B277C-F29D-4CB5-9B6D-9C55CF626C8E}" destId="{952D841D-BEE9-474E-8A07-03A1C7C7F281}" srcOrd="5" destOrd="0" presId="urn:microsoft.com/office/officeart/2008/layout/VerticalCurvedList"/>
    <dgm:cxn modelId="{1865D112-6BC7-40FA-A37F-13D6A82CB4DE}" type="presParOf" srcId="{C42B277C-F29D-4CB5-9B6D-9C55CF626C8E}" destId="{2CE8A7C4-C880-4CC7-915D-7DB30C29DBB0}" srcOrd="6" destOrd="0" presId="urn:microsoft.com/office/officeart/2008/layout/VerticalCurvedList"/>
    <dgm:cxn modelId="{91FF34E4-766B-4562-A57C-AB8CAAD67CFF}" type="presParOf" srcId="{2CE8A7C4-C880-4CC7-915D-7DB30C29DBB0}" destId="{A37D01BB-AB5E-465C-936D-B8EAB2E7572B}" srcOrd="0" destOrd="0" presId="urn:microsoft.com/office/officeart/2008/layout/VerticalCurvedList"/>
    <dgm:cxn modelId="{54D7BAC5-AA36-4E08-83A3-717CCAF5DA5D}" type="presParOf" srcId="{C42B277C-F29D-4CB5-9B6D-9C55CF626C8E}" destId="{D497965B-FC59-4893-990B-B1DC8785A2D8}" srcOrd="7" destOrd="0" presId="urn:microsoft.com/office/officeart/2008/layout/VerticalCurvedList"/>
    <dgm:cxn modelId="{525E582B-AF08-4EE3-8E06-C58D93A17A80}" type="presParOf" srcId="{C42B277C-F29D-4CB5-9B6D-9C55CF626C8E}" destId="{BDC05BAD-32C9-4438-B022-269805D3B17F}" srcOrd="8" destOrd="0" presId="urn:microsoft.com/office/officeart/2008/layout/VerticalCurvedList"/>
    <dgm:cxn modelId="{49C568A4-5ABF-44BE-819B-D6E02BEC362F}" type="presParOf" srcId="{BDC05BAD-32C9-4438-B022-269805D3B17F}" destId="{0B8571FE-3EA5-4215-B00E-8001A60E88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747471" y="33725"/>
          <a:ext cx="716658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ожидания рентгенологического исследования пациентов в ДП №2 в условиях COVID-19.»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7344" y="33725"/>
        <a:ext cx="685671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747471" y="1559331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1014143" y="1559331"/>
        <a:ext cx="6900932" cy="1066687"/>
      </dsp:txXfrm>
    </dsp:sp>
    <dsp:sp modelId="{4B546501-9061-4068-982E-42E3F7820CB8}">
      <dsp:nvSpPr>
        <dsp:cNvPr id="0" name=""/>
        <dsp:cNvSpPr/>
      </dsp:nvSpPr>
      <dsp:spPr>
        <a:xfrm>
          <a:off x="2" y="1559331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741576" y="2842042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1008248" y="2842042"/>
        <a:ext cx="6900932" cy="1066687"/>
      </dsp:txXfrm>
    </dsp:sp>
    <dsp:sp modelId="{F1B5D134-45DC-49F1-80FF-2E95A16EF5E9}">
      <dsp:nvSpPr>
        <dsp:cNvPr id="0" name=""/>
        <dsp:cNvSpPr/>
      </dsp:nvSpPr>
      <dsp:spPr>
        <a:xfrm>
          <a:off x="2" y="2842042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714536" y="4210194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981208" y="4210194"/>
        <a:ext cx="6900932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Неравномерная нагрузка по времени и дням приема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241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CE7-DD99-48E8-9CED-EFC25AC88C41}">
      <dsp:nvSpPr>
        <dsp:cNvPr id="0" name=""/>
        <dsp:cNvSpPr/>
      </dsp:nvSpPr>
      <dsp:spPr>
        <a:xfrm>
          <a:off x="597088" y="407295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295"/>
        <a:ext cx="4913544" cy="815014"/>
      </dsp:txXfrm>
    </dsp:sp>
    <dsp:sp modelId="{140720C7-007C-4070-9440-2604454699DF}">
      <dsp:nvSpPr>
        <dsp:cNvPr id="0" name=""/>
        <dsp:cNvSpPr/>
      </dsp:nvSpPr>
      <dsp:spPr>
        <a:xfrm>
          <a:off x="74531" y="297044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702C01-3DDA-4209-BF50-77B974D9857B}">
      <dsp:nvSpPr>
        <dsp:cNvPr id="0" name=""/>
        <dsp:cNvSpPr/>
      </dsp:nvSpPr>
      <dsp:spPr>
        <a:xfrm>
          <a:off x="1064355" y="1630028"/>
          <a:ext cx="4446277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рентген-кабинета.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1630028"/>
        <a:ext cx="4446277" cy="815014"/>
      </dsp:txXfrm>
    </dsp:sp>
    <dsp:sp modelId="{0E1C5049-485D-432E-BD2D-757E1CC60109}">
      <dsp:nvSpPr>
        <dsp:cNvPr id="0" name=""/>
        <dsp:cNvSpPr/>
      </dsp:nvSpPr>
      <dsp:spPr>
        <a:xfrm>
          <a:off x="554971" y="1528152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D841D-BEE9-474E-8A07-03A1C7C7F281}">
      <dsp:nvSpPr>
        <dsp:cNvPr id="0" name=""/>
        <dsp:cNvSpPr/>
      </dsp:nvSpPr>
      <dsp:spPr>
        <a:xfrm>
          <a:off x="1064355" y="2729459"/>
          <a:ext cx="4446277" cy="10616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2729459"/>
        <a:ext cx="4446277" cy="1061621"/>
      </dsp:txXfrm>
    </dsp:sp>
    <dsp:sp modelId="{A37D01BB-AB5E-465C-936D-B8EAB2E7572B}">
      <dsp:nvSpPr>
        <dsp:cNvPr id="0" name=""/>
        <dsp:cNvSpPr/>
      </dsp:nvSpPr>
      <dsp:spPr>
        <a:xfrm>
          <a:off x="554971" y="2750885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7965B-FC59-4893-990B-B1DC8785A2D8}">
      <dsp:nvSpPr>
        <dsp:cNvPr id="0" name=""/>
        <dsp:cNvSpPr/>
      </dsp:nvSpPr>
      <dsp:spPr>
        <a:xfrm>
          <a:off x="597088" y="4075496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описания рентгенологического исследования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5496"/>
        <a:ext cx="4913544" cy="815014"/>
      </dsp:txXfrm>
    </dsp:sp>
    <dsp:sp modelId="{0B8571FE-3EA5-4215-B00E-8001A60E88D2}">
      <dsp:nvSpPr>
        <dsp:cNvPr id="0" name=""/>
        <dsp:cNvSpPr/>
      </dsp:nvSpPr>
      <dsp:spPr>
        <a:xfrm>
          <a:off x="87704" y="3973619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0.17087</cdr:x>
      <cdr:y>0.56796</cdr:y>
    </cdr:from>
    <cdr:to>
      <cdr:x>0.97026</cdr:x>
      <cdr:y>0.56796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732894" y="1728192"/>
          <a:ext cx="342871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</cdr:x>
      <cdr:y>0.14948</cdr:y>
    </cdr:from>
    <cdr:to>
      <cdr:x>0.96039</cdr:x>
      <cdr:y>0.14948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686009" y="360039"/>
          <a:ext cx="340622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0.20219</cdr:x>
      <cdr:y>0.12827</cdr:y>
    </cdr:from>
    <cdr:to>
      <cdr:x>0.93824</cdr:x>
      <cdr:y>0.12827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853952" y="252933"/>
          <a:ext cx="310869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0.21769</cdr:x>
      <cdr:y>0.15281</cdr:y>
    </cdr:from>
    <cdr:to>
      <cdr:x>0.95374</cdr:x>
      <cdr:y>0.15281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09567" y="366177"/>
          <a:ext cx="307536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2.xml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7.jpeg"/><Relationship Id="rId4" Type="http://schemas.openxmlformats.org/officeDocument/2006/relationships/image" Target="../media/image2.wmf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795180A-ADAB-44DF-8716-6902317F5E1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Старшая медсестра детской поликлиники № 2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Маслова Виктория Вячеславовна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4" name="TextBox 73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5" name="TextBox 74"/>
          <p:cNvSpPr txBox="1"/>
          <p:nvPr/>
        </p:nvSpPr>
        <p:spPr>
          <a:xfrm>
            <a:off x="3111148" y="-4706"/>
            <a:ext cx="56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(текущее и целевое состояние)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55962"/>
            <a:ext cx="797627" cy="6131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04" y="207867"/>
            <a:ext cx="596804" cy="579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55" y="207867"/>
            <a:ext cx="596804" cy="5659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586" y="137938"/>
            <a:ext cx="750281" cy="71605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cxnSpLocks/>
          </p:cNvCxnSpPr>
          <p:nvPr/>
        </p:nvCxnSpPr>
        <p:spPr>
          <a:xfrm>
            <a:off x="2092427" y="2291605"/>
            <a:ext cx="4268831" cy="3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ятно 1 62"/>
          <p:cNvSpPr/>
          <p:nvPr/>
        </p:nvSpPr>
        <p:spPr>
          <a:xfrm>
            <a:off x="2419963" y="1569818"/>
            <a:ext cx="436912" cy="41946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4" name="Пятно 1 63"/>
          <p:cNvSpPr/>
          <p:nvPr/>
        </p:nvSpPr>
        <p:spPr>
          <a:xfrm>
            <a:off x="3701149" y="1632039"/>
            <a:ext cx="388720" cy="39414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5" name="Пятно 1 64"/>
          <p:cNvSpPr/>
          <p:nvPr/>
        </p:nvSpPr>
        <p:spPr>
          <a:xfrm>
            <a:off x="4573823" y="1390438"/>
            <a:ext cx="455082" cy="43749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30752" y="2996952"/>
            <a:ext cx="14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ПРОБЛЕМЫ</a:t>
            </a:r>
            <a:endParaRPr lang="en-US" sz="16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840006" y="2101357"/>
            <a:ext cx="660941" cy="447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рентген- кабинет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1627868" y="2101357"/>
            <a:ext cx="478550" cy="34623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0B8C415-C19A-4C9E-92A9-E48C1C67FC2E}"/>
              </a:ext>
            </a:extLst>
          </p:cNvPr>
          <p:cNvSpPr/>
          <p:nvPr/>
        </p:nvSpPr>
        <p:spPr>
          <a:xfrm>
            <a:off x="3736125" y="3297769"/>
            <a:ext cx="4684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 записи на рентгенологическое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у рентген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кабинета, до 60 минут.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 нагрузка врача -  рентгенолога по дням недели 5-20 чел.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описания рентгенологического обследования от 40 до 50 минут.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295535" y="2066356"/>
            <a:ext cx="649246" cy="466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>
                <a:solidFill>
                  <a:schemeClr val="tx1"/>
                </a:solidFill>
              </a:rPr>
              <a:t>к</a:t>
            </a:r>
            <a:r>
              <a:rPr lang="ru-RU" sz="1000" dirty="0" smtClean="0">
                <a:solidFill>
                  <a:schemeClr val="tx1"/>
                </a:solidFill>
              </a:rPr>
              <a:t>абинет врача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6001526" y="2072532"/>
            <a:ext cx="479359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выход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6602" y="3582181"/>
            <a:ext cx="351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endParaRPr lang="en-US" sz="2000" dirty="0" smtClean="0"/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</a:t>
            </a:r>
            <a:r>
              <a:rPr lang="en-US" sz="2000" dirty="0" smtClean="0"/>
              <a:t> </a:t>
            </a:r>
            <a:r>
              <a:rPr lang="ru-RU" sz="2000" dirty="0" smtClean="0"/>
              <a:t>1</a:t>
            </a:r>
            <a:r>
              <a:rPr lang="en-US" sz="2000" dirty="0" smtClean="0"/>
              <a:t>/1</a:t>
            </a:r>
            <a:r>
              <a:rPr lang="ru-RU" sz="2000" dirty="0" smtClean="0"/>
              <a:t>599</a:t>
            </a:r>
            <a:r>
              <a:rPr lang="en-US" sz="2000" dirty="0" smtClean="0"/>
              <a:t>*100%</a:t>
            </a:r>
            <a:endParaRPr lang="ru-RU" sz="2000" dirty="0"/>
          </a:p>
          <a:p>
            <a:r>
              <a:rPr lang="ru-RU" sz="2000" b="1" dirty="0" err="1" smtClean="0"/>
              <a:t>Кэф</a:t>
            </a:r>
            <a:r>
              <a:rPr lang="ru-RU" sz="2000" b="1" dirty="0" smtClean="0"/>
              <a:t>=0,06</a:t>
            </a:r>
            <a:r>
              <a:rPr lang="en-US" sz="2000" b="1" dirty="0" smtClean="0"/>
              <a:t> %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032232" y="2700982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0</a:t>
            </a:r>
            <a:r>
              <a:rPr lang="en-US" sz="1200" dirty="0" smtClean="0"/>
              <a:t>’-</a:t>
            </a:r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52008" y="5528996"/>
            <a:ext cx="304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endParaRPr lang="ru-RU" sz="2000" dirty="0" smtClean="0"/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</a:t>
            </a:r>
            <a:r>
              <a:rPr lang="en-US" sz="2000" dirty="0" smtClean="0"/>
              <a:t>1/</a:t>
            </a:r>
            <a:r>
              <a:rPr lang="ru-RU" sz="2000" dirty="0" smtClean="0"/>
              <a:t>1490</a:t>
            </a:r>
            <a:r>
              <a:rPr lang="en-US" sz="2000" dirty="0" smtClean="0"/>
              <a:t>*100%</a:t>
            </a:r>
            <a:endParaRPr lang="ru-RU" sz="2000" dirty="0"/>
          </a:p>
          <a:p>
            <a:r>
              <a:rPr lang="ru-RU" sz="2000" b="1" dirty="0" err="1" smtClean="0"/>
              <a:t>Кэф</a:t>
            </a:r>
            <a:r>
              <a:rPr lang="ru-RU" sz="2000" b="1" dirty="0" smtClean="0"/>
              <a:t>=0,07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440747" y="2287515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864088" y="4894482"/>
            <a:ext cx="52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Карта потока создания ценности (целевое состояние)</a:t>
            </a:r>
            <a:endParaRPr lang="en-US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5155346" y="2090398"/>
            <a:ext cx="660941" cy="447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Рентген-кабинет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66323" y="2325551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10’-</a:t>
            </a:r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82" name="Пятно 1 81"/>
          <p:cNvSpPr/>
          <p:nvPr/>
        </p:nvSpPr>
        <p:spPr>
          <a:xfrm>
            <a:off x="4156558" y="1617392"/>
            <a:ext cx="390259" cy="3985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83" name="Прямая соединительная линия 82"/>
          <p:cNvCxnSpPr>
            <a:cxnSpLocks/>
          </p:cNvCxnSpPr>
          <p:nvPr/>
        </p:nvCxnSpPr>
        <p:spPr>
          <a:xfrm>
            <a:off x="326753" y="5973219"/>
            <a:ext cx="3394006" cy="1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869045" y="5707329"/>
            <a:ext cx="660941" cy="447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рентген- кабинет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266301" y="5721109"/>
            <a:ext cx="559362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86" name="Равнобедренный треугольник 85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2542276" y="6001485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275062" y="5721109"/>
            <a:ext cx="637843" cy="466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>
                <a:solidFill>
                  <a:schemeClr val="tx1"/>
                </a:solidFill>
              </a:rPr>
              <a:t>к</a:t>
            </a:r>
            <a:r>
              <a:rPr lang="ru-RU" sz="1000" dirty="0" smtClean="0">
                <a:solidFill>
                  <a:schemeClr val="tx1"/>
                </a:solidFill>
              </a:rPr>
              <a:t>абинет врача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3652598" y="5736402"/>
            <a:ext cx="559362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выход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13611" y="5916063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10</a:t>
            </a:r>
            <a:r>
              <a:rPr lang="en-US" sz="1200" dirty="0" smtClean="0"/>
              <a:t>’-</a:t>
            </a:r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2644159" y="6172128"/>
            <a:ext cx="447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1405526" y="5962526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2593272" y="6537012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0</a:t>
            </a:r>
            <a:r>
              <a:rPr lang="en-US" sz="1200" dirty="0" smtClean="0"/>
              <a:t>’-5’</a:t>
            </a:r>
            <a:endParaRPr lang="ru-RU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3073243" y="1865847"/>
            <a:ext cx="55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0-1 день</a:t>
            </a:r>
            <a:endParaRPr lang="en-US" sz="1200" dirty="0"/>
          </a:p>
        </p:txBody>
      </p:sp>
      <p:sp>
        <p:nvSpPr>
          <p:cNvPr id="97" name="Равнобедренный треугольник 96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3582865" y="2306152"/>
            <a:ext cx="504457" cy="44388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71127" y="1918553"/>
            <a:ext cx="990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40</a:t>
            </a:r>
            <a:r>
              <a:rPr lang="en-US" sz="900" dirty="0" smtClean="0"/>
              <a:t>’-</a:t>
            </a:r>
            <a:r>
              <a:rPr lang="ru-RU" sz="900" dirty="0" smtClean="0"/>
              <a:t>5</a:t>
            </a:r>
            <a:r>
              <a:rPr lang="en-US" sz="900" dirty="0" smtClean="0"/>
              <a:t>0’</a:t>
            </a:r>
            <a:endParaRPr lang="en-US" sz="900" dirty="0"/>
          </a:p>
        </p:txBody>
      </p:sp>
      <p:sp>
        <p:nvSpPr>
          <p:cNvPr id="99" name="Полилиния 98"/>
          <p:cNvSpPr/>
          <p:nvPr/>
        </p:nvSpPr>
        <p:spPr>
          <a:xfrm>
            <a:off x="4573823" y="1787496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>
            <a:off x="4973926" y="1787496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3609697" y="2414698"/>
            <a:ext cx="4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0-6</a:t>
            </a:r>
            <a:r>
              <a:rPr lang="en-US" sz="1000" dirty="0" smtClean="0"/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250670" y="2307274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’</a:t>
            </a:r>
            <a:r>
              <a:rPr lang="ru-RU" sz="1200" dirty="0" smtClean="0"/>
              <a:t>-4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589132" y="2719953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  <a:r>
              <a:rPr lang="en-US" sz="1200" dirty="0" smtClean="0"/>
              <a:t>’-</a:t>
            </a:r>
            <a:r>
              <a:rPr lang="ru-RU" sz="1200" dirty="0" smtClean="0"/>
              <a:t>60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104" name="Полилиния 103"/>
          <p:cNvSpPr/>
          <p:nvPr/>
        </p:nvSpPr>
        <p:spPr>
          <a:xfrm>
            <a:off x="3048890" y="1760664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>
            <a:off x="3448993" y="1760664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Равнобедренный треугольник 105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2053121" y="2296185"/>
            <a:ext cx="461633" cy="43656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84137" y="2396612"/>
            <a:ext cx="433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0-1</a:t>
            </a:r>
            <a:r>
              <a:rPr lang="en-US" sz="1000" dirty="0" smtClean="0"/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108" name="Полилиния 107"/>
          <p:cNvSpPr/>
          <p:nvPr/>
        </p:nvSpPr>
        <p:spPr>
          <a:xfrm>
            <a:off x="1987486" y="5406430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387589" y="5406430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999200" y="5493437"/>
            <a:ext cx="55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0-1 день</a:t>
            </a:r>
            <a:endParaRPr lang="en-US" sz="1200" dirty="0"/>
          </a:p>
        </p:txBody>
      </p:sp>
      <p:sp>
        <p:nvSpPr>
          <p:cNvPr id="111" name="Равнобедренный треугольник 110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942133" y="5990080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41354" y="6182801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0-1 </a:t>
            </a:r>
            <a:r>
              <a:rPr lang="ru-RU" sz="1000" dirty="0" smtClean="0"/>
              <a:t>человек</a:t>
            </a:r>
            <a:endParaRPr lang="ru-RU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998140" y="6516562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0</a:t>
            </a:r>
            <a:r>
              <a:rPr lang="en-US" sz="1200" dirty="0" smtClean="0"/>
              <a:t>’-</a:t>
            </a:r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864088" y="998419"/>
            <a:ext cx="52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Карта потока создания ценности </a:t>
            </a:r>
            <a:r>
              <a:rPr lang="ru-RU" dirty="0" smtClean="0"/>
              <a:t>(текущее </a:t>
            </a:r>
            <a:r>
              <a:rPr lang="ru-RU" dirty="0"/>
              <a:t>состояние)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7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04294" y="24151"/>
            <a:ext cx="551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COVID-19.»,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7" y="76876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187614" y="4470985"/>
            <a:ext cx="3901897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Перестройка схемы работы во время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Организация семинаров</a:t>
            </a:r>
          </a:p>
          <a:p>
            <a:pPr algn="just"/>
            <a:r>
              <a:rPr lang="ru-RU" dirty="0"/>
              <a:t>по обучению персонала работе в МИС</a:t>
            </a:r>
          </a:p>
          <a:p>
            <a:pPr algn="just"/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8" y="1277557"/>
            <a:ext cx="3168352" cy="2703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5" y="1260485"/>
            <a:ext cx="2613458" cy="2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по итогам реализации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 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132996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19912"/>
              </p:ext>
            </p:extLst>
          </p:nvPr>
        </p:nvGraphicFramePr>
        <p:xfrm>
          <a:off x="2915816" y="1299546"/>
          <a:ext cx="5585306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9928" y="76734"/>
            <a:ext cx="513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77" y="29577"/>
            <a:ext cx="963711" cy="879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82608" y="1770284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54453" y="298162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9912" y="3748764"/>
            <a:ext cx="2481898" cy="153844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амбулаторного приема плановых пациентов врачами строго по времени и по предварительной записи),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по установленному времени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по предварительной записи.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86AAB-F0DE-4F03-9CD7-18F6945B3ECC}"/>
              </a:ext>
            </a:extLst>
          </p:cNvPr>
          <p:cNvSpPr txBox="1"/>
          <p:nvPr/>
        </p:nvSpPr>
        <p:spPr>
          <a:xfrm>
            <a:off x="3754453" y="424865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FC692-3284-43BF-8DB5-0668B5229E48}"/>
              </a:ext>
            </a:extLst>
          </p:cNvPr>
          <p:cNvSpPr txBox="1"/>
          <p:nvPr/>
        </p:nvSpPr>
        <p:spPr>
          <a:xfrm>
            <a:off x="3205574" y="55210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79912" y="2986079"/>
            <a:ext cx="2481898" cy="57587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12 раз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60 минут до 5 минут)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82E8E9-17F1-4A49-8D9C-1E3925B5F941}"/>
              </a:ext>
            </a:extLst>
          </p:cNvPr>
          <p:cNvSpPr/>
          <p:nvPr/>
        </p:nvSpPr>
        <p:spPr>
          <a:xfrm>
            <a:off x="379912" y="1752885"/>
            <a:ext cx="2481898" cy="86390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удаленной записи на прием,</a:t>
            </a:r>
            <a:b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записей, произведенных без посещения регистратуры</a:t>
            </a: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58595" y="5417917"/>
            <a:ext cx="2481898" cy="57587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времени ожидания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" y="1280645"/>
            <a:ext cx="8505697" cy="5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F76B1BCB-3D25-4BCA-A73F-ED76567C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574693"/>
              </p:ext>
            </p:extLst>
          </p:nvPr>
        </p:nvGraphicFramePr>
        <p:xfrm>
          <a:off x="4372732" y="4005064"/>
          <a:ext cx="4289162" cy="304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F76B1BCB-3D25-4BCA-A73F-ED76567C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382843"/>
              </p:ext>
            </p:extLst>
          </p:nvPr>
        </p:nvGraphicFramePr>
        <p:xfrm>
          <a:off x="117481" y="4365105"/>
          <a:ext cx="4261034" cy="240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679" y="-28859"/>
            <a:ext cx="533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улучшений в рамках проекта: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823720687"/>
              </p:ext>
            </p:extLst>
          </p:nvPr>
        </p:nvGraphicFramePr>
        <p:xfrm>
          <a:off x="-1" y="1159843"/>
          <a:ext cx="4426243" cy="232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2156895" y="3783650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44486" y="6491736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4112" y="3583595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9978" y="327581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49258" y="3604954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</a:t>
            </a:r>
            <a:r>
              <a:rPr lang="ru-RU" sz="1000" dirty="0" smtClean="0"/>
              <a:t>100 </a:t>
            </a:r>
            <a:r>
              <a:rPr lang="ru-RU" sz="1000" dirty="0"/>
              <a:t>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78755" y="6310273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(5 минут)</a:t>
            </a:r>
            <a:endParaRPr lang="ru-RU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247" y="6065904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FAF8F10-292E-4F21-A9BE-8F1F6A920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762094"/>
              </p:ext>
            </p:extLst>
          </p:nvPr>
        </p:nvGraphicFramePr>
        <p:xfrm>
          <a:off x="4372732" y="1308793"/>
          <a:ext cx="4178205" cy="239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A0148D9-7F6F-4D98-8CD2-699036B35311}"/>
              </a:ext>
            </a:extLst>
          </p:cNvPr>
          <p:cNvCxnSpPr/>
          <p:nvPr/>
        </p:nvCxnSpPr>
        <p:spPr>
          <a:xfrm>
            <a:off x="6844522" y="6450976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CB5748-3A40-4942-B4D9-C8082CC4888C}"/>
              </a:ext>
            </a:extLst>
          </p:cNvPr>
          <p:cNvSpPr txBox="1"/>
          <p:nvPr/>
        </p:nvSpPr>
        <p:spPr>
          <a:xfrm>
            <a:off x="7354252" y="6291681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(нет ожидания)</a:t>
            </a:r>
            <a:endParaRPr lang="ru-RU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0CFB6-A7DC-4597-95DF-D84A5EBC16DA}"/>
              </a:ext>
            </a:extLst>
          </p:cNvPr>
          <p:cNvSpPr txBox="1"/>
          <p:nvPr/>
        </p:nvSpPr>
        <p:spPr>
          <a:xfrm>
            <a:off x="5150267" y="593773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08650" y="6273403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803490" y="6320479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177846" y="3583389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234813" y="3570689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</a:t>
            </a:r>
            <a:r>
              <a:rPr lang="ru-RU" sz="1000" dirty="0"/>
              <a:t>9</a:t>
            </a:r>
            <a:r>
              <a:rPr lang="ru-RU" sz="1000" dirty="0" smtClean="0"/>
              <a:t>0 </a:t>
            </a:r>
            <a:r>
              <a:rPr lang="ru-RU" sz="1000" dirty="0"/>
              <a:t>%)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66932" y="329717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640165" y="3733889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99630"/>
              </p:ext>
            </p:extLst>
          </p:nvPr>
        </p:nvGraphicFramePr>
        <p:xfrm>
          <a:off x="0" y="1124744"/>
          <a:ext cx="8964483" cy="5678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77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1238355">
                  <a:extLst>
                    <a:ext uri="{9D8B030D-6E8A-4147-A177-3AD203B41FA5}">
                      <a16:colId xmlns:a16="http://schemas.microsoft.com/office/drawing/2014/main" val="3894467220"/>
                    </a:ext>
                  </a:extLst>
                </a:gridCol>
                <a:gridCol w="58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1196884080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4077558092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043320290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426602880"/>
                    </a:ext>
                  </a:extLst>
                </a:gridCol>
                <a:gridCol w="579707">
                  <a:extLst>
                    <a:ext uri="{9D8B030D-6E8A-4147-A177-3AD203B41FA5}">
                      <a16:colId xmlns:a16="http://schemas.microsoft.com/office/drawing/2014/main" val="231184305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«Увеличение доли ранней диагностики глазных заболеваний при проведении </a:t>
                      </a:r>
                      <a:r>
                        <a:rPr lang="ru-RU" sz="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№2.» </a:t>
                      </a:r>
                      <a:b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22400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Управление потоками пациентов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436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22400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24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24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65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22400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386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74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16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89910"/>
              </p:ext>
            </p:extLst>
          </p:nvPr>
        </p:nvGraphicFramePr>
        <p:xfrm>
          <a:off x="0" y="1187872"/>
          <a:ext cx="8964489" cy="5256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20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1271405">
                  <a:extLst>
                    <a:ext uri="{9D8B030D-6E8A-4147-A177-3AD203B41FA5}">
                      <a16:colId xmlns:a16="http://schemas.microsoft.com/office/drawing/2014/main" val="2155982699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8871">
                  <a:extLst>
                    <a:ext uri="{9D8B030D-6E8A-4147-A177-3AD203B41FA5}">
                      <a16:colId xmlns:a16="http://schemas.microsoft.com/office/drawing/2014/main" val="93649162"/>
                    </a:ext>
                  </a:extLst>
                </a:gridCol>
                <a:gridCol w="994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252">
                  <a:extLst>
                    <a:ext uri="{9D8B030D-6E8A-4147-A177-3AD203B41FA5}">
                      <a16:colId xmlns:a16="http://schemas.microsoft.com/office/drawing/2014/main" val="1722752547"/>
                    </a:ext>
                  </a:extLst>
                </a:gridCol>
                <a:gridCol w="580252">
                  <a:extLst>
                    <a:ext uri="{9D8B030D-6E8A-4147-A177-3AD203B41FA5}">
                      <a16:colId xmlns:a16="http://schemas.microsoft.com/office/drawing/2014/main" val="4019797383"/>
                    </a:ext>
                  </a:extLst>
                </a:gridCol>
                <a:gridCol w="580253">
                  <a:extLst>
                    <a:ext uri="{9D8B030D-6E8A-4147-A177-3AD203B41FA5}">
                      <a16:colId xmlns:a16="http://schemas.microsoft.com/office/drawing/2014/main" val="158836526"/>
                    </a:ext>
                  </a:extLst>
                </a:gridCol>
                <a:gridCol w="580253">
                  <a:extLst>
                    <a:ext uri="{9D8B030D-6E8A-4147-A177-3AD203B41FA5}">
                      <a16:colId xmlns:a16="http://schemas.microsoft.com/office/drawing/2014/main" val="920189871"/>
                    </a:ext>
                  </a:extLst>
                </a:gridCol>
                <a:gridCol w="580253">
                  <a:extLst>
                    <a:ext uri="{9D8B030D-6E8A-4147-A177-3AD203B41FA5}">
                      <a16:colId xmlns:a16="http://schemas.microsoft.com/office/drawing/2014/main" val="798872225"/>
                    </a:ext>
                  </a:extLst>
                </a:gridCol>
                <a:gridCol w="580253">
                  <a:extLst>
                    <a:ext uri="{9D8B030D-6E8A-4147-A177-3AD203B41FA5}">
                      <a16:colId xmlns:a16="http://schemas.microsoft.com/office/drawing/2014/main" val="736571401"/>
                    </a:ext>
                  </a:extLst>
                </a:gridCol>
              </a:tblGrid>
              <a:tr h="623089">
                <a:tc>
                  <a:txBody>
                    <a:bodyPr/>
                    <a:lstStyle/>
                    <a:p>
                      <a:pPr algn="l" fontAlgn="b"/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dirty="0"/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5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55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55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55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55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/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55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5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«Увеличение доли ранней диагностики глазных заболеваний при проведении </a:t>
                      </a:r>
                      <a:r>
                        <a:rPr lang="ru-RU" sz="55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№2.» </a:t>
                      </a:r>
                      <a:b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55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п/п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7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45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1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1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311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267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штрафов/удержаний/ 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4758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17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1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5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17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4567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45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4567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20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134" y="184534"/>
            <a:ext cx="526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1" y="40925"/>
            <a:ext cx="890353" cy="87998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1D813F-490C-4F27-A9F0-D853A7E4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29569"/>
              </p:ext>
            </p:extLst>
          </p:nvPr>
        </p:nvGraphicFramePr>
        <p:xfrm>
          <a:off x="104984" y="2113061"/>
          <a:ext cx="8427416" cy="398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193">
                  <a:extLst>
                    <a:ext uri="{9D8B030D-6E8A-4147-A177-3AD203B41FA5}">
                      <a16:colId xmlns:a16="http://schemas.microsoft.com/office/drawing/2014/main" val="1386684038"/>
                    </a:ext>
                  </a:extLst>
                </a:gridCol>
                <a:gridCol w="1452395">
                  <a:extLst>
                    <a:ext uri="{9D8B030D-6E8A-4147-A177-3AD203B41FA5}">
                      <a16:colId xmlns:a16="http://schemas.microsoft.com/office/drawing/2014/main" val="3204066170"/>
                    </a:ext>
                  </a:extLst>
                </a:gridCol>
                <a:gridCol w="1324455">
                  <a:extLst>
                    <a:ext uri="{9D8B030D-6E8A-4147-A177-3AD203B41FA5}">
                      <a16:colId xmlns:a16="http://schemas.microsoft.com/office/drawing/2014/main" val="4244773313"/>
                    </a:ext>
                  </a:extLst>
                </a:gridCol>
                <a:gridCol w="1424348">
                  <a:extLst>
                    <a:ext uri="{9D8B030D-6E8A-4147-A177-3AD203B41FA5}">
                      <a16:colId xmlns:a16="http://schemas.microsoft.com/office/drawing/2014/main" val="3311883347"/>
                    </a:ext>
                  </a:extLst>
                </a:gridCol>
                <a:gridCol w="1353005">
                  <a:extLst>
                    <a:ext uri="{9D8B030D-6E8A-4147-A177-3AD203B41FA5}">
                      <a16:colId xmlns:a16="http://schemas.microsoft.com/office/drawing/2014/main" val="3231787927"/>
                    </a:ext>
                  </a:extLst>
                </a:gridCol>
                <a:gridCol w="1296734">
                  <a:extLst>
                    <a:ext uri="{9D8B030D-6E8A-4147-A177-3AD203B41FA5}">
                      <a16:colId xmlns:a16="http://schemas.microsoft.com/office/drawing/2014/main" val="1096400316"/>
                    </a:ext>
                  </a:extLst>
                </a:gridCol>
                <a:gridCol w="80286">
                  <a:extLst>
                    <a:ext uri="{9D8B030D-6E8A-4147-A177-3AD203B41FA5}">
                      <a16:colId xmlns:a16="http://schemas.microsoft.com/office/drawing/2014/main" val="811342107"/>
                    </a:ext>
                  </a:extLst>
                </a:gridCol>
              </a:tblGrid>
              <a:tr h="174464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87243"/>
                  </a:ext>
                </a:extLst>
              </a:tr>
              <a:tr h="75645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Мельникова Елена Анатольевна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Маслова Виктория Вячеславовна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Лаушкина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Мариева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Тырновская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Александровна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Виноградова Анастасия Владимировна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75352"/>
                  </a:ext>
                </a:extLst>
              </a:tr>
              <a:tr h="148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(стандартизация, методическая поддержка)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визуализация)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(Визуализация, планирование, отчет)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6283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" y="1878165"/>
            <a:ext cx="1339881" cy="172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3" y="1888226"/>
            <a:ext cx="1210094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871594"/>
            <a:ext cx="1239602" cy="1737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0" y="1926927"/>
            <a:ext cx="125219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2" y="1875246"/>
            <a:ext cx="1448165" cy="1728192"/>
          </a:xfrm>
          <a:prstGeom prst="rect">
            <a:avLst/>
          </a:prstGeom>
        </p:spPr>
      </p:pic>
      <p:pic>
        <p:nvPicPr>
          <p:cNvPr id="22" name="Picture 1" descr="виноградов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34" y="1748116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71594"/>
            <a:ext cx="169697" cy="17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26064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2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1323771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318" y="-670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2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96436"/>
              </p:ext>
            </p:extLst>
          </p:nvPr>
        </p:nvGraphicFramePr>
        <p:xfrm>
          <a:off x="395536" y="4011119"/>
          <a:ext cx="75866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осмотра врача-педиатра до проведения вакцинации и после нее.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прохождения профилактических медицинских осмотров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дп№2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COVID-19.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процесса забора биоматериала на COVID-19  ( мазки методом ПЦР)  в ДП №2.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(26.04.2021-25.10.2021)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01178"/>
              </p:ext>
            </p:extLst>
          </p:nvPr>
        </p:nvGraphicFramePr>
        <p:xfrm>
          <a:off x="395536" y="1434081"/>
          <a:ext cx="758666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( 30.09.2019 – 16.03.2020)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кабинета врача акушера-гинеколога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(11.11.2019 – 24.04.2020)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пациентом в очереди у кабинета врача физиотерапии в ДП №2.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времени ожидания проведения эндоскопического обследования в ДП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(02.03.2020-01.04.2020)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рассмотрения обращений граждан в ДП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(30.03.3030-28.09.2020)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1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38"/>
            <a:ext cx="9144000" cy="4736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8464" y="-1"/>
            <a:ext cx="181222" cy="6889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86" y="0"/>
            <a:ext cx="214314" cy="688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11" y="51116"/>
            <a:ext cx="103397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74985" y="-38230"/>
            <a:ext cx="544129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096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35520644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Ненужное ожидание в очереди для получения информации 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Долгое ожидание записи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прием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2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86812" y="-28832"/>
            <a:ext cx="535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15616" y="1461326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0" y="1839924"/>
            <a:ext cx="3427186" cy="21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3540" y="3714909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0720" y="4345904"/>
            <a:ext cx="536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cs typeface="Times New Roman" pitchFamily="18" charset="0"/>
            </a:endParaRPr>
          </a:p>
          <a:p>
            <a:pPr marL="628650" indent="-62865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054" y="108319"/>
            <a:ext cx="553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28652"/>
              </p:ext>
            </p:extLst>
          </p:nvPr>
        </p:nvGraphicFramePr>
        <p:xfrm>
          <a:off x="126348" y="1680697"/>
          <a:ext cx="8458463" cy="494870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92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9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95">
                <a:tc rowSpan="4">
                  <a:txBody>
                    <a:bodyPr/>
                    <a:lstStyle/>
                    <a:p>
                      <a:pPr marL="0" indent="0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Достижение критерия НММО 17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(Обеспечение удаленной записи на прием в медицинские организации), 100 % записей, произведенных без посещения регистратуры.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95">
                <a:tc vMerge="1">
                  <a:txBody>
                    <a:bodyPr/>
                    <a:lstStyle/>
                    <a:p>
                      <a:pPr algn="l"/>
                      <a:endParaRPr lang="ru-RU" sz="15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рентген-кабинета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0-5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минут.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01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критерия НММО 16 (Обеспечение амбулаторного приема плановых пациентов врачами строго по времени и по предварительной записи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90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посещений по установленному времени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90 %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по предварительной записи.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1029"/>
                  </a:ext>
                </a:extLst>
              </a:tr>
              <a:tr h="494003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Исключение ожидания описания рентгенологического исследования.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5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431733" y="71759"/>
            <a:ext cx="508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04289"/>
              </p:ext>
            </p:extLst>
          </p:nvPr>
        </p:nvGraphicFramePr>
        <p:xfrm>
          <a:off x="179512" y="1375167"/>
          <a:ext cx="8338364" cy="5297526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1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17 (Обеспечение удаленной записи на прием в медицинские организации).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записей, произведенных без посещения регистратуры, %.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3220"/>
                  </a:ext>
                </a:extLst>
              </a:tr>
              <a:tr h="776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ожидания у рентген-кабинета.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3091"/>
                  </a:ext>
                </a:extLst>
              </a:tr>
              <a:tr h="622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посещений по установленному времени, % /доля посещений по предварительной записи, %.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90/90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04590"/>
                  </a:ext>
                </a:extLst>
              </a:tr>
              <a:tr h="468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ожидания описания рентгенологического исследования.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5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19408" y="55155"/>
            <a:ext cx="55959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рентгенологического исследования пациентов в ДП №2 в условиях COVID-19.»,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55763"/>
              </p:ext>
            </p:extLst>
          </p:nvPr>
        </p:nvGraphicFramePr>
        <p:xfrm>
          <a:off x="138131" y="1295323"/>
          <a:ext cx="8405681" cy="5368722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6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3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предварительной записи на рентгенологическое обследование.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предварительной записи на рентгенографические исследования.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Выделение временного интервала для проведения рентгенографического исследования пациентам с подозрением на COVID-19. 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описания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рентгеноргафического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исследования врачу онлайн в МИС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17 (Обеспечение удаленной записи на прием в медицинские организации), 100 % записей, произведенных без посещения регистратуры.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ожидание у рентген кабинета, до 60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ожидания у рентген-кабинета до 0-5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Неравномерная нагрузка врача -  рентгенолога по дням недели 5-20 чел.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записи),  90 % посещений по установленному времени /90 % посещений по предварительной записи.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13918"/>
                  </a:ext>
                </a:extLst>
              </a:tr>
              <a:tr h="23226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Лишнее ожидание описания рентгенологического обследования от 40 до 50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0146"/>
                  </a:ext>
                </a:extLst>
              </a:tr>
              <a:tr h="905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Исключение времени ожидания описания рентгенологического исследования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9154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70" y="36521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2065</Words>
  <Application>Microsoft Office PowerPoint</Application>
  <PresentationFormat>Экран (4:3)</PresentationFormat>
  <Paragraphs>471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инженер</cp:lastModifiedBy>
  <cp:revision>901</cp:revision>
  <dcterms:created xsi:type="dcterms:W3CDTF">2017-06-09T07:37:26Z</dcterms:created>
  <dcterms:modified xsi:type="dcterms:W3CDTF">2021-09-21T18:58:54Z</dcterms:modified>
</cp:coreProperties>
</file>