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76" r:id="rId1"/>
  </p:sldMasterIdLst>
  <p:notesMasterIdLst>
    <p:notesMasterId r:id="rId23"/>
  </p:notesMasterIdLst>
  <p:handoutMasterIdLst>
    <p:handoutMasterId r:id="rId24"/>
  </p:handoutMasterIdLst>
  <p:sldIdLst>
    <p:sldId id="357" r:id="rId2"/>
    <p:sldId id="458" r:id="rId3"/>
    <p:sldId id="383" r:id="rId4"/>
    <p:sldId id="454" r:id="rId5"/>
    <p:sldId id="455" r:id="rId6"/>
    <p:sldId id="459" r:id="rId7"/>
    <p:sldId id="460" r:id="rId8"/>
    <p:sldId id="453" r:id="rId9"/>
    <p:sldId id="419" r:id="rId10"/>
    <p:sldId id="471" r:id="rId11"/>
    <p:sldId id="445" r:id="rId12"/>
    <p:sldId id="457" r:id="rId13"/>
    <p:sldId id="461" r:id="rId14"/>
    <p:sldId id="468" r:id="rId15"/>
    <p:sldId id="462" r:id="rId16"/>
    <p:sldId id="472" r:id="rId17"/>
    <p:sldId id="473" r:id="rId18"/>
    <p:sldId id="464" r:id="rId19"/>
    <p:sldId id="425" r:id="rId20"/>
    <p:sldId id="474" r:id="rId21"/>
    <p:sldId id="395" r:id="rId22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B8E08C"/>
    <a:srgbClr val="00CC00"/>
    <a:srgbClr val="E46C0A"/>
    <a:srgbClr val="DA5B14"/>
    <a:srgbClr val="000066"/>
    <a:srgbClr val="DF320F"/>
    <a:srgbClr val="EA58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44" autoAdjust="0"/>
    <p:restoredTop sz="94291" autoAdjust="0"/>
  </p:normalViewPr>
  <p:slideViewPr>
    <p:cSldViewPr>
      <p:cViewPr varScale="1">
        <p:scale>
          <a:sx n="73" d="100"/>
          <a:sy n="73" d="100"/>
        </p:scale>
        <p:origin x="166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55442505269849"/>
          <c:y val="0.1501702588050082"/>
          <c:w val="0.7951421621074547"/>
          <c:h val="0.44483250980846278"/>
        </c:manualLayout>
      </c:layout>
      <c:scatterChart>
        <c:scatterStyle val="line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Лист1!$A$2:$A$116</c:f>
              <c:numCache>
                <c:formatCode>General</c:formatCode>
                <c:ptCount val="115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0.60000000000000009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1.5999999999999999</c:v>
                </c:pt>
                <c:pt idx="9">
                  <c:v>1.7999999999999998</c:v>
                </c:pt>
                <c:pt idx="10">
                  <c:v>1.9999999999999998</c:v>
                </c:pt>
                <c:pt idx="11">
                  <c:v>2.1999999999999997</c:v>
                </c:pt>
                <c:pt idx="12">
                  <c:v>2.4</c:v>
                </c:pt>
                <c:pt idx="13">
                  <c:v>2.6</c:v>
                </c:pt>
                <c:pt idx="14">
                  <c:v>2.8000000000000003</c:v>
                </c:pt>
                <c:pt idx="15">
                  <c:v>3.0000000000000004</c:v>
                </c:pt>
                <c:pt idx="16">
                  <c:v>3.2000000000000006</c:v>
                </c:pt>
                <c:pt idx="17">
                  <c:v>3.4000000000000008</c:v>
                </c:pt>
                <c:pt idx="18">
                  <c:v>3.600000000000001</c:v>
                </c:pt>
                <c:pt idx="19">
                  <c:v>3.8000000000000012</c:v>
                </c:pt>
                <c:pt idx="20">
                  <c:v>4.0000000000000009</c:v>
                </c:pt>
                <c:pt idx="21">
                  <c:v>4.2000000000000011</c:v>
                </c:pt>
                <c:pt idx="22">
                  <c:v>4.4000000000000012</c:v>
                </c:pt>
                <c:pt idx="23">
                  <c:v>4.6000000000000014</c:v>
                </c:pt>
                <c:pt idx="24">
                  <c:v>4.8000000000000016</c:v>
                </c:pt>
                <c:pt idx="25">
                  <c:v>5.0000000000000018</c:v>
                </c:pt>
                <c:pt idx="26">
                  <c:v>5.200000000000002</c:v>
                </c:pt>
                <c:pt idx="27">
                  <c:v>5.4000000000000021</c:v>
                </c:pt>
                <c:pt idx="28">
                  <c:v>5.6000000000000023</c:v>
                </c:pt>
                <c:pt idx="29">
                  <c:v>5.8000000000000025</c:v>
                </c:pt>
                <c:pt idx="30">
                  <c:v>6.0000000000000027</c:v>
                </c:pt>
                <c:pt idx="31">
                  <c:v>6.2000000000000028</c:v>
                </c:pt>
                <c:pt idx="32">
                  <c:v>6.400000000000003</c:v>
                </c:pt>
                <c:pt idx="33">
                  <c:v>6.6000000000000032</c:v>
                </c:pt>
                <c:pt idx="34">
                  <c:v>6.8000000000000034</c:v>
                </c:pt>
                <c:pt idx="35">
                  <c:v>7.0000000000000036</c:v>
                </c:pt>
                <c:pt idx="36">
                  <c:v>7.2000000000000037</c:v>
                </c:pt>
                <c:pt idx="37">
                  <c:v>7.4000000000000039</c:v>
                </c:pt>
                <c:pt idx="38">
                  <c:v>7.6000000000000041</c:v>
                </c:pt>
                <c:pt idx="39">
                  <c:v>7.8000000000000043</c:v>
                </c:pt>
                <c:pt idx="40">
                  <c:v>8.0000000000000036</c:v>
                </c:pt>
                <c:pt idx="41">
                  <c:v>8.2000000000000028</c:v>
                </c:pt>
                <c:pt idx="42">
                  <c:v>8.4000000000000021</c:v>
                </c:pt>
                <c:pt idx="43">
                  <c:v>8.6000000000000014</c:v>
                </c:pt>
                <c:pt idx="44">
                  <c:v>8.8000000000000007</c:v>
                </c:pt>
                <c:pt idx="45">
                  <c:v>9</c:v>
                </c:pt>
                <c:pt idx="46">
                  <c:v>9.1999999999999993</c:v>
                </c:pt>
                <c:pt idx="47">
                  <c:v>9.3999999999999986</c:v>
                </c:pt>
                <c:pt idx="48">
                  <c:v>9.5999999999999979</c:v>
                </c:pt>
                <c:pt idx="49">
                  <c:v>9.7999999999999972</c:v>
                </c:pt>
                <c:pt idx="50">
                  <c:v>9.9999999999999964</c:v>
                </c:pt>
                <c:pt idx="51">
                  <c:v>10.199999999999996</c:v>
                </c:pt>
                <c:pt idx="52">
                  <c:v>10.399999999999995</c:v>
                </c:pt>
                <c:pt idx="53">
                  <c:v>10.599999999999994</c:v>
                </c:pt>
                <c:pt idx="54">
                  <c:v>10.799999999999994</c:v>
                </c:pt>
                <c:pt idx="55">
                  <c:v>10.999999999999993</c:v>
                </c:pt>
                <c:pt idx="56">
                  <c:v>11.199999999999992</c:v>
                </c:pt>
                <c:pt idx="57">
                  <c:v>11.399999999999991</c:v>
                </c:pt>
                <c:pt idx="58">
                  <c:v>11.599999999999991</c:v>
                </c:pt>
                <c:pt idx="59">
                  <c:v>11.79999999999999</c:v>
                </c:pt>
                <c:pt idx="60">
                  <c:v>11.999999999999989</c:v>
                </c:pt>
                <c:pt idx="61">
                  <c:v>12.199999999999989</c:v>
                </c:pt>
                <c:pt idx="62">
                  <c:v>12.399999999999988</c:v>
                </c:pt>
                <c:pt idx="63">
                  <c:v>12.599999999999987</c:v>
                </c:pt>
                <c:pt idx="64">
                  <c:v>12.799999999999986</c:v>
                </c:pt>
                <c:pt idx="65">
                  <c:v>12.999999999999986</c:v>
                </c:pt>
                <c:pt idx="66">
                  <c:v>13.199999999999985</c:v>
                </c:pt>
                <c:pt idx="67">
                  <c:v>13.399999999999984</c:v>
                </c:pt>
                <c:pt idx="68">
                  <c:v>13.599999999999984</c:v>
                </c:pt>
                <c:pt idx="69">
                  <c:v>13.799999999999983</c:v>
                </c:pt>
                <c:pt idx="70">
                  <c:v>13.999999999999982</c:v>
                </c:pt>
                <c:pt idx="71">
                  <c:v>14.199999999999982</c:v>
                </c:pt>
                <c:pt idx="72">
                  <c:v>14.399999999999981</c:v>
                </c:pt>
                <c:pt idx="73">
                  <c:v>14.59999999999998</c:v>
                </c:pt>
                <c:pt idx="74">
                  <c:v>14.799999999999979</c:v>
                </c:pt>
                <c:pt idx="75">
                  <c:v>14.999999999999979</c:v>
                </c:pt>
                <c:pt idx="76">
                  <c:v>15.199999999999978</c:v>
                </c:pt>
                <c:pt idx="77">
                  <c:v>15.399999999999977</c:v>
                </c:pt>
                <c:pt idx="78">
                  <c:v>15.599999999999977</c:v>
                </c:pt>
                <c:pt idx="79">
                  <c:v>15.799999999999976</c:v>
                </c:pt>
                <c:pt idx="80">
                  <c:v>15.999999999999975</c:v>
                </c:pt>
                <c:pt idx="81">
                  <c:v>16.199999999999974</c:v>
                </c:pt>
                <c:pt idx="82">
                  <c:v>16.399999999999974</c:v>
                </c:pt>
                <c:pt idx="83">
                  <c:v>16.599999999999973</c:v>
                </c:pt>
                <c:pt idx="84">
                  <c:v>16.799999999999972</c:v>
                </c:pt>
                <c:pt idx="85">
                  <c:v>16.999999999999972</c:v>
                </c:pt>
                <c:pt idx="86">
                  <c:v>17.199999999999971</c:v>
                </c:pt>
                <c:pt idx="87">
                  <c:v>17.39999999999997</c:v>
                </c:pt>
                <c:pt idx="88">
                  <c:v>17.599999999999969</c:v>
                </c:pt>
                <c:pt idx="89">
                  <c:v>17.799999999999969</c:v>
                </c:pt>
                <c:pt idx="90">
                  <c:v>17.999999999999968</c:v>
                </c:pt>
                <c:pt idx="91">
                  <c:v>18.199999999999967</c:v>
                </c:pt>
                <c:pt idx="92">
                  <c:v>18.399999999999967</c:v>
                </c:pt>
                <c:pt idx="93">
                  <c:v>18.599999999999966</c:v>
                </c:pt>
                <c:pt idx="94">
                  <c:v>18.799999999999965</c:v>
                </c:pt>
                <c:pt idx="95">
                  <c:v>18.999999999999964</c:v>
                </c:pt>
                <c:pt idx="96">
                  <c:v>19.199999999999964</c:v>
                </c:pt>
                <c:pt idx="97">
                  <c:v>19.399999999999963</c:v>
                </c:pt>
                <c:pt idx="98">
                  <c:v>19.599999999999962</c:v>
                </c:pt>
                <c:pt idx="99">
                  <c:v>19.799999999999962</c:v>
                </c:pt>
                <c:pt idx="100">
                  <c:v>19.999999999999961</c:v>
                </c:pt>
                <c:pt idx="101">
                  <c:v>20.19999999999996</c:v>
                </c:pt>
                <c:pt idx="102">
                  <c:v>20.399999999999959</c:v>
                </c:pt>
                <c:pt idx="103">
                  <c:v>20.599999999999959</c:v>
                </c:pt>
                <c:pt idx="104">
                  <c:v>20.799999999999958</c:v>
                </c:pt>
              </c:numCache>
            </c:numRef>
          </c:xVal>
          <c:yVal>
            <c:numRef>
              <c:f>Лист1!$B$2:$B$116</c:f>
              <c:numCache>
                <c:formatCode>General</c:formatCode>
                <c:ptCount val="115"/>
                <c:pt idx="0">
                  <c:v>0</c:v>
                </c:pt>
                <c:pt idx="1">
                  <c:v>0.5</c:v>
                </c:pt>
                <c:pt idx="2">
                  <c:v>0.7</c:v>
                </c:pt>
                <c:pt idx="3">
                  <c:v>0.3</c:v>
                </c:pt>
                <c:pt idx="4">
                  <c:v>1</c:v>
                </c:pt>
                <c:pt idx="5">
                  <c:v>0</c:v>
                </c:pt>
                <c:pt idx="6">
                  <c:v>0.5</c:v>
                </c:pt>
                <c:pt idx="7">
                  <c:v>1</c:v>
                </c:pt>
                <c:pt idx="8">
                  <c:v>1.2</c:v>
                </c:pt>
                <c:pt idx="9">
                  <c:v>1.5</c:v>
                </c:pt>
                <c:pt idx="10">
                  <c:v>2</c:v>
                </c:pt>
                <c:pt idx="11">
                  <c:v>0</c:v>
                </c:pt>
                <c:pt idx="12">
                  <c:v>0.5</c:v>
                </c:pt>
                <c:pt idx="13">
                  <c:v>0.3</c:v>
                </c:pt>
                <c:pt idx="14">
                  <c:v>0.7</c:v>
                </c:pt>
                <c:pt idx="15">
                  <c:v>1</c:v>
                </c:pt>
                <c:pt idx="16">
                  <c:v>0</c:v>
                </c:pt>
                <c:pt idx="17">
                  <c:v>0</c:v>
                </c:pt>
                <c:pt idx="18">
                  <c:v>0.1</c:v>
                </c:pt>
                <c:pt idx="19">
                  <c:v>0</c:v>
                </c:pt>
                <c:pt idx="20">
                  <c:v>0.2</c:v>
                </c:pt>
                <c:pt idx="21">
                  <c:v>0</c:v>
                </c:pt>
                <c:pt idx="22">
                  <c:v>0.5</c:v>
                </c:pt>
                <c:pt idx="23">
                  <c:v>0.8</c:v>
                </c:pt>
                <c:pt idx="24">
                  <c:v>0.5</c:v>
                </c:pt>
                <c:pt idx="25">
                  <c:v>0.3</c:v>
                </c:pt>
                <c:pt idx="26">
                  <c:v>0</c:v>
                </c:pt>
                <c:pt idx="27">
                  <c:v>0.1</c:v>
                </c:pt>
                <c:pt idx="28">
                  <c:v>0</c:v>
                </c:pt>
                <c:pt idx="29">
                  <c:v>0.5</c:v>
                </c:pt>
                <c:pt idx="40">
                  <c:v>0.5</c:v>
                </c:pt>
                <c:pt idx="41">
                  <c:v>0.7</c:v>
                </c:pt>
                <c:pt idx="42">
                  <c:v>0.3</c:v>
                </c:pt>
                <c:pt idx="43">
                  <c:v>1</c:v>
                </c:pt>
                <c:pt idx="44">
                  <c:v>0</c:v>
                </c:pt>
                <c:pt idx="45">
                  <c:v>0.3</c:v>
                </c:pt>
                <c:pt idx="46">
                  <c:v>0.8</c:v>
                </c:pt>
                <c:pt idx="47">
                  <c:v>1.5</c:v>
                </c:pt>
                <c:pt idx="48">
                  <c:v>2</c:v>
                </c:pt>
                <c:pt idx="49">
                  <c:v>1.8</c:v>
                </c:pt>
                <c:pt idx="50">
                  <c:v>2.5</c:v>
                </c:pt>
                <c:pt idx="51">
                  <c:v>2.7</c:v>
                </c:pt>
                <c:pt idx="52">
                  <c:v>2</c:v>
                </c:pt>
                <c:pt idx="53">
                  <c:v>1</c:v>
                </c:pt>
                <c:pt idx="54">
                  <c:v>1</c:v>
                </c:pt>
                <c:pt idx="55">
                  <c:v>0</c:v>
                </c:pt>
                <c:pt idx="56">
                  <c:v>0.3</c:v>
                </c:pt>
                <c:pt idx="57">
                  <c:v>0.8</c:v>
                </c:pt>
                <c:pt idx="58">
                  <c:v>1.2</c:v>
                </c:pt>
                <c:pt idx="59">
                  <c:v>1.5</c:v>
                </c:pt>
                <c:pt idx="60">
                  <c:v>1.9</c:v>
                </c:pt>
                <c:pt idx="61">
                  <c:v>0</c:v>
                </c:pt>
                <c:pt idx="62">
                  <c:v>0.7</c:v>
                </c:pt>
                <c:pt idx="63">
                  <c:v>0.9</c:v>
                </c:pt>
                <c:pt idx="64">
                  <c:v>1.5</c:v>
                </c:pt>
                <c:pt idx="75">
                  <c:v>0.7</c:v>
                </c:pt>
                <c:pt idx="76">
                  <c:v>0.3</c:v>
                </c:pt>
                <c:pt idx="77">
                  <c:v>1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0.2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1</c:v>
                </c:pt>
                <c:pt idx="89">
                  <c:v>0.5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0.3</c:v>
                </c:pt>
                <c:pt idx="96">
                  <c:v>0</c:v>
                </c:pt>
                <c:pt idx="97">
                  <c:v>0.2</c:v>
                </c:pt>
                <c:pt idx="98">
                  <c:v>0</c:v>
                </c:pt>
                <c:pt idx="99">
                  <c:v>0.5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5E2-4475-9076-91F0A584D4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2456784"/>
        <c:axId val="252450512"/>
      </c:scatterChart>
      <c:valAx>
        <c:axId val="252456784"/>
        <c:scaling>
          <c:orientation val="minMax"/>
          <c:max val="2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2450512"/>
        <c:crosses val="autoZero"/>
        <c:crossBetween val="midCat"/>
        <c:majorUnit val="1"/>
        <c:minorUnit val="0.1"/>
      </c:valAx>
      <c:valAx>
        <c:axId val="252450512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lnSpc>
                    <a:spcPts val="1000"/>
                  </a:lnSpc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200" b="0" i="0" u="none" strike="noStrike" baseline="0" dirty="0" smtClean="0">
                    <a:effectLst/>
                  </a:rPr>
                  <a:t>Время ожидания у </a:t>
                </a:r>
                <a:r>
                  <a:rPr lang="ru-RU" sz="1200" b="0" i="0" u="none" strike="noStrike" baseline="0" dirty="0" smtClean="0">
                    <a:effectLst/>
                  </a:rPr>
                  <a:t>кабинета</a:t>
                </a:r>
                <a:r>
                  <a:rPr lang="ru-RU" sz="1200" b="0" i="0" u="none" strike="noStrike" baseline="0" dirty="0" smtClean="0">
                    <a:effectLst/>
                  </a:rPr>
                  <a:t>, минуты</a:t>
                </a:r>
                <a:endParaRPr lang="ru-RU" sz="1200" b="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0463780986357581E-2"/>
              <c:y val="5.194642464865859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lnSpc>
                  <a:spcPts val="1000"/>
                </a:lnSpc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2456784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542830516227834"/>
          <c:y val="0.1409972224715591"/>
          <c:w val="0.74554093278932554"/>
          <c:h val="0.62450878209070959"/>
        </c:manualLayout>
      </c:layout>
      <c:scatterChart>
        <c:scatterStyle val="line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Лист1!$A$2:$A$38</c:f>
              <c:numCache>
                <c:formatCode>General</c:formatCode>
                <c:ptCount val="3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27.2</c:v>
                </c:pt>
                <c:pt idx="29">
                  <c:v>27.4</c:v>
                </c:pt>
                <c:pt idx="30">
                  <c:v>27.599999999999998</c:v>
                </c:pt>
                <c:pt idx="31">
                  <c:v>27.799999999999997</c:v>
                </c:pt>
                <c:pt idx="32">
                  <c:v>27.999999999999996</c:v>
                </c:pt>
                <c:pt idx="33">
                  <c:v>28.199999999999996</c:v>
                </c:pt>
                <c:pt idx="34">
                  <c:v>28.399999999999995</c:v>
                </c:pt>
                <c:pt idx="35">
                  <c:v>28.599999999999994</c:v>
                </c:pt>
                <c:pt idx="36">
                  <c:v>28.799999999999994</c:v>
                </c:pt>
              </c:numCache>
            </c:numRef>
          </c:xVal>
          <c:yVal>
            <c:numRef>
              <c:f>Лист1!$B$2:$B$38</c:f>
              <c:numCache>
                <c:formatCode>General</c:formatCode>
                <c:ptCount val="37"/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25C-4230-9311-893B180817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2454824"/>
        <c:axId val="252452472"/>
      </c:scatterChart>
      <c:valAx>
        <c:axId val="252454824"/>
        <c:scaling>
          <c:orientation val="minMax"/>
          <c:max val="2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2452472"/>
        <c:crosses val="autoZero"/>
        <c:crossBetween val="midCat"/>
        <c:majorUnit val="1"/>
        <c:minorUnit val="0.1"/>
      </c:valAx>
      <c:valAx>
        <c:axId val="252452472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lnSpc>
                    <a:spcPts val="1100"/>
                  </a:lnSpc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200" b="0" i="0" u="none" strike="noStrike" baseline="0" dirty="0" smtClean="0">
                    <a:effectLst/>
                  </a:rPr>
                  <a:t>Доля записей, произведенных без посещения регистратуры, %</a:t>
                </a:r>
                <a:endParaRPr lang="ru-RU" sz="1200" b="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7077313231427842E-2"/>
              <c:y val="0.132626522405437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lnSpc>
                  <a:spcPts val="1100"/>
                </a:lnSpc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2454824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55240389956671"/>
          <c:y val="8.6027162183376499E-2"/>
          <c:w val="0.74554093278932554"/>
          <c:h val="0.62450878209070959"/>
        </c:manualLayout>
      </c:layout>
      <c:scatterChart>
        <c:scatterStyle val="line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Лист1!$A$2:$A$38</c:f>
              <c:numCache>
                <c:formatCode>General</c:formatCode>
                <c:ptCount val="3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34">
                  <c:v>0.2</c:v>
                </c:pt>
                <c:pt idx="35">
                  <c:v>0.4</c:v>
                </c:pt>
                <c:pt idx="36">
                  <c:v>0.60000000000000009</c:v>
                </c:pt>
              </c:numCache>
            </c:numRef>
          </c:xVal>
          <c:yVal>
            <c:numRef>
              <c:f>Лист1!$B$2:$B$38</c:f>
              <c:numCache>
                <c:formatCode>General</c:formatCode>
                <c:ptCount val="37"/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C36-4F9E-B057-2B09B3A68F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2454432"/>
        <c:axId val="252453648"/>
      </c:scatterChart>
      <c:valAx>
        <c:axId val="252454432"/>
        <c:scaling>
          <c:orientation val="minMax"/>
          <c:max val="2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2453648"/>
        <c:crosses val="autoZero"/>
        <c:crossBetween val="midCat"/>
        <c:majorUnit val="1"/>
        <c:minorUnit val="0.1"/>
      </c:valAx>
      <c:valAx>
        <c:axId val="252453648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lnSpc>
                    <a:spcPts val="1100"/>
                  </a:lnSpc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200" b="0" i="0" u="none" strike="noStrike" baseline="0" dirty="0">
                    <a:effectLst/>
                  </a:rPr>
                  <a:t>Доля посещений по установленному времени, %</a:t>
                </a:r>
                <a:endParaRPr lang="ru-RU" sz="1200" b="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4.4320116168740355E-2"/>
              <c:y val="0.132626601140278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lnSpc>
                  <a:spcPts val="1100"/>
                </a:lnSpc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2454432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DC9DD1-DE79-48DD-99C0-62A049CE3D46}" type="doc">
      <dgm:prSet loTypeId="urn:microsoft.com/office/officeart/2005/8/layout/vList3#2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1F6E9676-643A-48CA-A6B3-90D8250D95C1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Приказ ГУЗ ЯО «ГДБ» № 135 от 21.05.2019 г. </a:t>
          </a:r>
          <a:br>
            <a: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«Об утверждении проекта </a:t>
          </a:r>
          <a:r>
            <a:rPr lang="ru-RU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«Организация процесса забора биоматериала на COVID-19»</a:t>
          </a:r>
          <a:endParaRPr lang="ru-RU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AA4B60-7983-4D17-ABE1-4E0B0C4687C4}" type="parTrans" cxnId="{E22A336A-E241-4491-BE6D-C57E3334309E}">
      <dgm:prSet/>
      <dgm:spPr/>
      <dgm:t>
        <a:bodyPr/>
        <a:lstStyle/>
        <a:p>
          <a:endParaRPr lang="ru-RU" sz="2400" b="1">
            <a:latin typeface="Georgia" pitchFamily="18" charset="0"/>
          </a:endParaRPr>
        </a:p>
      </dgm:t>
    </dgm:pt>
    <dgm:pt modelId="{E8DA275C-36F4-49FD-9429-1D72FEA48E43}" type="sibTrans" cxnId="{E22A336A-E241-4491-BE6D-C57E3334309E}">
      <dgm:prSet/>
      <dgm:spPr/>
      <dgm:t>
        <a:bodyPr/>
        <a:lstStyle/>
        <a:p>
          <a:endParaRPr lang="ru-RU" sz="2400" b="1">
            <a:latin typeface="Georgia" pitchFamily="18" charset="0"/>
          </a:endParaRPr>
        </a:p>
      </dgm:t>
    </dgm:pt>
    <dgm:pt modelId="{115D2DAE-18C5-4244-A79E-45DC972D85E8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Паспорт проекта</a:t>
          </a:r>
        </a:p>
      </dgm:t>
    </dgm:pt>
    <dgm:pt modelId="{C0A1C2E3-CA43-4062-8CA8-22A3F7C462DA}" type="parTrans" cxnId="{BA6469CA-9093-4EE2-986B-1551E3D38EB9}">
      <dgm:prSet/>
      <dgm:spPr/>
      <dgm:t>
        <a:bodyPr/>
        <a:lstStyle/>
        <a:p>
          <a:endParaRPr lang="ru-RU" sz="2400" b="1">
            <a:latin typeface="Georgia" pitchFamily="18" charset="0"/>
          </a:endParaRPr>
        </a:p>
      </dgm:t>
    </dgm:pt>
    <dgm:pt modelId="{D7A13F2C-4943-43CB-81CE-8EFE036E8DEB}" type="sibTrans" cxnId="{BA6469CA-9093-4EE2-986B-1551E3D38EB9}">
      <dgm:prSet/>
      <dgm:spPr/>
      <dgm:t>
        <a:bodyPr/>
        <a:lstStyle/>
        <a:p>
          <a:endParaRPr lang="ru-RU" sz="2400" b="1">
            <a:latin typeface="Georgia" pitchFamily="18" charset="0"/>
          </a:endParaRPr>
        </a:p>
      </dgm:t>
    </dgm:pt>
    <dgm:pt modelId="{C463E9EC-6F53-4B95-BC4C-2A927D2DDEB0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Дорожная карта</a:t>
          </a:r>
        </a:p>
      </dgm:t>
    </dgm:pt>
    <dgm:pt modelId="{548EC169-F5D4-4379-A5B1-2BF4C1D5E1C9}" type="sibTrans" cxnId="{3299DB6B-2745-42CE-BDC9-3AFA6EBC14B3}">
      <dgm:prSet/>
      <dgm:spPr/>
      <dgm:t>
        <a:bodyPr/>
        <a:lstStyle/>
        <a:p>
          <a:endParaRPr lang="ru-RU" sz="2400" b="1">
            <a:latin typeface="Georgia" pitchFamily="18" charset="0"/>
          </a:endParaRPr>
        </a:p>
      </dgm:t>
    </dgm:pt>
    <dgm:pt modelId="{C497DB1D-6C16-47BE-93F9-C5AA8B5D6060}" type="parTrans" cxnId="{3299DB6B-2745-42CE-BDC9-3AFA6EBC14B3}">
      <dgm:prSet/>
      <dgm:spPr/>
      <dgm:t>
        <a:bodyPr/>
        <a:lstStyle/>
        <a:p>
          <a:endParaRPr lang="ru-RU" sz="2400" b="1">
            <a:latin typeface="Georgia" pitchFamily="18" charset="0"/>
          </a:endParaRPr>
        </a:p>
      </dgm:t>
    </dgm:pt>
    <dgm:pt modelId="{8E977D12-0415-406C-94B9-BFEE3EF79D50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 реализации проекта (Диаграмма </a:t>
          </a:r>
          <a:r>
            <a:rPr lang="ru-RU" sz="18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Ганта</a:t>
          </a:r>
          <a:r>
            <a: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gm:t>
    </dgm:pt>
    <dgm:pt modelId="{9FD886EA-6EE2-4364-A70E-F318C3131FE1}" type="sibTrans" cxnId="{495DD7DA-142F-4F63-8D4B-E85FA7A46ABD}">
      <dgm:prSet/>
      <dgm:spPr/>
      <dgm:t>
        <a:bodyPr/>
        <a:lstStyle/>
        <a:p>
          <a:endParaRPr lang="ru-RU" sz="2400" b="1">
            <a:latin typeface="Georgia" pitchFamily="18" charset="0"/>
          </a:endParaRPr>
        </a:p>
      </dgm:t>
    </dgm:pt>
    <dgm:pt modelId="{AD282EFD-AAC8-4ECD-8D12-77AC3F0A4463}" type="parTrans" cxnId="{495DD7DA-142F-4F63-8D4B-E85FA7A46ABD}">
      <dgm:prSet/>
      <dgm:spPr/>
      <dgm:t>
        <a:bodyPr/>
        <a:lstStyle/>
        <a:p>
          <a:endParaRPr lang="ru-RU" sz="2400" b="1">
            <a:latin typeface="Georgia" pitchFamily="18" charset="0"/>
          </a:endParaRPr>
        </a:p>
      </dgm:t>
    </dgm:pt>
    <dgm:pt modelId="{883E9B3F-42AE-42CE-8854-54E8AEE79896}" type="pres">
      <dgm:prSet presAssocID="{AADC9DD1-DE79-48DD-99C0-62A049CE3D4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7D16C2-0C8B-48B5-8DE3-9642DA9E23CF}" type="pres">
      <dgm:prSet presAssocID="{1F6E9676-643A-48CA-A6B3-90D8250D95C1}" presName="composite" presStyleCnt="0"/>
      <dgm:spPr/>
    </dgm:pt>
    <dgm:pt modelId="{B856336C-C0C5-4AB7-9D71-DF0FE7EFC599}" type="pres">
      <dgm:prSet presAssocID="{1F6E9676-643A-48CA-A6B3-90D8250D95C1}" presName="imgShp" presStyleLbl="fgImgPlace1" presStyleIdx="0" presStyleCnt="4" custLinFactX="-3273" custLinFactNeighborX="-100000"/>
      <dgm:spPr>
        <a:solidFill>
          <a:schemeClr val="accent5">
            <a:lumMod val="40000"/>
            <a:lumOff val="60000"/>
          </a:schemeClr>
        </a:solidFill>
      </dgm:spPr>
    </dgm:pt>
    <dgm:pt modelId="{65556C36-1447-4EC7-8B1D-1D9D61E71158}" type="pres">
      <dgm:prSet presAssocID="{1F6E9676-643A-48CA-A6B3-90D8250D95C1}" presName="txShp" presStyleLbl="node1" presStyleIdx="0" presStyleCnt="4" custScaleX="126424" custScaleY="116200" custLinFactNeighborX="1210" custLinFactNeighborY="30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249821-9A6E-41E2-9891-9EFBD1BE7707}" type="pres">
      <dgm:prSet presAssocID="{E8DA275C-36F4-49FD-9429-1D72FEA48E43}" presName="spacing" presStyleCnt="0"/>
      <dgm:spPr/>
    </dgm:pt>
    <dgm:pt modelId="{D7417029-B9F0-4304-A736-6A4F285258D9}" type="pres">
      <dgm:prSet presAssocID="{8E977D12-0415-406C-94B9-BFEE3EF79D50}" presName="composite" presStyleCnt="0"/>
      <dgm:spPr/>
    </dgm:pt>
    <dgm:pt modelId="{4B546501-9061-4068-982E-42E3F7820CB8}" type="pres">
      <dgm:prSet presAssocID="{8E977D12-0415-406C-94B9-BFEE3EF79D50}" presName="imgShp" presStyleLbl="fgImgPlace1" presStyleIdx="1" presStyleCnt="4" custLinFactNeighborX="-83856" custLinFactNeighborY="-19"/>
      <dgm:spPr>
        <a:solidFill>
          <a:schemeClr val="accent5">
            <a:lumMod val="40000"/>
            <a:lumOff val="60000"/>
          </a:schemeClr>
        </a:solidFill>
      </dgm:spPr>
    </dgm:pt>
    <dgm:pt modelId="{7D14888F-BBAD-4C68-B1E2-4742D44AEC20}" type="pres">
      <dgm:prSet presAssocID="{8E977D12-0415-406C-94B9-BFEE3EF79D50}" presName="txShp" presStyleLbl="node1" presStyleIdx="1" presStyleCnt="4" custScaleX="126442" custLinFactNeighborX="1219" custLinFactNeighborY="-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E5E7C5-3372-4A05-BF51-BCAD47410B52}" type="pres">
      <dgm:prSet presAssocID="{9FD886EA-6EE2-4364-A70E-F318C3131FE1}" presName="spacing" presStyleCnt="0"/>
      <dgm:spPr/>
    </dgm:pt>
    <dgm:pt modelId="{E09C695C-4F4C-427F-8F16-0F785BDA10EA}" type="pres">
      <dgm:prSet presAssocID="{C463E9EC-6F53-4B95-BC4C-2A927D2DDEB0}" presName="composite" presStyleCnt="0"/>
      <dgm:spPr/>
    </dgm:pt>
    <dgm:pt modelId="{F1B5D134-45DC-49F1-80FF-2E95A16EF5E9}" type="pres">
      <dgm:prSet presAssocID="{C463E9EC-6F53-4B95-BC4C-2A927D2DDEB0}" presName="imgShp" presStyleLbl="fgImgPlace1" presStyleIdx="2" presStyleCnt="4" custLinFactNeighborX="-83856" custLinFactNeighborY="-9618"/>
      <dgm:spPr>
        <a:solidFill>
          <a:schemeClr val="accent5">
            <a:lumMod val="40000"/>
            <a:lumOff val="60000"/>
          </a:schemeClr>
        </a:solidFill>
      </dgm:spPr>
    </dgm:pt>
    <dgm:pt modelId="{4471463E-D411-45C7-893C-099957105AD5}" type="pres">
      <dgm:prSet presAssocID="{C463E9EC-6F53-4B95-BC4C-2A927D2DDEB0}" presName="txShp" presStyleLbl="node1" presStyleIdx="2" presStyleCnt="4" custScaleX="126442" custLinFactNeighborX="1115" custLinFactNeighborY="-96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049ED3-3EA0-4DE2-913B-3C92DAC3DBD9}" type="pres">
      <dgm:prSet presAssocID="{548EC169-F5D4-4379-A5B1-2BF4C1D5E1C9}" presName="spacing" presStyleCnt="0"/>
      <dgm:spPr/>
    </dgm:pt>
    <dgm:pt modelId="{48325060-B4E5-4E6F-9344-0529845F2527}" type="pres">
      <dgm:prSet presAssocID="{115D2DAE-18C5-4244-A79E-45DC972D85E8}" presName="composite" presStyleCnt="0"/>
      <dgm:spPr/>
    </dgm:pt>
    <dgm:pt modelId="{E6485547-5CCE-4E21-BC7E-39F7B83284F9}" type="pres">
      <dgm:prSet presAssocID="{115D2DAE-18C5-4244-A79E-45DC972D85E8}" presName="imgShp" presStyleLbl="fgImgPlace1" presStyleIdx="3" presStyleCnt="4" custLinFactX="-3273" custLinFactNeighborX="-100000" custLinFactNeighborY="-6809"/>
      <dgm:spPr>
        <a:solidFill>
          <a:schemeClr val="accent5">
            <a:lumMod val="40000"/>
            <a:lumOff val="60000"/>
          </a:schemeClr>
        </a:solidFill>
      </dgm:spPr>
    </dgm:pt>
    <dgm:pt modelId="{03CD985F-AB38-4117-92A5-DA716C6CF3E1}" type="pres">
      <dgm:prSet presAssocID="{115D2DAE-18C5-4244-A79E-45DC972D85E8}" presName="txShp" presStyleLbl="node1" presStyleIdx="3" presStyleCnt="4" custScaleX="126442" custLinFactNeighborX="638" custLinFactNeighborY="-112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5DD7DA-142F-4F63-8D4B-E85FA7A46ABD}" srcId="{AADC9DD1-DE79-48DD-99C0-62A049CE3D46}" destId="{8E977D12-0415-406C-94B9-BFEE3EF79D50}" srcOrd="1" destOrd="0" parTransId="{AD282EFD-AAC8-4ECD-8D12-77AC3F0A4463}" sibTransId="{9FD886EA-6EE2-4364-A70E-F318C3131FE1}"/>
    <dgm:cxn modelId="{C8D0B819-F39C-4588-9B4C-C01E681C2D53}" type="presOf" srcId="{115D2DAE-18C5-4244-A79E-45DC972D85E8}" destId="{03CD985F-AB38-4117-92A5-DA716C6CF3E1}" srcOrd="0" destOrd="0" presId="urn:microsoft.com/office/officeart/2005/8/layout/vList3#2"/>
    <dgm:cxn modelId="{3299DB6B-2745-42CE-BDC9-3AFA6EBC14B3}" srcId="{AADC9DD1-DE79-48DD-99C0-62A049CE3D46}" destId="{C463E9EC-6F53-4B95-BC4C-2A927D2DDEB0}" srcOrd="2" destOrd="0" parTransId="{C497DB1D-6C16-47BE-93F9-C5AA8B5D6060}" sibTransId="{548EC169-F5D4-4379-A5B1-2BF4C1D5E1C9}"/>
    <dgm:cxn modelId="{BA6469CA-9093-4EE2-986B-1551E3D38EB9}" srcId="{AADC9DD1-DE79-48DD-99C0-62A049CE3D46}" destId="{115D2DAE-18C5-4244-A79E-45DC972D85E8}" srcOrd="3" destOrd="0" parTransId="{C0A1C2E3-CA43-4062-8CA8-22A3F7C462DA}" sibTransId="{D7A13F2C-4943-43CB-81CE-8EFE036E8DEB}"/>
    <dgm:cxn modelId="{26B1EBDE-FDDD-4B29-842F-09D1A2D49834}" type="presOf" srcId="{1F6E9676-643A-48CA-A6B3-90D8250D95C1}" destId="{65556C36-1447-4EC7-8B1D-1D9D61E71158}" srcOrd="0" destOrd="0" presId="urn:microsoft.com/office/officeart/2005/8/layout/vList3#2"/>
    <dgm:cxn modelId="{4D1525A3-0BAB-49AD-8F9F-1F8DAB154AF1}" type="presOf" srcId="{8E977D12-0415-406C-94B9-BFEE3EF79D50}" destId="{7D14888F-BBAD-4C68-B1E2-4742D44AEC20}" srcOrd="0" destOrd="0" presId="urn:microsoft.com/office/officeart/2005/8/layout/vList3#2"/>
    <dgm:cxn modelId="{DCC79E41-3F56-4588-9B7A-51F46CD58384}" type="presOf" srcId="{C463E9EC-6F53-4B95-BC4C-2A927D2DDEB0}" destId="{4471463E-D411-45C7-893C-099957105AD5}" srcOrd="0" destOrd="0" presId="urn:microsoft.com/office/officeart/2005/8/layout/vList3#2"/>
    <dgm:cxn modelId="{8AA13B8A-8A3C-4E6A-BB58-B8A6786EE062}" type="presOf" srcId="{AADC9DD1-DE79-48DD-99C0-62A049CE3D46}" destId="{883E9B3F-42AE-42CE-8854-54E8AEE79896}" srcOrd="0" destOrd="0" presId="urn:microsoft.com/office/officeart/2005/8/layout/vList3#2"/>
    <dgm:cxn modelId="{E22A336A-E241-4491-BE6D-C57E3334309E}" srcId="{AADC9DD1-DE79-48DD-99C0-62A049CE3D46}" destId="{1F6E9676-643A-48CA-A6B3-90D8250D95C1}" srcOrd="0" destOrd="0" parTransId="{66AA4B60-7983-4D17-ABE1-4E0B0C4687C4}" sibTransId="{E8DA275C-36F4-49FD-9429-1D72FEA48E43}"/>
    <dgm:cxn modelId="{1174B24E-44E7-41EF-B2FB-C35E6C2DA3BA}" type="presParOf" srcId="{883E9B3F-42AE-42CE-8854-54E8AEE79896}" destId="{CD7D16C2-0C8B-48B5-8DE3-9642DA9E23CF}" srcOrd="0" destOrd="0" presId="urn:microsoft.com/office/officeart/2005/8/layout/vList3#2"/>
    <dgm:cxn modelId="{31FA76E0-D39F-4ACC-9B4C-97F8918250B1}" type="presParOf" srcId="{CD7D16C2-0C8B-48B5-8DE3-9642DA9E23CF}" destId="{B856336C-C0C5-4AB7-9D71-DF0FE7EFC599}" srcOrd="0" destOrd="0" presId="urn:microsoft.com/office/officeart/2005/8/layout/vList3#2"/>
    <dgm:cxn modelId="{CCEC76A3-C61E-47E9-89B9-7004EBCFC9AB}" type="presParOf" srcId="{CD7D16C2-0C8B-48B5-8DE3-9642DA9E23CF}" destId="{65556C36-1447-4EC7-8B1D-1D9D61E71158}" srcOrd="1" destOrd="0" presId="urn:microsoft.com/office/officeart/2005/8/layout/vList3#2"/>
    <dgm:cxn modelId="{5BB94AF9-B9F4-4AEC-96BD-0B7572B0090B}" type="presParOf" srcId="{883E9B3F-42AE-42CE-8854-54E8AEE79896}" destId="{E9249821-9A6E-41E2-9891-9EFBD1BE7707}" srcOrd="1" destOrd="0" presId="urn:microsoft.com/office/officeart/2005/8/layout/vList3#2"/>
    <dgm:cxn modelId="{F8E3A36C-7E3C-4245-85B4-EBA89A145B1E}" type="presParOf" srcId="{883E9B3F-42AE-42CE-8854-54E8AEE79896}" destId="{D7417029-B9F0-4304-A736-6A4F285258D9}" srcOrd="2" destOrd="0" presId="urn:microsoft.com/office/officeart/2005/8/layout/vList3#2"/>
    <dgm:cxn modelId="{287402E3-AB1F-4613-9A59-0443961D3568}" type="presParOf" srcId="{D7417029-B9F0-4304-A736-6A4F285258D9}" destId="{4B546501-9061-4068-982E-42E3F7820CB8}" srcOrd="0" destOrd="0" presId="urn:microsoft.com/office/officeart/2005/8/layout/vList3#2"/>
    <dgm:cxn modelId="{DB560769-E396-484C-A1AC-3683C385842C}" type="presParOf" srcId="{D7417029-B9F0-4304-A736-6A4F285258D9}" destId="{7D14888F-BBAD-4C68-B1E2-4742D44AEC20}" srcOrd="1" destOrd="0" presId="urn:microsoft.com/office/officeart/2005/8/layout/vList3#2"/>
    <dgm:cxn modelId="{F520AB8C-5133-481E-AC4D-7403E3734410}" type="presParOf" srcId="{883E9B3F-42AE-42CE-8854-54E8AEE79896}" destId="{03E5E7C5-3372-4A05-BF51-BCAD47410B52}" srcOrd="3" destOrd="0" presId="urn:microsoft.com/office/officeart/2005/8/layout/vList3#2"/>
    <dgm:cxn modelId="{9918115C-DAA6-4A4F-A558-F92C9EAF3406}" type="presParOf" srcId="{883E9B3F-42AE-42CE-8854-54E8AEE79896}" destId="{E09C695C-4F4C-427F-8F16-0F785BDA10EA}" srcOrd="4" destOrd="0" presId="urn:microsoft.com/office/officeart/2005/8/layout/vList3#2"/>
    <dgm:cxn modelId="{E2B1B53A-1220-44B2-9B11-6BA075BE16A4}" type="presParOf" srcId="{E09C695C-4F4C-427F-8F16-0F785BDA10EA}" destId="{F1B5D134-45DC-49F1-80FF-2E95A16EF5E9}" srcOrd="0" destOrd="0" presId="urn:microsoft.com/office/officeart/2005/8/layout/vList3#2"/>
    <dgm:cxn modelId="{D5B17C93-384A-4198-8FAE-36CC410FFE21}" type="presParOf" srcId="{E09C695C-4F4C-427F-8F16-0F785BDA10EA}" destId="{4471463E-D411-45C7-893C-099957105AD5}" srcOrd="1" destOrd="0" presId="urn:microsoft.com/office/officeart/2005/8/layout/vList3#2"/>
    <dgm:cxn modelId="{6C8A4EED-FA47-4CCE-B6E5-E5A2B121E6C1}" type="presParOf" srcId="{883E9B3F-42AE-42CE-8854-54E8AEE79896}" destId="{F2049ED3-3EA0-4DE2-913B-3C92DAC3DBD9}" srcOrd="5" destOrd="0" presId="urn:microsoft.com/office/officeart/2005/8/layout/vList3#2"/>
    <dgm:cxn modelId="{62BA9705-5033-40F4-8304-48487EDB3C0F}" type="presParOf" srcId="{883E9B3F-42AE-42CE-8854-54E8AEE79896}" destId="{48325060-B4E5-4E6F-9344-0529845F2527}" srcOrd="6" destOrd="0" presId="urn:microsoft.com/office/officeart/2005/8/layout/vList3#2"/>
    <dgm:cxn modelId="{838B95CC-AC70-4227-BF5E-B81B82471B8E}" type="presParOf" srcId="{48325060-B4E5-4E6F-9344-0529845F2527}" destId="{E6485547-5CCE-4E21-BC7E-39F7B83284F9}" srcOrd="0" destOrd="0" presId="urn:microsoft.com/office/officeart/2005/8/layout/vList3#2"/>
    <dgm:cxn modelId="{1CAF5B37-FF16-4B54-9B77-B2B7935F196E}" type="presParOf" srcId="{48325060-B4E5-4E6F-9344-0529845F2527}" destId="{03CD985F-AB38-4117-92A5-DA716C6CF3E1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3E276D-3B4A-48FD-951E-2E8AC05C6ECA}" type="doc">
      <dgm:prSet loTypeId="urn:microsoft.com/office/officeart/2005/8/layout/vList5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C8655351-1F73-4F52-913A-F4276FD456BD}">
      <dgm:prSet phldrT="[Текст]"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Основные проблемы, обозначенные  сотрудниками</a:t>
          </a:r>
        </a:p>
      </dgm:t>
    </dgm:pt>
    <dgm:pt modelId="{30219664-B80F-44F3-9F9D-F74BB69A237F}" type="parTrans" cxnId="{4AD40B95-5148-4444-BDA9-F5880CAFE190}">
      <dgm:prSet/>
      <dgm:spPr/>
      <dgm:t>
        <a:bodyPr/>
        <a:lstStyle/>
        <a:p>
          <a:endParaRPr lang="ru-RU"/>
        </a:p>
      </dgm:t>
    </dgm:pt>
    <dgm:pt modelId="{8C206BAF-F344-4EAA-B3D8-208B90EC7764}" type="sibTrans" cxnId="{4AD40B95-5148-4444-BDA9-F5880CAFE190}">
      <dgm:prSet/>
      <dgm:spPr/>
      <dgm:t>
        <a:bodyPr/>
        <a:lstStyle/>
        <a:p>
          <a:endParaRPr lang="ru-RU"/>
        </a:p>
      </dgm:t>
    </dgm:pt>
    <dgm:pt modelId="{B1779EF6-DD09-40CD-93C6-DD41B3530E8A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accent3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pPr rtl="0"/>
          <a:r>
            <a:rPr lang="ru-RU" sz="16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Неравномерная нагрузка по времени и дням приема</a:t>
          </a:r>
          <a:endParaRPr lang="ru-RU" sz="16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57A24DE9-6629-4082-8E07-9DBED12378EC}" type="parTrans" cxnId="{7058745E-60F9-4466-9849-EFADDCF61DF7}">
      <dgm:prSet/>
      <dgm:spPr/>
      <dgm:t>
        <a:bodyPr/>
        <a:lstStyle/>
        <a:p>
          <a:endParaRPr lang="ru-RU"/>
        </a:p>
      </dgm:t>
    </dgm:pt>
    <dgm:pt modelId="{6C510E3C-3833-4465-B2A2-6F4F453BEC96}" type="sibTrans" cxnId="{7058745E-60F9-4466-9849-EFADDCF61DF7}">
      <dgm:prSet/>
      <dgm:spPr/>
      <dgm:t>
        <a:bodyPr/>
        <a:lstStyle/>
        <a:p>
          <a:endParaRPr lang="ru-RU"/>
        </a:p>
      </dgm:t>
    </dgm:pt>
    <dgm:pt modelId="{8C5FC484-CFFC-43CB-9376-CC8404F2F617}">
      <dgm:prSet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Основные  проблемы, обозначенные пациентами</a:t>
          </a:r>
        </a:p>
      </dgm:t>
    </dgm:pt>
    <dgm:pt modelId="{2ADE055D-5C3C-4A4A-9027-34EB691F50B3}" type="parTrans" cxnId="{8B0C5D2D-2483-4134-96FD-4835C7D907F2}">
      <dgm:prSet/>
      <dgm:spPr/>
      <dgm:t>
        <a:bodyPr/>
        <a:lstStyle/>
        <a:p>
          <a:endParaRPr lang="ru-RU"/>
        </a:p>
      </dgm:t>
    </dgm:pt>
    <dgm:pt modelId="{20F04201-2B0A-4CC8-9715-EBA018B9A8B1}" type="sibTrans" cxnId="{8B0C5D2D-2483-4134-96FD-4835C7D907F2}">
      <dgm:prSet/>
      <dgm:spPr/>
      <dgm:t>
        <a:bodyPr/>
        <a:lstStyle/>
        <a:p>
          <a:endParaRPr lang="ru-RU"/>
        </a:p>
      </dgm:t>
    </dgm:pt>
    <dgm:pt modelId="{1716A807-926F-4919-8FF3-B3CC0FB819D5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accent3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pPr rtl="0"/>
          <a:r>
            <a:rPr lang="ru-RU" sz="1600" kern="1200" dirty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Много времени тратится на оформление документации</a:t>
          </a:r>
        </a:p>
      </dgm:t>
    </dgm:pt>
    <dgm:pt modelId="{28A1587C-4542-430A-BEEB-1730BCEF7CF9}" type="parTrans" cxnId="{4B7FADDA-B278-4E21-A5C4-4D5D84AD1582}">
      <dgm:prSet/>
      <dgm:spPr/>
      <dgm:t>
        <a:bodyPr/>
        <a:lstStyle/>
        <a:p>
          <a:endParaRPr lang="ru-RU"/>
        </a:p>
      </dgm:t>
    </dgm:pt>
    <dgm:pt modelId="{C1E7A612-431C-4897-BFFF-C9496041503F}" type="sibTrans" cxnId="{4B7FADDA-B278-4E21-A5C4-4D5D84AD1582}">
      <dgm:prSet/>
      <dgm:spPr/>
      <dgm:t>
        <a:bodyPr/>
        <a:lstStyle/>
        <a:p>
          <a:endParaRPr lang="ru-RU"/>
        </a:p>
      </dgm:t>
    </dgm:pt>
    <dgm:pt modelId="{6516A24F-97D1-4CEE-A9B2-86803A43A16A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accent3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pPr rtl="0"/>
          <a:r>
            <a:rPr lang="ru-RU" sz="1600" kern="1200" dirty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Большие нагрузки</a:t>
          </a:r>
        </a:p>
      </dgm:t>
    </dgm:pt>
    <dgm:pt modelId="{E0FE5759-AE28-4569-8B88-6E1B47F8CB19}" type="parTrans" cxnId="{32150F79-D26C-410C-803C-6A360B2F6364}">
      <dgm:prSet/>
      <dgm:spPr/>
      <dgm:t>
        <a:bodyPr/>
        <a:lstStyle/>
        <a:p>
          <a:endParaRPr lang="ru-RU"/>
        </a:p>
      </dgm:t>
    </dgm:pt>
    <dgm:pt modelId="{0A37224B-0FC1-467A-9486-14D80288D999}" type="sibTrans" cxnId="{32150F79-D26C-410C-803C-6A360B2F6364}">
      <dgm:prSet/>
      <dgm:spPr/>
      <dgm:t>
        <a:bodyPr/>
        <a:lstStyle/>
        <a:p>
          <a:endParaRPr lang="ru-RU"/>
        </a:p>
      </dgm:t>
    </dgm:pt>
    <dgm:pt modelId="{6A84A26E-460F-4807-9229-F22DF64A906C}" type="pres">
      <dgm:prSet presAssocID="{CA3E276D-3B4A-48FD-951E-2E8AC05C6EC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C78AE1-5B37-41FB-8621-612EA4B131A6}" type="pres">
      <dgm:prSet presAssocID="{C8655351-1F73-4F52-913A-F4276FD456BD}" presName="linNode" presStyleCnt="0"/>
      <dgm:spPr/>
    </dgm:pt>
    <dgm:pt modelId="{F951F26B-46EA-4EDA-8F95-FD90C62A05C7}" type="pres">
      <dgm:prSet presAssocID="{C8655351-1F73-4F52-913A-F4276FD456BD}" presName="parentText" presStyleLbl="node1" presStyleIdx="0" presStyleCnt="2" custScaleX="66476" custLinFactNeighborX="-808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D8E33-C935-4D5E-8318-0F5B78737EAD}" type="pres">
      <dgm:prSet presAssocID="{C8655351-1F73-4F52-913A-F4276FD456BD}" presName="descendantText" presStyleLbl="alignAccFollowNode1" presStyleIdx="0" presStyleCnt="1" custScaleX="113469" custScaleY="119637" custLinFactNeighborX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531F90-7DD8-433E-AA08-C9055C568C0B}" type="pres">
      <dgm:prSet presAssocID="{8C206BAF-F344-4EAA-B3D8-208B90EC7764}" presName="sp" presStyleCnt="0"/>
      <dgm:spPr/>
    </dgm:pt>
    <dgm:pt modelId="{5F6BEA49-7C37-4A60-82F0-4F1DA2D5D63D}" type="pres">
      <dgm:prSet presAssocID="{8C5FC484-CFFC-43CB-9376-CC8404F2F617}" presName="linNode" presStyleCnt="0"/>
      <dgm:spPr/>
    </dgm:pt>
    <dgm:pt modelId="{3B47E9C5-B80D-4405-8AC5-90C90A545C50}" type="pres">
      <dgm:prSet presAssocID="{8C5FC484-CFFC-43CB-9376-CC8404F2F617}" presName="parentText" presStyleLbl="node1" presStyleIdx="1" presStyleCnt="2" custScaleX="66476" custLinFactNeighborX="-1436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986732-EEDE-4113-8FDD-6DE361C2A62D}" type="presOf" srcId="{6516A24F-97D1-4CEE-A9B2-86803A43A16A}" destId="{E67D8E33-C935-4D5E-8318-0F5B78737EAD}" srcOrd="0" destOrd="2" presId="urn:microsoft.com/office/officeart/2005/8/layout/vList5"/>
    <dgm:cxn modelId="{7058745E-60F9-4466-9849-EFADDCF61DF7}" srcId="{C8655351-1F73-4F52-913A-F4276FD456BD}" destId="{B1779EF6-DD09-40CD-93C6-DD41B3530E8A}" srcOrd="0" destOrd="0" parTransId="{57A24DE9-6629-4082-8E07-9DBED12378EC}" sibTransId="{6C510E3C-3833-4465-B2A2-6F4F453BEC96}"/>
    <dgm:cxn modelId="{A5C9125C-A6F9-47A1-BCDD-4D8A90012556}" type="presOf" srcId="{CA3E276D-3B4A-48FD-951E-2E8AC05C6ECA}" destId="{6A84A26E-460F-4807-9229-F22DF64A906C}" srcOrd="0" destOrd="0" presId="urn:microsoft.com/office/officeart/2005/8/layout/vList5"/>
    <dgm:cxn modelId="{9C7F203D-6DC4-4E64-A9DD-5BACC5889210}" type="presOf" srcId="{8C5FC484-CFFC-43CB-9376-CC8404F2F617}" destId="{3B47E9C5-B80D-4405-8AC5-90C90A545C50}" srcOrd="0" destOrd="0" presId="urn:microsoft.com/office/officeart/2005/8/layout/vList5"/>
    <dgm:cxn modelId="{32150F79-D26C-410C-803C-6A360B2F6364}" srcId="{C8655351-1F73-4F52-913A-F4276FD456BD}" destId="{6516A24F-97D1-4CEE-A9B2-86803A43A16A}" srcOrd="2" destOrd="0" parTransId="{E0FE5759-AE28-4569-8B88-6E1B47F8CB19}" sibTransId="{0A37224B-0FC1-467A-9486-14D80288D999}"/>
    <dgm:cxn modelId="{CD43A032-2C87-45FF-9283-429FF5E0F4BD}" type="presOf" srcId="{B1779EF6-DD09-40CD-93C6-DD41B3530E8A}" destId="{E67D8E33-C935-4D5E-8318-0F5B78737EAD}" srcOrd="0" destOrd="0" presId="urn:microsoft.com/office/officeart/2005/8/layout/vList5"/>
    <dgm:cxn modelId="{672FCE35-5D8A-4F09-BF0A-B27B8ADD6B6D}" type="presOf" srcId="{1716A807-926F-4919-8FF3-B3CC0FB819D5}" destId="{E67D8E33-C935-4D5E-8318-0F5B78737EAD}" srcOrd="0" destOrd="1" presId="urn:microsoft.com/office/officeart/2005/8/layout/vList5"/>
    <dgm:cxn modelId="{4B7FADDA-B278-4E21-A5C4-4D5D84AD1582}" srcId="{C8655351-1F73-4F52-913A-F4276FD456BD}" destId="{1716A807-926F-4919-8FF3-B3CC0FB819D5}" srcOrd="1" destOrd="0" parTransId="{28A1587C-4542-430A-BEEB-1730BCEF7CF9}" sibTransId="{C1E7A612-431C-4897-BFFF-C9496041503F}"/>
    <dgm:cxn modelId="{4AD40B95-5148-4444-BDA9-F5880CAFE190}" srcId="{CA3E276D-3B4A-48FD-951E-2E8AC05C6ECA}" destId="{C8655351-1F73-4F52-913A-F4276FD456BD}" srcOrd="0" destOrd="0" parTransId="{30219664-B80F-44F3-9F9D-F74BB69A237F}" sibTransId="{8C206BAF-F344-4EAA-B3D8-208B90EC7764}"/>
    <dgm:cxn modelId="{57977E7D-5469-4B1C-9C74-CE2BB9EA5D8D}" type="presOf" srcId="{C8655351-1F73-4F52-913A-F4276FD456BD}" destId="{F951F26B-46EA-4EDA-8F95-FD90C62A05C7}" srcOrd="0" destOrd="0" presId="urn:microsoft.com/office/officeart/2005/8/layout/vList5"/>
    <dgm:cxn modelId="{8B0C5D2D-2483-4134-96FD-4835C7D907F2}" srcId="{CA3E276D-3B4A-48FD-951E-2E8AC05C6ECA}" destId="{8C5FC484-CFFC-43CB-9376-CC8404F2F617}" srcOrd="1" destOrd="0" parTransId="{2ADE055D-5C3C-4A4A-9027-34EB691F50B3}" sibTransId="{20F04201-2B0A-4CC8-9715-EBA018B9A8B1}"/>
    <dgm:cxn modelId="{BA98AD66-4601-4DD8-A0B0-18CD96194B81}" type="presParOf" srcId="{6A84A26E-460F-4807-9229-F22DF64A906C}" destId="{E7C78AE1-5B37-41FB-8621-612EA4B131A6}" srcOrd="0" destOrd="0" presId="urn:microsoft.com/office/officeart/2005/8/layout/vList5"/>
    <dgm:cxn modelId="{45024286-20B5-433A-B761-25C318E8093C}" type="presParOf" srcId="{E7C78AE1-5B37-41FB-8621-612EA4B131A6}" destId="{F951F26B-46EA-4EDA-8F95-FD90C62A05C7}" srcOrd="0" destOrd="0" presId="urn:microsoft.com/office/officeart/2005/8/layout/vList5"/>
    <dgm:cxn modelId="{3EC31F5E-D39E-41A4-B9F4-4E1823FD2052}" type="presParOf" srcId="{E7C78AE1-5B37-41FB-8621-612EA4B131A6}" destId="{E67D8E33-C935-4D5E-8318-0F5B78737EAD}" srcOrd="1" destOrd="0" presId="urn:microsoft.com/office/officeart/2005/8/layout/vList5"/>
    <dgm:cxn modelId="{F036FF5B-2D91-4A5A-B46A-A555DCD5112F}" type="presParOf" srcId="{6A84A26E-460F-4807-9229-F22DF64A906C}" destId="{E9531F90-7DD8-433E-AA08-C9055C568C0B}" srcOrd="1" destOrd="0" presId="urn:microsoft.com/office/officeart/2005/8/layout/vList5"/>
    <dgm:cxn modelId="{29754118-9B7F-42E9-AC8F-79642AAACA51}" type="presParOf" srcId="{6A84A26E-460F-4807-9229-F22DF64A906C}" destId="{5F6BEA49-7C37-4A60-82F0-4F1DA2D5D63D}" srcOrd="2" destOrd="0" presId="urn:microsoft.com/office/officeart/2005/8/layout/vList5"/>
    <dgm:cxn modelId="{8A38F765-7E51-4D31-ABAF-47A21D03D63E}" type="presParOf" srcId="{5F6BEA49-7C37-4A60-82F0-4F1DA2D5D63D}" destId="{3B47E9C5-B80D-4405-8AC5-90C90A545C5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4E74DD-A14E-4F0C-9160-5C885E3BCC7E}" type="doc">
      <dgm:prSet loTypeId="urn:microsoft.com/office/officeart/2008/layout/VerticalCurvedList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1F5E92E7-4DE4-42A9-BBEE-4A0D5E04106B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Достижение критерия НММО 17.</a:t>
          </a:r>
          <a:endParaRPr lang="ru-RU" sz="2000" b="1" dirty="0">
            <a:solidFill>
              <a:schemeClr val="tx1"/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95A685-1698-4A3E-8150-B6BAEB0D23CB}" type="sibTrans" cxnId="{EDCEDD19-368E-4221-9B60-790CA7062206}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849C7FF9-01B0-4505-B603-60E8D1B2114A}" type="parTrans" cxnId="{EDCEDD19-368E-4221-9B60-790CA7062206}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6BB48478-BBA0-42BA-8893-2CC70C02B4FE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Сокращение времени</a:t>
          </a:r>
          <a:r>
            <a:rPr lang="ru-RU" sz="20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ожидания у кабинета врача-педиатра и кабинета доврачебной помощи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0FC4BF-2B41-462E-A394-DB862465A8F3}" type="parTrans" cxnId="{72208F50-85AB-4766-920D-E26F5E95EC22}">
      <dgm:prSet/>
      <dgm:spPr/>
      <dgm:t>
        <a:bodyPr/>
        <a:lstStyle/>
        <a:p>
          <a:endParaRPr lang="ru-RU"/>
        </a:p>
      </dgm:t>
    </dgm:pt>
    <dgm:pt modelId="{C827CA9C-5B1C-4141-AD6E-47739AC1B9F5}" type="sibTrans" cxnId="{72208F50-85AB-4766-920D-E26F5E95EC22}">
      <dgm:prSet/>
      <dgm:spPr/>
      <dgm:t>
        <a:bodyPr/>
        <a:lstStyle/>
        <a:p>
          <a:endParaRPr lang="ru-RU"/>
        </a:p>
      </dgm:t>
    </dgm:pt>
    <dgm:pt modelId="{7A0EC1C3-DB0C-4E7D-8A25-478856131DFC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Достижение критерия НММО 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16.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093972-1B95-471A-904D-E36C8D8C6709}" type="parTrans" cxnId="{514F0AD6-FC9D-42C9-95E2-3D9C690C644B}">
      <dgm:prSet/>
      <dgm:spPr/>
      <dgm:t>
        <a:bodyPr/>
        <a:lstStyle/>
        <a:p>
          <a:endParaRPr lang="ru-RU"/>
        </a:p>
      </dgm:t>
    </dgm:pt>
    <dgm:pt modelId="{7DF00081-4E56-472B-A6FD-93C91130FE04}" type="sibTrans" cxnId="{514F0AD6-FC9D-42C9-95E2-3D9C690C644B}">
      <dgm:prSet/>
      <dgm:spPr/>
      <dgm:t>
        <a:bodyPr/>
        <a:lstStyle/>
        <a:p>
          <a:endParaRPr lang="ru-RU"/>
        </a:p>
      </dgm:t>
    </dgm:pt>
    <dgm:pt modelId="{14C0409A-5AB4-4BF5-A26F-E4E70A586BA3}" type="pres">
      <dgm:prSet presAssocID="{084E74DD-A14E-4F0C-9160-5C885E3BCC7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42B277C-F29D-4CB5-9B6D-9C55CF626C8E}" type="pres">
      <dgm:prSet presAssocID="{084E74DD-A14E-4F0C-9160-5C885E3BCC7E}" presName="Name1" presStyleCnt="0"/>
      <dgm:spPr/>
    </dgm:pt>
    <dgm:pt modelId="{A566C81D-5D0C-415A-B8E5-14AA7C5E96AF}" type="pres">
      <dgm:prSet presAssocID="{084E74DD-A14E-4F0C-9160-5C885E3BCC7E}" presName="cycle" presStyleCnt="0"/>
      <dgm:spPr/>
    </dgm:pt>
    <dgm:pt modelId="{81CC1E10-06F5-4A73-828E-6AB1E59CFADA}" type="pres">
      <dgm:prSet presAssocID="{084E74DD-A14E-4F0C-9160-5C885E3BCC7E}" presName="srcNode" presStyleLbl="node1" presStyleIdx="0" presStyleCnt="3"/>
      <dgm:spPr/>
    </dgm:pt>
    <dgm:pt modelId="{F06BF716-BD5E-4333-B5B5-ADF26563BB64}" type="pres">
      <dgm:prSet presAssocID="{084E74DD-A14E-4F0C-9160-5C885E3BCC7E}" presName="conn" presStyleLbl="parChTrans1D2" presStyleIdx="0" presStyleCnt="1"/>
      <dgm:spPr/>
      <dgm:t>
        <a:bodyPr/>
        <a:lstStyle/>
        <a:p>
          <a:endParaRPr lang="ru-RU"/>
        </a:p>
      </dgm:t>
    </dgm:pt>
    <dgm:pt modelId="{46E59A18-75AC-4F2F-A958-A421087067A3}" type="pres">
      <dgm:prSet presAssocID="{084E74DD-A14E-4F0C-9160-5C885E3BCC7E}" presName="extraNode" presStyleLbl="node1" presStyleIdx="0" presStyleCnt="3"/>
      <dgm:spPr/>
    </dgm:pt>
    <dgm:pt modelId="{6C17FBEE-0C43-4FA6-9F67-BED95830D97B}" type="pres">
      <dgm:prSet presAssocID="{084E74DD-A14E-4F0C-9160-5C885E3BCC7E}" presName="dstNode" presStyleLbl="node1" presStyleIdx="0" presStyleCnt="3"/>
      <dgm:spPr/>
    </dgm:pt>
    <dgm:pt modelId="{B517ECE7-DD99-48E8-9CED-EFC25AC88C41}" type="pres">
      <dgm:prSet presAssocID="{1F5E92E7-4DE4-42A9-BBEE-4A0D5E04106B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C59902-D1B6-44AA-96B4-1E0A40ECC0AD}" type="pres">
      <dgm:prSet presAssocID="{1F5E92E7-4DE4-42A9-BBEE-4A0D5E04106B}" presName="accent_1" presStyleCnt="0"/>
      <dgm:spPr/>
    </dgm:pt>
    <dgm:pt modelId="{140720C7-007C-4070-9440-2604454699DF}" type="pres">
      <dgm:prSet presAssocID="{1F5E92E7-4DE4-42A9-BBEE-4A0D5E04106B}" presName="accentRepeatNode" presStyleLbl="solidFgAcc1" presStyleIdx="0" presStyleCnt="3" custLinFactNeighborX="-1293" custLinFactNeighborY="-822"/>
      <dgm:spPr>
        <a:solidFill>
          <a:schemeClr val="accent5">
            <a:lumMod val="40000"/>
            <a:lumOff val="60000"/>
          </a:schemeClr>
        </a:solidFill>
      </dgm:spPr>
    </dgm:pt>
    <dgm:pt modelId="{6B702C01-3DDA-4209-BF50-77B974D9857B}" type="pres">
      <dgm:prSet presAssocID="{6BB48478-BBA0-42BA-8893-2CC70C02B4F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422C9B-9FF1-4A67-B169-BF97520A9DF6}" type="pres">
      <dgm:prSet presAssocID="{6BB48478-BBA0-42BA-8893-2CC70C02B4FE}" presName="accent_2" presStyleCnt="0"/>
      <dgm:spPr/>
    </dgm:pt>
    <dgm:pt modelId="{0E1C5049-485D-432E-BD2D-757E1CC60109}" type="pres">
      <dgm:prSet presAssocID="{6BB48478-BBA0-42BA-8893-2CC70C02B4FE}" presName="accentRepeatNode" presStyleLbl="solidFgAcc1" presStyleIdx="1" presStyleCnt="3"/>
      <dgm:spPr>
        <a:solidFill>
          <a:schemeClr val="accent5">
            <a:lumMod val="40000"/>
            <a:lumOff val="60000"/>
          </a:schemeClr>
        </a:solidFill>
      </dgm:spPr>
    </dgm:pt>
    <dgm:pt modelId="{952D841D-BEE9-474E-8A07-03A1C7C7F281}" type="pres">
      <dgm:prSet presAssocID="{7A0EC1C3-DB0C-4E7D-8A25-478856131DFC}" presName="text_3" presStyleLbl="node1" presStyleIdx="2" presStyleCnt="3" custScaleY="1302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E8A7C4-C880-4CC7-915D-7DB30C29DBB0}" type="pres">
      <dgm:prSet presAssocID="{7A0EC1C3-DB0C-4E7D-8A25-478856131DFC}" presName="accent_3" presStyleCnt="0"/>
      <dgm:spPr/>
    </dgm:pt>
    <dgm:pt modelId="{A37D01BB-AB5E-465C-936D-B8EAB2E7572B}" type="pres">
      <dgm:prSet presAssocID="{7A0EC1C3-DB0C-4E7D-8A25-478856131DFC}" presName="accentRepeatNode" presStyleLbl="solidFgAcc1" presStyleIdx="2" presStyleCnt="3"/>
      <dgm:spPr>
        <a:solidFill>
          <a:schemeClr val="accent5">
            <a:lumMod val="40000"/>
            <a:lumOff val="60000"/>
          </a:schemeClr>
        </a:solidFill>
      </dgm:spPr>
    </dgm:pt>
  </dgm:ptLst>
  <dgm:cxnLst>
    <dgm:cxn modelId="{EDCEDD19-368E-4221-9B60-790CA7062206}" srcId="{084E74DD-A14E-4F0C-9160-5C885E3BCC7E}" destId="{1F5E92E7-4DE4-42A9-BBEE-4A0D5E04106B}" srcOrd="0" destOrd="0" parTransId="{849C7FF9-01B0-4505-B603-60E8D1B2114A}" sibTransId="{CF95A685-1698-4A3E-8150-B6BAEB0D23CB}"/>
    <dgm:cxn modelId="{84C1E94F-76D9-4E30-98E2-83611F2FEFB0}" type="presOf" srcId="{6BB48478-BBA0-42BA-8893-2CC70C02B4FE}" destId="{6B702C01-3DDA-4209-BF50-77B974D9857B}" srcOrd="0" destOrd="0" presId="urn:microsoft.com/office/officeart/2008/layout/VerticalCurvedList"/>
    <dgm:cxn modelId="{AC2B70F3-42BB-4C92-9B3E-0F3B4A56B6C7}" type="presOf" srcId="{084E74DD-A14E-4F0C-9160-5C885E3BCC7E}" destId="{14C0409A-5AB4-4BF5-A26F-E4E70A586BA3}" srcOrd="0" destOrd="0" presId="urn:microsoft.com/office/officeart/2008/layout/VerticalCurvedList"/>
    <dgm:cxn modelId="{E646F2E1-0BEF-46E6-851F-87C67F0C3D77}" type="presOf" srcId="{7A0EC1C3-DB0C-4E7D-8A25-478856131DFC}" destId="{952D841D-BEE9-474E-8A07-03A1C7C7F281}" srcOrd="0" destOrd="0" presId="urn:microsoft.com/office/officeart/2008/layout/VerticalCurvedList"/>
    <dgm:cxn modelId="{514F0AD6-FC9D-42C9-95E2-3D9C690C644B}" srcId="{084E74DD-A14E-4F0C-9160-5C885E3BCC7E}" destId="{7A0EC1C3-DB0C-4E7D-8A25-478856131DFC}" srcOrd="2" destOrd="0" parTransId="{44093972-1B95-471A-904D-E36C8D8C6709}" sibTransId="{7DF00081-4E56-472B-A6FD-93C91130FE04}"/>
    <dgm:cxn modelId="{4CBD426C-79C3-47EE-916F-586BF0977C2F}" type="presOf" srcId="{CF95A685-1698-4A3E-8150-B6BAEB0D23CB}" destId="{F06BF716-BD5E-4333-B5B5-ADF26563BB64}" srcOrd="0" destOrd="0" presId="urn:microsoft.com/office/officeart/2008/layout/VerticalCurvedList"/>
    <dgm:cxn modelId="{A705C7A1-6BAE-4EC9-8E98-81C6A44AD02A}" type="presOf" srcId="{1F5E92E7-4DE4-42A9-BBEE-4A0D5E04106B}" destId="{B517ECE7-DD99-48E8-9CED-EFC25AC88C41}" srcOrd="0" destOrd="0" presId="urn:microsoft.com/office/officeart/2008/layout/VerticalCurvedList"/>
    <dgm:cxn modelId="{72208F50-85AB-4766-920D-E26F5E95EC22}" srcId="{084E74DD-A14E-4F0C-9160-5C885E3BCC7E}" destId="{6BB48478-BBA0-42BA-8893-2CC70C02B4FE}" srcOrd="1" destOrd="0" parTransId="{A80FC4BF-2B41-462E-A394-DB862465A8F3}" sibTransId="{C827CA9C-5B1C-4141-AD6E-47739AC1B9F5}"/>
    <dgm:cxn modelId="{E929E58E-7316-4461-A216-224AB820146E}" type="presParOf" srcId="{14C0409A-5AB4-4BF5-A26F-E4E70A586BA3}" destId="{C42B277C-F29D-4CB5-9B6D-9C55CF626C8E}" srcOrd="0" destOrd="0" presId="urn:microsoft.com/office/officeart/2008/layout/VerticalCurvedList"/>
    <dgm:cxn modelId="{3C7E02C9-F5EF-4E88-BCBB-F7B4FBB5FE66}" type="presParOf" srcId="{C42B277C-F29D-4CB5-9B6D-9C55CF626C8E}" destId="{A566C81D-5D0C-415A-B8E5-14AA7C5E96AF}" srcOrd="0" destOrd="0" presId="urn:microsoft.com/office/officeart/2008/layout/VerticalCurvedList"/>
    <dgm:cxn modelId="{6BF0F969-75D1-4CD8-A3EA-AE39CB62FA92}" type="presParOf" srcId="{A566C81D-5D0C-415A-B8E5-14AA7C5E96AF}" destId="{81CC1E10-06F5-4A73-828E-6AB1E59CFADA}" srcOrd="0" destOrd="0" presId="urn:microsoft.com/office/officeart/2008/layout/VerticalCurvedList"/>
    <dgm:cxn modelId="{93D8A6BB-89F6-447B-9A1E-21EBED320502}" type="presParOf" srcId="{A566C81D-5D0C-415A-B8E5-14AA7C5E96AF}" destId="{F06BF716-BD5E-4333-B5B5-ADF26563BB64}" srcOrd="1" destOrd="0" presId="urn:microsoft.com/office/officeart/2008/layout/VerticalCurvedList"/>
    <dgm:cxn modelId="{60836DE2-4FBC-44A2-92A9-ADCFAECDF542}" type="presParOf" srcId="{A566C81D-5D0C-415A-B8E5-14AA7C5E96AF}" destId="{46E59A18-75AC-4F2F-A958-A421087067A3}" srcOrd="2" destOrd="0" presId="urn:microsoft.com/office/officeart/2008/layout/VerticalCurvedList"/>
    <dgm:cxn modelId="{B27A7DA6-0072-4829-99EA-2CC62F12388D}" type="presParOf" srcId="{A566C81D-5D0C-415A-B8E5-14AA7C5E96AF}" destId="{6C17FBEE-0C43-4FA6-9F67-BED95830D97B}" srcOrd="3" destOrd="0" presId="urn:microsoft.com/office/officeart/2008/layout/VerticalCurvedList"/>
    <dgm:cxn modelId="{11B9569E-A440-486B-B9C4-225D70A1592F}" type="presParOf" srcId="{C42B277C-F29D-4CB5-9B6D-9C55CF626C8E}" destId="{B517ECE7-DD99-48E8-9CED-EFC25AC88C41}" srcOrd="1" destOrd="0" presId="urn:microsoft.com/office/officeart/2008/layout/VerticalCurvedList"/>
    <dgm:cxn modelId="{E3319A74-0FF6-451A-B91B-67DB74B38E64}" type="presParOf" srcId="{C42B277C-F29D-4CB5-9B6D-9C55CF626C8E}" destId="{22C59902-D1B6-44AA-96B4-1E0A40ECC0AD}" srcOrd="2" destOrd="0" presId="urn:microsoft.com/office/officeart/2008/layout/VerticalCurvedList"/>
    <dgm:cxn modelId="{DA5564FD-4383-46F3-A1E3-36DE567F98A0}" type="presParOf" srcId="{22C59902-D1B6-44AA-96B4-1E0A40ECC0AD}" destId="{140720C7-007C-4070-9440-2604454699DF}" srcOrd="0" destOrd="0" presId="urn:microsoft.com/office/officeart/2008/layout/VerticalCurvedList"/>
    <dgm:cxn modelId="{178A14A6-A310-4C34-A439-E87798E5719F}" type="presParOf" srcId="{C42B277C-F29D-4CB5-9B6D-9C55CF626C8E}" destId="{6B702C01-3DDA-4209-BF50-77B974D9857B}" srcOrd="3" destOrd="0" presId="urn:microsoft.com/office/officeart/2008/layout/VerticalCurvedList"/>
    <dgm:cxn modelId="{5FE40BDA-A419-4B57-B208-8B6D675631DA}" type="presParOf" srcId="{C42B277C-F29D-4CB5-9B6D-9C55CF626C8E}" destId="{F1422C9B-9FF1-4A67-B169-BF97520A9DF6}" srcOrd="4" destOrd="0" presId="urn:microsoft.com/office/officeart/2008/layout/VerticalCurvedList"/>
    <dgm:cxn modelId="{33DE9477-6FC2-4C43-A43B-2FE69070EE42}" type="presParOf" srcId="{F1422C9B-9FF1-4A67-B169-BF97520A9DF6}" destId="{0E1C5049-485D-432E-BD2D-757E1CC60109}" srcOrd="0" destOrd="0" presId="urn:microsoft.com/office/officeart/2008/layout/VerticalCurvedList"/>
    <dgm:cxn modelId="{0CACB359-7028-4CFF-8F47-82F257EEA7EF}" type="presParOf" srcId="{C42B277C-F29D-4CB5-9B6D-9C55CF626C8E}" destId="{952D841D-BEE9-474E-8A07-03A1C7C7F281}" srcOrd="5" destOrd="0" presId="urn:microsoft.com/office/officeart/2008/layout/VerticalCurvedList"/>
    <dgm:cxn modelId="{1865D112-6BC7-40FA-A37F-13D6A82CB4DE}" type="presParOf" srcId="{C42B277C-F29D-4CB5-9B6D-9C55CF626C8E}" destId="{2CE8A7C4-C880-4CC7-915D-7DB30C29DBB0}" srcOrd="6" destOrd="0" presId="urn:microsoft.com/office/officeart/2008/layout/VerticalCurvedList"/>
    <dgm:cxn modelId="{91FF34E4-766B-4562-A57C-AB8CAAD67CFF}" type="presParOf" srcId="{2CE8A7C4-C880-4CC7-915D-7DB30C29DBB0}" destId="{A37D01BB-AB5E-465C-936D-B8EAB2E7572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556C36-1447-4EC7-8B1D-1D9D61E71158}">
      <dsp:nvSpPr>
        <dsp:cNvPr id="0" name=""/>
        <dsp:cNvSpPr/>
      </dsp:nvSpPr>
      <dsp:spPr>
        <a:xfrm rot="10800000">
          <a:off x="747471" y="33725"/>
          <a:ext cx="7166583" cy="1239491"/>
        </a:xfrm>
        <a:prstGeom prst="homePlat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0380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Приказ ГУЗ ЯО «ГДБ» № 135 от 21.05.2019 г. </a:t>
          </a:r>
          <a:br>
            <a:rPr lang="ru-RU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«Об утверждении проекта </a:t>
          </a:r>
          <a:r>
            <a:rPr lang="ru-RU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«Организация процесса забора биоматериала на COVID-19»</a:t>
          </a:r>
          <a:endParaRPr lang="ru-RU" sz="1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057344" y="33725"/>
        <a:ext cx="6856710" cy="1239491"/>
      </dsp:txXfrm>
    </dsp:sp>
    <dsp:sp modelId="{B856336C-C0C5-4AB7-9D71-DF0FE7EFC599}">
      <dsp:nvSpPr>
        <dsp:cNvPr id="0" name=""/>
        <dsp:cNvSpPr/>
      </dsp:nvSpPr>
      <dsp:spPr>
        <a:xfrm>
          <a:off x="0" y="88030"/>
          <a:ext cx="1066687" cy="1066687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D14888F-BBAD-4C68-B1E2-4742D44AEC20}">
      <dsp:nvSpPr>
        <dsp:cNvPr id="0" name=""/>
        <dsp:cNvSpPr/>
      </dsp:nvSpPr>
      <dsp:spPr>
        <a:xfrm rot="10800000">
          <a:off x="747471" y="1559331"/>
          <a:ext cx="7167604" cy="1066687"/>
        </a:xfrm>
        <a:prstGeom prst="homePlat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0380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 реализации проекта (Диаграмма </a:t>
          </a:r>
          <a:r>
            <a:rPr lang="ru-RU" sz="18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Ганта</a:t>
          </a:r>
          <a:r>
            <a:rPr lang="ru-RU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sp:txBody>
      <dsp:txXfrm rot="10800000">
        <a:off x="1014143" y="1559331"/>
        <a:ext cx="6900932" cy="1066687"/>
      </dsp:txXfrm>
    </dsp:sp>
    <dsp:sp modelId="{4B546501-9061-4068-982E-42E3F7820CB8}">
      <dsp:nvSpPr>
        <dsp:cNvPr id="0" name=""/>
        <dsp:cNvSpPr/>
      </dsp:nvSpPr>
      <dsp:spPr>
        <a:xfrm>
          <a:off x="2" y="1559331"/>
          <a:ext cx="1066687" cy="1066687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471463E-D411-45C7-893C-099957105AD5}">
      <dsp:nvSpPr>
        <dsp:cNvPr id="0" name=""/>
        <dsp:cNvSpPr/>
      </dsp:nvSpPr>
      <dsp:spPr>
        <a:xfrm rot="10800000">
          <a:off x="741576" y="2842042"/>
          <a:ext cx="7167604" cy="1066687"/>
        </a:xfrm>
        <a:prstGeom prst="homePlat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0380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Дорожная карта</a:t>
          </a:r>
        </a:p>
      </dsp:txBody>
      <dsp:txXfrm rot="10800000">
        <a:off x="1008248" y="2842042"/>
        <a:ext cx="6900932" cy="1066687"/>
      </dsp:txXfrm>
    </dsp:sp>
    <dsp:sp modelId="{F1B5D134-45DC-49F1-80FF-2E95A16EF5E9}">
      <dsp:nvSpPr>
        <dsp:cNvPr id="0" name=""/>
        <dsp:cNvSpPr/>
      </dsp:nvSpPr>
      <dsp:spPr>
        <a:xfrm>
          <a:off x="2" y="2842042"/>
          <a:ext cx="1066687" cy="1066687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3CD985F-AB38-4117-92A5-DA716C6CF3E1}">
      <dsp:nvSpPr>
        <dsp:cNvPr id="0" name=""/>
        <dsp:cNvSpPr/>
      </dsp:nvSpPr>
      <dsp:spPr>
        <a:xfrm rot="10800000">
          <a:off x="714536" y="4210194"/>
          <a:ext cx="7167604" cy="1066687"/>
        </a:xfrm>
        <a:prstGeom prst="homePlat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0380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Паспорт проекта</a:t>
          </a:r>
        </a:p>
      </dsp:txBody>
      <dsp:txXfrm rot="10800000">
        <a:off x="981208" y="4210194"/>
        <a:ext cx="6900932" cy="1066687"/>
      </dsp:txXfrm>
    </dsp:sp>
    <dsp:sp modelId="{E6485547-5CCE-4E21-BC7E-39F7B83284F9}">
      <dsp:nvSpPr>
        <dsp:cNvPr id="0" name=""/>
        <dsp:cNvSpPr/>
      </dsp:nvSpPr>
      <dsp:spPr>
        <a:xfrm>
          <a:off x="0" y="4257107"/>
          <a:ext cx="1066687" cy="1066687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D8E33-C935-4D5E-8318-0F5B78737EAD}">
      <dsp:nvSpPr>
        <dsp:cNvPr id="0" name=""/>
        <dsp:cNvSpPr/>
      </dsp:nvSpPr>
      <dsp:spPr>
        <a:xfrm rot="5400000">
          <a:off x="4234033" y="-1987337"/>
          <a:ext cx="2151551" cy="6222786"/>
        </a:xfrm>
        <a:prstGeom prst="round2Same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25400" cap="flat" cmpd="sng" algn="ctr">
          <a:solidFill>
            <a:schemeClr val="accent3">
              <a:lumMod val="60000"/>
              <a:lumOff val="4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Неравномерная нагрузка по времени и дням приема</a:t>
          </a:r>
          <a:endParaRPr lang="ru-RU" sz="16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Много времени тратится на оформление документации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Большие нагрузки</a:t>
          </a:r>
        </a:p>
      </dsp:txBody>
      <dsp:txXfrm rot="-5400000">
        <a:off x="2198416" y="153310"/>
        <a:ext cx="6117756" cy="1941491"/>
      </dsp:txXfrm>
    </dsp:sp>
    <dsp:sp modelId="{F951F26B-46EA-4EDA-8F95-FD90C62A05C7}">
      <dsp:nvSpPr>
        <dsp:cNvPr id="0" name=""/>
        <dsp:cNvSpPr/>
      </dsp:nvSpPr>
      <dsp:spPr>
        <a:xfrm>
          <a:off x="0" y="56"/>
          <a:ext cx="2050666" cy="2247999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Основные проблемы, обозначенные  сотрудниками</a:t>
          </a:r>
        </a:p>
      </dsp:txBody>
      <dsp:txXfrm>
        <a:off x="100105" y="100161"/>
        <a:ext cx="1850456" cy="2047789"/>
      </dsp:txXfrm>
    </dsp:sp>
    <dsp:sp modelId="{3B47E9C5-B80D-4405-8AC5-90C90A545C50}">
      <dsp:nvSpPr>
        <dsp:cNvPr id="0" name=""/>
        <dsp:cNvSpPr/>
      </dsp:nvSpPr>
      <dsp:spPr>
        <a:xfrm>
          <a:off x="0" y="2360455"/>
          <a:ext cx="2050666" cy="2247999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Основные  проблемы, обозначенные пациентами</a:t>
          </a:r>
        </a:p>
      </dsp:txBody>
      <dsp:txXfrm>
        <a:off x="100105" y="2460560"/>
        <a:ext cx="1850456" cy="20477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BF716-BD5E-4333-B5B5-ADF26563BB64}">
      <dsp:nvSpPr>
        <dsp:cNvPr id="0" name=""/>
        <dsp:cNvSpPr/>
      </dsp:nvSpPr>
      <dsp:spPr>
        <a:xfrm>
          <a:off x="-5988677" y="-916622"/>
          <a:ext cx="7131051" cy="7131051"/>
        </a:xfrm>
        <a:prstGeom prst="blockArc">
          <a:avLst>
            <a:gd name="adj1" fmla="val 18900000"/>
            <a:gd name="adj2" fmla="val 2700000"/>
            <a:gd name="adj3" fmla="val 303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17ECE7-DD99-48E8-9CED-EFC25AC88C41}">
      <dsp:nvSpPr>
        <dsp:cNvPr id="0" name=""/>
        <dsp:cNvSpPr/>
      </dsp:nvSpPr>
      <dsp:spPr>
        <a:xfrm>
          <a:off x="735335" y="529780"/>
          <a:ext cx="4776860" cy="1059561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1027" tIns="50800" rIns="50800" bIns="508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Достижение критерия НММО 17.</a:t>
          </a:r>
          <a:endParaRPr lang="ru-RU" sz="2000" b="1" kern="1200" dirty="0">
            <a:solidFill>
              <a:schemeClr val="tx1"/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5335" y="529780"/>
        <a:ext cx="4776860" cy="1059561"/>
      </dsp:txXfrm>
    </dsp:sp>
    <dsp:sp modelId="{140720C7-007C-4070-9440-2604454699DF}">
      <dsp:nvSpPr>
        <dsp:cNvPr id="0" name=""/>
        <dsp:cNvSpPr/>
      </dsp:nvSpPr>
      <dsp:spPr>
        <a:xfrm>
          <a:off x="55984" y="386448"/>
          <a:ext cx="1324451" cy="1324451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702C01-3DDA-4209-BF50-77B974D9857B}">
      <dsp:nvSpPr>
        <dsp:cNvPr id="0" name=""/>
        <dsp:cNvSpPr/>
      </dsp:nvSpPr>
      <dsp:spPr>
        <a:xfrm>
          <a:off x="1120485" y="2119122"/>
          <a:ext cx="4391710" cy="1059561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1027" tIns="50800" rIns="50800" bIns="508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Сокращение времени</a:t>
          </a:r>
          <a:r>
            <a:rPr lang="ru-RU" sz="20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ожидания у кабинета врача-педиатра и кабинета доврачебной помощи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20485" y="2119122"/>
        <a:ext cx="4391710" cy="1059561"/>
      </dsp:txXfrm>
    </dsp:sp>
    <dsp:sp modelId="{0E1C5049-485D-432E-BD2D-757E1CC60109}">
      <dsp:nvSpPr>
        <dsp:cNvPr id="0" name=""/>
        <dsp:cNvSpPr/>
      </dsp:nvSpPr>
      <dsp:spPr>
        <a:xfrm>
          <a:off x="458260" y="1986677"/>
          <a:ext cx="1324451" cy="1324451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52D841D-BEE9-474E-8A07-03A1C7C7F281}">
      <dsp:nvSpPr>
        <dsp:cNvPr id="0" name=""/>
        <dsp:cNvSpPr/>
      </dsp:nvSpPr>
      <dsp:spPr>
        <a:xfrm>
          <a:off x="735335" y="3548163"/>
          <a:ext cx="4776860" cy="1380163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1027" tIns="50800" rIns="50800" bIns="508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Достижение критерия НММО 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16.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5335" y="3548163"/>
        <a:ext cx="4776860" cy="1380163"/>
      </dsp:txXfrm>
    </dsp:sp>
    <dsp:sp modelId="{A37D01BB-AB5E-465C-936D-B8EAB2E7572B}">
      <dsp:nvSpPr>
        <dsp:cNvPr id="0" name=""/>
        <dsp:cNvSpPr/>
      </dsp:nvSpPr>
      <dsp:spPr>
        <a:xfrm>
          <a:off x="73109" y="3576019"/>
          <a:ext cx="1324451" cy="1324451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0.161</cdr:x>
      <cdr:y>0.32885</cdr:y>
    </cdr:from>
    <cdr:to>
      <cdr:x>0.96039</cdr:x>
      <cdr:y>0.32885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:a16="http://schemas.microsoft.com/office/drawing/2014/main" id="{0943C1CB-789C-41FC-B1CB-F8B76F25F789}"/>
            </a:ext>
          </a:extLst>
        </cdr:cNvPr>
        <cdr:cNvCxnSpPr/>
      </cdr:nvCxnSpPr>
      <cdr:spPr>
        <a:xfrm xmlns:a="http://schemas.openxmlformats.org/drawingml/2006/main">
          <a:off x="686009" y="792087"/>
          <a:ext cx="3406228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0.22544</cdr:x>
      <cdr:y>0.13973</cdr:y>
    </cdr:from>
    <cdr:to>
      <cdr:x>0.96149</cdr:x>
      <cdr:y>0.13973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:a16="http://schemas.microsoft.com/office/drawing/2014/main" id="{0943C1CB-789C-41FC-B1CB-F8B76F25F789}"/>
            </a:ext>
          </a:extLst>
        </cdr:cNvPr>
        <cdr:cNvCxnSpPr/>
      </cdr:nvCxnSpPr>
      <cdr:spPr>
        <a:xfrm xmlns:a="http://schemas.openxmlformats.org/drawingml/2006/main">
          <a:off x="997840" y="324941"/>
          <a:ext cx="3257936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0.22912</cdr:x>
      <cdr:y>0.13354</cdr:y>
    </cdr:from>
    <cdr:to>
      <cdr:x>0.96517</cdr:x>
      <cdr:y>0.13354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:a16="http://schemas.microsoft.com/office/drawing/2014/main" id="{0943C1CB-789C-41FC-B1CB-F8B76F25F789}"/>
            </a:ext>
          </a:extLst>
        </cdr:cNvPr>
        <cdr:cNvCxnSpPr/>
      </cdr:nvCxnSpPr>
      <cdr:spPr>
        <a:xfrm xmlns:a="http://schemas.openxmlformats.org/drawingml/2006/main">
          <a:off x="957320" y="320007"/>
          <a:ext cx="3075368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4A92AE-7BA9-4777-B155-C9C3159B55B8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D5B0E-9B27-496C-9062-0F5154C442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292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4858" tIns="47429" rIns="94858" bIns="47429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3316"/>
          </a:xfrm>
          <a:prstGeom prst="rect">
            <a:avLst/>
          </a:prstGeom>
        </p:spPr>
        <p:txBody>
          <a:bodyPr vert="horz" lIns="94858" tIns="47429" rIns="94858" bIns="47429" rtlCol="0"/>
          <a:lstStyle>
            <a:lvl1pPr algn="r">
              <a:defRPr sz="1300"/>
            </a:lvl1pPr>
          </a:lstStyle>
          <a:p>
            <a:fld id="{02ADF903-77EB-4484-81AF-22AD3A3C2BEE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8" tIns="47429" rIns="94858" bIns="4742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4858" tIns="47429" rIns="94858" bIns="47429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4858" tIns="47429" rIns="94858" bIns="47429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1" cy="493316"/>
          </a:xfrm>
          <a:prstGeom prst="rect">
            <a:avLst/>
          </a:prstGeom>
        </p:spPr>
        <p:txBody>
          <a:bodyPr vert="horz" lIns="94858" tIns="47429" rIns="94858" bIns="47429" rtlCol="0" anchor="b"/>
          <a:lstStyle>
            <a:lvl1pPr algn="r">
              <a:defRPr sz="1300"/>
            </a:lvl1pPr>
          </a:lstStyle>
          <a:p>
            <a:fld id="{40D8F986-E147-4A41-906D-0200D75940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490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1FB53-BAF6-4779-B5EB-7EE1574C406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7" r:id="rId1"/>
    <p:sldLayoutId id="2147484478" r:id="rId2"/>
    <p:sldLayoutId id="2147484479" r:id="rId3"/>
    <p:sldLayoutId id="2147484480" r:id="rId4"/>
    <p:sldLayoutId id="2147484481" r:id="rId5"/>
    <p:sldLayoutId id="2147484482" r:id="rId6"/>
    <p:sldLayoutId id="2147484483" r:id="rId7"/>
    <p:sldLayoutId id="2147484484" r:id="rId8"/>
    <p:sldLayoutId id="2147484485" r:id="rId9"/>
    <p:sldLayoutId id="2147484486" r:id="rId10"/>
    <p:sldLayoutId id="21474844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wmf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5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g"/><Relationship Id="rId5" Type="http://schemas.openxmlformats.org/officeDocument/2006/relationships/image" Target="../media/image5.jpeg"/><Relationship Id="rId4" Type="http://schemas.openxmlformats.org/officeDocument/2006/relationships/image" Target="../media/image2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9.png"/><Relationship Id="rId7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2.wmf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2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5.jpeg"/><Relationship Id="rId10" Type="http://schemas.openxmlformats.org/officeDocument/2006/relationships/image" Target="../media/image15.jpeg"/><Relationship Id="rId4" Type="http://schemas.openxmlformats.org/officeDocument/2006/relationships/image" Target="../media/image2.wmf"/><Relationship Id="rId9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2.wmf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5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wmf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wmf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2" cstate="print"/>
          <a:srcRect l="29185" t="22461" r="27525" b="19922"/>
          <a:stretch>
            <a:fillRect/>
          </a:stretch>
        </p:blipFill>
        <p:spPr bwMode="auto">
          <a:xfrm>
            <a:off x="-20612" y="0"/>
            <a:ext cx="91646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0" y="4005064"/>
            <a:ext cx="9144000" cy="1512168"/>
          </a:xfrm>
          <a:prstGeom prst="rect">
            <a:avLst/>
          </a:prstGeom>
          <a:solidFill>
            <a:schemeClr val="accent5">
              <a:lumMod val="40000"/>
              <a:lumOff val="60000"/>
              <a:alpha val="670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ПРОЕКТ 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«РАЗВИТИЕ СИСТЕМЫ ОКАЗАНИЯ ПЕРВИЧНОЙ МЕДИКО-САНИТАРНОЙ ПОМОЩИ» В ЧАСТИ СОЗДАНИЯ И ТИРАЖИРОВАНИЯ НОВОЙ МОДЕЛИ МЕДИЦИНСКОЙ ОРГАНИЗАЦИИ, ОКАЗЫВАЮЩЕЙ ПЕРВИЧНУЮ МЕДИКО-САНИТАРНУЮ ПОМОЩЬ </a:t>
            </a:r>
          </a:p>
          <a:p>
            <a:pPr algn="ctr"/>
            <a:endParaRPr lang="ru-RU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-14412" y="4868"/>
            <a:ext cx="9144000" cy="1152128"/>
          </a:xfrm>
          <a:prstGeom prst="rect">
            <a:avLst/>
          </a:prstGeom>
          <a:solidFill>
            <a:schemeClr val="accent5">
              <a:lumMod val="40000"/>
              <a:lumOff val="60000"/>
              <a:alpha val="670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4000" b="1" dirty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4000" b="1" dirty="0">
                <a:solidFill>
                  <a:schemeClr val="bg1"/>
                </a:solidFill>
                <a:latin typeface="Georgia" pitchFamily="18" charset="0"/>
              </a:rPr>
              <a:t> </a:t>
            </a:r>
            <a:endParaRPr lang="ru-RU" sz="40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16216" y="188640"/>
            <a:ext cx="72008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1412776"/>
            <a:ext cx="9144000" cy="504056"/>
          </a:xfrm>
          <a:prstGeom prst="rect">
            <a:avLst/>
          </a:prstGeom>
          <a:solidFill>
            <a:schemeClr val="accent5">
              <a:lumMod val="40000"/>
              <a:lumOff val="60000"/>
              <a:alpha val="670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ГУЗ ЯО «ГОРОДСКАЯ ДЕТСКАЯ БОЛЬНИЦА»</a:t>
            </a:r>
            <a:br>
              <a:rPr lang="ru-RU" alt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детская поликлиника № 2</a:t>
            </a:r>
            <a:endParaRPr lang="ru-RU" altLang="ru-RU" sz="20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 bwMode="auto">
          <a:xfrm>
            <a:off x="-20612" y="5596612"/>
            <a:ext cx="9129588" cy="591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ts val="0"/>
              </a:spcBef>
              <a:spcAft>
                <a:spcPct val="0"/>
              </a:spcAft>
              <a:buNone/>
              <a:defRPr sz="1600" b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/>
            <a:endPara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0CA6871-12C3-49E6-8C85-19A18FD5AD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145" y="158853"/>
            <a:ext cx="720080" cy="70712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6703931-77BC-4623-9FBA-AB60A8B7DF2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9260" y="188640"/>
            <a:ext cx="2345571" cy="646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 descr="Картинки по запросу росатом">
            <a:extLst>
              <a:ext uri="{FF2B5EF4-FFF2-40B4-BE49-F238E27FC236}">
                <a16:creationId xmlns:a16="http://schemas.microsoft.com/office/drawing/2014/main" id="{2D706F55-0584-45B5-B859-FF81842C3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47942" y="158853"/>
            <a:ext cx="574982" cy="728312"/>
          </a:xfrm>
          <a:prstGeom prst="rect">
            <a:avLst/>
          </a:prstGeom>
          <a:noFill/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B67D485-2142-404E-9950-C44BCD1B75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132996"/>
            <a:ext cx="792088" cy="775724"/>
          </a:xfrm>
          <a:prstGeom prst="rect">
            <a:avLst/>
          </a:prstGeom>
        </p:spPr>
      </p:pic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0795180A-ADAB-44DF-8716-6902317F5E18}"/>
              </a:ext>
            </a:extLst>
          </p:cNvPr>
          <p:cNvSpPr txBox="1">
            <a:spLocks/>
          </p:cNvSpPr>
          <p:nvPr/>
        </p:nvSpPr>
        <p:spPr bwMode="auto">
          <a:xfrm>
            <a:off x="-91586" y="5989067"/>
            <a:ext cx="9129588" cy="60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ts val="0"/>
              </a:spcBef>
              <a:spcAft>
                <a:spcPct val="0"/>
              </a:spcAft>
              <a:buNone/>
              <a:defRPr sz="1600" b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r"/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Докладчик: Старшая медсестра детской поликлиники № 2 ГУЗ ЯО «ГДБ» </a:t>
            </a:r>
          </a:p>
          <a:p>
            <a:pPr algn="r"/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Маслова Виктория Вячеславовна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71"/>
          <p:cNvSpPr txBox="1"/>
          <p:nvPr/>
        </p:nvSpPr>
        <p:spPr>
          <a:xfrm>
            <a:off x="1713836" y="592994"/>
            <a:ext cx="4985169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62" dirty="0"/>
          </a:p>
        </p:txBody>
      </p:sp>
      <p:sp>
        <p:nvSpPr>
          <p:cNvPr id="74" name="TextBox 73"/>
          <p:cNvSpPr txBox="1"/>
          <p:nvPr/>
        </p:nvSpPr>
        <p:spPr>
          <a:xfrm>
            <a:off x="1713836" y="592994"/>
            <a:ext cx="4985169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62" dirty="0"/>
          </a:p>
        </p:txBody>
      </p:sp>
      <p:sp>
        <p:nvSpPr>
          <p:cNvPr id="75" name="TextBox 74"/>
          <p:cNvSpPr txBox="1"/>
          <p:nvPr/>
        </p:nvSpPr>
        <p:spPr>
          <a:xfrm>
            <a:off x="3111148" y="125933"/>
            <a:ext cx="56042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Карта потока создания ценности по проекту: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«Организация процесса забора биоматериала на COVID-19»,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(текущее и целевое состояние)</a:t>
            </a:r>
            <a:endParaRPr lang="ru-RU" sz="14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19CF98A-8D43-46A3-80BD-F45BAC5BB2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155962"/>
            <a:ext cx="797627" cy="61314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F909E61-C363-4D96-89B3-10E6CE0F34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204" y="207867"/>
            <a:ext cx="596804" cy="57965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39BEC9E-49CF-4CF3-8137-5A58AB9E55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055" y="207867"/>
            <a:ext cx="596804" cy="56592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B9D82C7-7181-4F21-8D39-44F2E0FD62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6586" y="137938"/>
            <a:ext cx="750281" cy="716053"/>
          </a:xfrm>
          <a:prstGeom prst="rect">
            <a:avLst/>
          </a:prstGeom>
        </p:spPr>
      </p:pic>
      <p:sp>
        <p:nvSpPr>
          <p:cNvPr id="59" name="Прямоугольник 58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0" y="908720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2" name="Прямая соединительная линия 61"/>
          <p:cNvCxnSpPr>
            <a:cxnSpLocks/>
          </p:cNvCxnSpPr>
          <p:nvPr/>
        </p:nvCxnSpPr>
        <p:spPr>
          <a:xfrm>
            <a:off x="2092427" y="2291605"/>
            <a:ext cx="3210578" cy="487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ятно 1 62"/>
          <p:cNvSpPr/>
          <p:nvPr/>
        </p:nvSpPr>
        <p:spPr>
          <a:xfrm>
            <a:off x="2112924" y="1556759"/>
            <a:ext cx="436912" cy="419467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64" name="Пятно 1 63"/>
          <p:cNvSpPr/>
          <p:nvPr/>
        </p:nvSpPr>
        <p:spPr>
          <a:xfrm>
            <a:off x="2644159" y="1567012"/>
            <a:ext cx="388720" cy="394147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65" name="Пятно 1 64"/>
          <p:cNvSpPr/>
          <p:nvPr/>
        </p:nvSpPr>
        <p:spPr>
          <a:xfrm>
            <a:off x="4360209" y="1561408"/>
            <a:ext cx="455082" cy="437492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730752" y="2996952"/>
            <a:ext cx="1480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ПРОБЛЕМЫ</a:t>
            </a:r>
            <a:endParaRPr lang="en-US" sz="1600" b="1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3827676" y="2078386"/>
            <a:ext cx="975285" cy="5391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ts val="800"/>
              </a:lnSpc>
            </a:pPr>
            <a:r>
              <a:rPr lang="ru-RU" sz="1000" dirty="0" smtClean="0">
                <a:solidFill>
                  <a:schemeClr val="tx1"/>
                </a:solidFill>
              </a:rPr>
              <a:t> кабинет доврачебной помощи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68" name="Прямоугольник 80">
            <a:extLst>
              <a:ext uri="{FF2B5EF4-FFF2-40B4-BE49-F238E27FC236}">
                <a16:creationId xmlns:a16="http://schemas.microsoft.com/office/drawing/2014/main" id="{C324CEF5-64F1-4DCD-9B2D-52A0C79DD4D8}"/>
              </a:ext>
            </a:extLst>
          </p:cNvPr>
          <p:cNvSpPr/>
          <p:nvPr/>
        </p:nvSpPr>
        <p:spPr>
          <a:xfrm>
            <a:off x="1651332" y="2101356"/>
            <a:ext cx="478550" cy="346234"/>
          </a:xfrm>
          <a:custGeom>
            <a:avLst/>
            <a:gdLst>
              <a:gd name="connsiteX0" fmla="*/ 0 w 792576"/>
              <a:gd name="connsiteY0" fmla="*/ 0 h 477089"/>
              <a:gd name="connsiteX1" fmla="*/ 792576 w 792576"/>
              <a:gd name="connsiteY1" fmla="*/ 0 h 477089"/>
              <a:gd name="connsiteX2" fmla="*/ 792576 w 792576"/>
              <a:gd name="connsiteY2" fmla="*/ 477089 h 477089"/>
              <a:gd name="connsiteX3" fmla="*/ 0 w 792576"/>
              <a:gd name="connsiteY3" fmla="*/ 477089 h 477089"/>
              <a:gd name="connsiteX4" fmla="*/ 0 w 792576"/>
              <a:gd name="connsiteY4" fmla="*/ 0 h 477089"/>
              <a:gd name="connsiteX0" fmla="*/ 0 w 792576"/>
              <a:gd name="connsiteY0" fmla="*/ 0 h 477089"/>
              <a:gd name="connsiteX1" fmla="*/ 792576 w 792576"/>
              <a:gd name="connsiteY1" fmla="*/ 0 h 477089"/>
              <a:gd name="connsiteX2" fmla="*/ 781942 w 792576"/>
              <a:gd name="connsiteY2" fmla="*/ 52 h 477089"/>
              <a:gd name="connsiteX3" fmla="*/ 792576 w 792576"/>
              <a:gd name="connsiteY3" fmla="*/ 477089 h 477089"/>
              <a:gd name="connsiteX4" fmla="*/ 0 w 792576"/>
              <a:gd name="connsiteY4" fmla="*/ 477089 h 477089"/>
              <a:gd name="connsiteX5" fmla="*/ 0 w 792576"/>
              <a:gd name="connsiteY5" fmla="*/ 0 h 477089"/>
              <a:gd name="connsiteX0" fmla="*/ 0 w 792576"/>
              <a:gd name="connsiteY0" fmla="*/ 0 h 477089"/>
              <a:gd name="connsiteX1" fmla="*/ 229492 w 792576"/>
              <a:gd name="connsiteY1" fmla="*/ 52 h 477089"/>
              <a:gd name="connsiteX2" fmla="*/ 792576 w 792576"/>
              <a:gd name="connsiteY2" fmla="*/ 0 h 477089"/>
              <a:gd name="connsiteX3" fmla="*/ 781942 w 792576"/>
              <a:gd name="connsiteY3" fmla="*/ 52 h 477089"/>
              <a:gd name="connsiteX4" fmla="*/ 792576 w 792576"/>
              <a:gd name="connsiteY4" fmla="*/ 477089 h 477089"/>
              <a:gd name="connsiteX5" fmla="*/ 0 w 792576"/>
              <a:gd name="connsiteY5" fmla="*/ 477089 h 477089"/>
              <a:gd name="connsiteX6" fmla="*/ 0 w 792576"/>
              <a:gd name="connsiteY6" fmla="*/ 0 h 477089"/>
              <a:gd name="connsiteX0" fmla="*/ 0 w 792576"/>
              <a:gd name="connsiteY0" fmla="*/ 0 h 477089"/>
              <a:gd name="connsiteX1" fmla="*/ 229492 w 792576"/>
              <a:gd name="connsiteY1" fmla="*/ 52 h 477089"/>
              <a:gd name="connsiteX2" fmla="*/ 591442 w 792576"/>
              <a:gd name="connsiteY2" fmla="*/ 52 h 477089"/>
              <a:gd name="connsiteX3" fmla="*/ 792576 w 792576"/>
              <a:gd name="connsiteY3" fmla="*/ 0 h 477089"/>
              <a:gd name="connsiteX4" fmla="*/ 781942 w 792576"/>
              <a:gd name="connsiteY4" fmla="*/ 52 h 477089"/>
              <a:gd name="connsiteX5" fmla="*/ 792576 w 792576"/>
              <a:gd name="connsiteY5" fmla="*/ 477089 h 477089"/>
              <a:gd name="connsiteX6" fmla="*/ 0 w 792576"/>
              <a:gd name="connsiteY6" fmla="*/ 477089 h 477089"/>
              <a:gd name="connsiteX7" fmla="*/ 0 w 792576"/>
              <a:gd name="connsiteY7" fmla="*/ 0 h 477089"/>
              <a:gd name="connsiteX0" fmla="*/ 19050 w 792576"/>
              <a:gd name="connsiteY0" fmla="*/ 180975 h 477089"/>
              <a:gd name="connsiteX1" fmla="*/ 229492 w 792576"/>
              <a:gd name="connsiteY1" fmla="*/ 52 h 477089"/>
              <a:gd name="connsiteX2" fmla="*/ 591442 w 792576"/>
              <a:gd name="connsiteY2" fmla="*/ 52 h 477089"/>
              <a:gd name="connsiteX3" fmla="*/ 792576 w 792576"/>
              <a:gd name="connsiteY3" fmla="*/ 0 h 477089"/>
              <a:gd name="connsiteX4" fmla="*/ 781942 w 792576"/>
              <a:gd name="connsiteY4" fmla="*/ 52 h 477089"/>
              <a:gd name="connsiteX5" fmla="*/ 792576 w 792576"/>
              <a:gd name="connsiteY5" fmla="*/ 477089 h 477089"/>
              <a:gd name="connsiteX6" fmla="*/ 0 w 792576"/>
              <a:gd name="connsiteY6" fmla="*/ 477089 h 477089"/>
              <a:gd name="connsiteX7" fmla="*/ 19050 w 792576"/>
              <a:gd name="connsiteY7" fmla="*/ 180975 h 477089"/>
              <a:gd name="connsiteX0" fmla="*/ 19050 w 792576"/>
              <a:gd name="connsiteY0" fmla="*/ 180975 h 477089"/>
              <a:gd name="connsiteX1" fmla="*/ 229492 w 792576"/>
              <a:gd name="connsiteY1" fmla="*/ 52 h 477089"/>
              <a:gd name="connsiteX2" fmla="*/ 258067 w 792576"/>
              <a:gd name="connsiteY2" fmla="*/ 171502 h 477089"/>
              <a:gd name="connsiteX3" fmla="*/ 591442 w 792576"/>
              <a:gd name="connsiteY3" fmla="*/ 52 h 477089"/>
              <a:gd name="connsiteX4" fmla="*/ 792576 w 792576"/>
              <a:gd name="connsiteY4" fmla="*/ 0 h 477089"/>
              <a:gd name="connsiteX5" fmla="*/ 781942 w 792576"/>
              <a:gd name="connsiteY5" fmla="*/ 52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19050 w 792576"/>
              <a:gd name="connsiteY8" fmla="*/ 180975 h 477089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792576 w 792576"/>
              <a:gd name="connsiteY4" fmla="*/ 28523 h 505612"/>
              <a:gd name="connsiteX5" fmla="*/ 781942 w 792576"/>
              <a:gd name="connsiteY5" fmla="*/ 28575 h 505612"/>
              <a:gd name="connsiteX6" fmla="*/ 792576 w 792576"/>
              <a:gd name="connsiteY6" fmla="*/ 505612 h 505612"/>
              <a:gd name="connsiteX7" fmla="*/ 0 w 792576"/>
              <a:gd name="connsiteY7" fmla="*/ 505612 h 505612"/>
              <a:gd name="connsiteX8" fmla="*/ 19050 w 792576"/>
              <a:gd name="connsiteY8" fmla="*/ 209498 h 505612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658117 w 792576"/>
              <a:gd name="connsiteY4" fmla="*/ 28575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19050 w 792576"/>
              <a:gd name="connsiteY9" fmla="*/ 209498 h 505612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19050 w 792576"/>
              <a:gd name="connsiteY9" fmla="*/ 209498 h 505612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19050 w 792576"/>
              <a:gd name="connsiteY9" fmla="*/ 209498 h 505612"/>
              <a:gd name="connsiteX0" fmla="*/ 0 w 811626"/>
              <a:gd name="connsiteY0" fmla="*/ 209498 h 505612"/>
              <a:gd name="connsiteX1" fmla="*/ 248542 w 811626"/>
              <a:gd name="connsiteY1" fmla="*/ 28575 h 505612"/>
              <a:gd name="connsiteX2" fmla="*/ 277117 w 811626"/>
              <a:gd name="connsiteY2" fmla="*/ 200025 h 505612"/>
              <a:gd name="connsiteX3" fmla="*/ 486667 w 811626"/>
              <a:gd name="connsiteY3" fmla="*/ 0 h 505612"/>
              <a:gd name="connsiteX4" fmla="*/ 543817 w 811626"/>
              <a:gd name="connsiteY4" fmla="*/ 190500 h 505612"/>
              <a:gd name="connsiteX5" fmla="*/ 811626 w 811626"/>
              <a:gd name="connsiteY5" fmla="*/ 28523 h 505612"/>
              <a:gd name="connsiteX6" fmla="*/ 800992 w 811626"/>
              <a:gd name="connsiteY6" fmla="*/ 28575 h 505612"/>
              <a:gd name="connsiteX7" fmla="*/ 811626 w 811626"/>
              <a:gd name="connsiteY7" fmla="*/ 505612 h 505612"/>
              <a:gd name="connsiteX8" fmla="*/ 19050 w 811626"/>
              <a:gd name="connsiteY8" fmla="*/ 505612 h 505612"/>
              <a:gd name="connsiteX9" fmla="*/ 0 w 811626"/>
              <a:gd name="connsiteY9" fmla="*/ 209498 h 505612"/>
              <a:gd name="connsiteX0" fmla="*/ 0 w 792576"/>
              <a:gd name="connsiteY0" fmla="*/ 219023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0 w 792576"/>
              <a:gd name="connsiteY9" fmla="*/ 219023 h 505612"/>
              <a:gd name="connsiteX0" fmla="*/ 0 w 792576"/>
              <a:gd name="connsiteY0" fmla="*/ 219023 h 505612"/>
              <a:gd name="connsiteX1" fmla="*/ 229492 w 792576"/>
              <a:gd name="connsiteY1" fmla="*/ 28575 h 505612"/>
              <a:gd name="connsiteX2" fmla="*/ 267592 w 792576"/>
              <a:gd name="connsiteY2" fmla="*/ 190500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0 w 792576"/>
              <a:gd name="connsiteY9" fmla="*/ 219023 h 505612"/>
              <a:gd name="connsiteX0" fmla="*/ 0 w 792576"/>
              <a:gd name="connsiteY0" fmla="*/ 219023 h 505612"/>
              <a:gd name="connsiteX1" fmla="*/ 229492 w 792576"/>
              <a:gd name="connsiteY1" fmla="*/ 28575 h 505612"/>
              <a:gd name="connsiteX2" fmla="*/ 267592 w 792576"/>
              <a:gd name="connsiteY2" fmla="*/ 190500 h 505612"/>
              <a:gd name="connsiteX3" fmla="*/ 467617 w 792576"/>
              <a:gd name="connsiteY3" fmla="*/ 0 h 505612"/>
              <a:gd name="connsiteX4" fmla="*/ 572392 w 792576"/>
              <a:gd name="connsiteY4" fmla="*/ 200025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0 w 792576"/>
              <a:gd name="connsiteY9" fmla="*/ 219023 h 505612"/>
              <a:gd name="connsiteX0" fmla="*/ 0 w 792576"/>
              <a:gd name="connsiteY0" fmla="*/ 238073 h 524662"/>
              <a:gd name="connsiteX1" fmla="*/ 229492 w 792576"/>
              <a:gd name="connsiteY1" fmla="*/ 47625 h 524662"/>
              <a:gd name="connsiteX2" fmla="*/ 267592 w 792576"/>
              <a:gd name="connsiteY2" fmla="*/ 209550 h 524662"/>
              <a:gd name="connsiteX3" fmla="*/ 629542 w 792576"/>
              <a:gd name="connsiteY3" fmla="*/ 0 h 524662"/>
              <a:gd name="connsiteX4" fmla="*/ 572392 w 792576"/>
              <a:gd name="connsiteY4" fmla="*/ 219075 h 524662"/>
              <a:gd name="connsiteX5" fmla="*/ 792576 w 792576"/>
              <a:gd name="connsiteY5" fmla="*/ 47573 h 524662"/>
              <a:gd name="connsiteX6" fmla="*/ 781942 w 792576"/>
              <a:gd name="connsiteY6" fmla="*/ 47625 h 524662"/>
              <a:gd name="connsiteX7" fmla="*/ 792576 w 792576"/>
              <a:gd name="connsiteY7" fmla="*/ 524662 h 524662"/>
              <a:gd name="connsiteX8" fmla="*/ 0 w 792576"/>
              <a:gd name="connsiteY8" fmla="*/ 524662 h 524662"/>
              <a:gd name="connsiteX9" fmla="*/ 0 w 792576"/>
              <a:gd name="connsiteY9" fmla="*/ 238073 h 524662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600967 w 792576"/>
              <a:gd name="connsiteY3" fmla="*/ 0 h 515137"/>
              <a:gd name="connsiteX4" fmla="*/ 572392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72392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81917 w 792576"/>
              <a:gd name="connsiteY4" fmla="*/ 180975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91442 w 792576"/>
              <a:gd name="connsiteY4" fmla="*/ 180975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600967 w 792576"/>
              <a:gd name="connsiteY4" fmla="*/ 19050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620017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43817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53342 w 792576"/>
              <a:gd name="connsiteY4" fmla="*/ 19050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190500 h 477089"/>
              <a:gd name="connsiteX1" fmla="*/ 229492 w 792576"/>
              <a:gd name="connsiteY1" fmla="*/ 52 h 477089"/>
              <a:gd name="connsiteX2" fmla="*/ 267592 w 792576"/>
              <a:gd name="connsiteY2" fmla="*/ 161977 h 477089"/>
              <a:gd name="connsiteX3" fmla="*/ 572392 w 792576"/>
              <a:gd name="connsiteY3" fmla="*/ 52 h 477089"/>
              <a:gd name="connsiteX4" fmla="*/ 55334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229492 w 792576"/>
              <a:gd name="connsiteY1" fmla="*/ 52 h 477089"/>
              <a:gd name="connsiteX2" fmla="*/ 267592 w 792576"/>
              <a:gd name="connsiteY2" fmla="*/ 161977 h 477089"/>
              <a:gd name="connsiteX3" fmla="*/ 572392 w 792576"/>
              <a:gd name="connsiteY3" fmla="*/ 52 h 477089"/>
              <a:gd name="connsiteX4" fmla="*/ 5342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229492 w 792576"/>
              <a:gd name="connsiteY1" fmla="*/ 52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342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342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61925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61925 h 477089"/>
              <a:gd name="connsiteX0" fmla="*/ 0 w 792576"/>
              <a:gd name="connsiteY0" fmla="*/ 171450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315217 w 792576"/>
              <a:gd name="connsiteY1" fmla="*/ 9577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315217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9530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43842 w 792576"/>
              <a:gd name="connsiteY6" fmla="*/ 142927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315217 w 792576"/>
              <a:gd name="connsiteY1" fmla="*/ 85777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96167 w 792576"/>
              <a:gd name="connsiteY2" fmla="*/ 14292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96167 w 792576"/>
              <a:gd name="connsiteY2" fmla="*/ 152452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6759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961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2576" h="477089">
                <a:moveTo>
                  <a:pt x="0" y="171450"/>
                </a:moveTo>
                <a:cubicBezTo>
                  <a:pt x="98722" y="114317"/>
                  <a:pt x="321270" y="35"/>
                  <a:pt x="296167" y="52"/>
                </a:cubicBezTo>
                <a:cubicBezTo>
                  <a:pt x="308867" y="52"/>
                  <a:pt x="292992" y="142927"/>
                  <a:pt x="296167" y="161977"/>
                </a:cubicBezTo>
                <a:cubicBezTo>
                  <a:pt x="315217" y="146102"/>
                  <a:pt x="477142" y="54027"/>
                  <a:pt x="572392" y="52"/>
                </a:cubicBezTo>
                <a:lnTo>
                  <a:pt x="572392" y="152452"/>
                </a:lnTo>
                <a:lnTo>
                  <a:pt x="792576" y="0"/>
                </a:lnTo>
                <a:lnTo>
                  <a:pt x="792576" y="477089"/>
                </a:lnTo>
                <a:lnTo>
                  <a:pt x="0" y="477089"/>
                </a:lnTo>
                <a:lnTo>
                  <a:pt x="0" y="17145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</a:rPr>
              <a:t>вход</a:t>
            </a: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E0B8C415-C19A-4C9E-92A9-E48C1C67FC2E}"/>
              </a:ext>
            </a:extLst>
          </p:cNvPr>
          <p:cNvSpPr/>
          <p:nvPr/>
        </p:nvSpPr>
        <p:spPr>
          <a:xfrm>
            <a:off x="3736125" y="3297769"/>
            <a:ext cx="48657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Длительное ожидание у кабинета врача педиатра и кабинета доврачебной помощи: 15-30 минут.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предварительной записи на забор биоматериала на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Неравномерная нагрузка  по дням недели на кабинет доврачебной помощи:  15-20 человек в день.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электронной записи на забор биоматериала на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8D21B8AF-F51F-4126-AFF0-9EDD97E1A717}"/>
              </a:ext>
            </a:extLst>
          </p:cNvPr>
          <p:cNvSpPr/>
          <p:nvPr/>
        </p:nvSpPr>
        <p:spPr>
          <a:xfrm>
            <a:off x="2438775" y="2080419"/>
            <a:ext cx="978823" cy="5179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ts val="800"/>
              </a:lnSpc>
            </a:pPr>
            <a:r>
              <a:rPr lang="ru-RU" sz="1000" dirty="0">
                <a:solidFill>
                  <a:schemeClr val="tx1"/>
                </a:solidFill>
              </a:rPr>
              <a:t>к</a:t>
            </a:r>
            <a:r>
              <a:rPr lang="ru-RU" sz="1000" dirty="0" smtClean="0">
                <a:solidFill>
                  <a:schemeClr val="tx1"/>
                </a:solidFill>
              </a:rPr>
              <a:t>абинет </a:t>
            </a:r>
            <a:r>
              <a:rPr lang="ru-RU" sz="1000" dirty="0" smtClean="0">
                <a:solidFill>
                  <a:schemeClr val="tx1"/>
                </a:solidFill>
              </a:rPr>
              <a:t>врача </a:t>
            </a:r>
            <a:r>
              <a:rPr lang="ru-RU" sz="1000" dirty="0" err="1" smtClean="0">
                <a:solidFill>
                  <a:schemeClr val="tx1"/>
                </a:solidFill>
              </a:rPr>
              <a:t>педтатра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71" name="Прямоугольник 80">
            <a:extLst>
              <a:ext uri="{FF2B5EF4-FFF2-40B4-BE49-F238E27FC236}">
                <a16:creationId xmlns:a16="http://schemas.microsoft.com/office/drawing/2014/main" id="{C8962860-E5A6-4A2B-A957-92D809553398}"/>
              </a:ext>
            </a:extLst>
          </p:cNvPr>
          <p:cNvSpPr/>
          <p:nvPr/>
        </p:nvSpPr>
        <p:spPr>
          <a:xfrm>
            <a:off x="5063326" y="2109723"/>
            <a:ext cx="479359" cy="349853"/>
          </a:xfrm>
          <a:custGeom>
            <a:avLst/>
            <a:gdLst>
              <a:gd name="connsiteX0" fmla="*/ 0 w 792576"/>
              <a:gd name="connsiteY0" fmla="*/ 0 h 477089"/>
              <a:gd name="connsiteX1" fmla="*/ 792576 w 792576"/>
              <a:gd name="connsiteY1" fmla="*/ 0 h 477089"/>
              <a:gd name="connsiteX2" fmla="*/ 792576 w 792576"/>
              <a:gd name="connsiteY2" fmla="*/ 477089 h 477089"/>
              <a:gd name="connsiteX3" fmla="*/ 0 w 792576"/>
              <a:gd name="connsiteY3" fmla="*/ 477089 h 477089"/>
              <a:gd name="connsiteX4" fmla="*/ 0 w 792576"/>
              <a:gd name="connsiteY4" fmla="*/ 0 h 477089"/>
              <a:gd name="connsiteX0" fmla="*/ 0 w 792576"/>
              <a:gd name="connsiteY0" fmla="*/ 0 h 477089"/>
              <a:gd name="connsiteX1" fmla="*/ 792576 w 792576"/>
              <a:gd name="connsiteY1" fmla="*/ 0 h 477089"/>
              <a:gd name="connsiteX2" fmla="*/ 781942 w 792576"/>
              <a:gd name="connsiteY2" fmla="*/ 52 h 477089"/>
              <a:gd name="connsiteX3" fmla="*/ 792576 w 792576"/>
              <a:gd name="connsiteY3" fmla="*/ 477089 h 477089"/>
              <a:gd name="connsiteX4" fmla="*/ 0 w 792576"/>
              <a:gd name="connsiteY4" fmla="*/ 477089 h 477089"/>
              <a:gd name="connsiteX5" fmla="*/ 0 w 792576"/>
              <a:gd name="connsiteY5" fmla="*/ 0 h 477089"/>
              <a:gd name="connsiteX0" fmla="*/ 0 w 792576"/>
              <a:gd name="connsiteY0" fmla="*/ 0 h 477089"/>
              <a:gd name="connsiteX1" fmla="*/ 229492 w 792576"/>
              <a:gd name="connsiteY1" fmla="*/ 52 h 477089"/>
              <a:gd name="connsiteX2" fmla="*/ 792576 w 792576"/>
              <a:gd name="connsiteY2" fmla="*/ 0 h 477089"/>
              <a:gd name="connsiteX3" fmla="*/ 781942 w 792576"/>
              <a:gd name="connsiteY3" fmla="*/ 52 h 477089"/>
              <a:gd name="connsiteX4" fmla="*/ 792576 w 792576"/>
              <a:gd name="connsiteY4" fmla="*/ 477089 h 477089"/>
              <a:gd name="connsiteX5" fmla="*/ 0 w 792576"/>
              <a:gd name="connsiteY5" fmla="*/ 477089 h 477089"/>
              <a:gd name="connsiteX6" fmla="*/ 0 w 792576"/>
              <a:gd name="connsiteY6" fmla="*/ 0 h 477089"/>
              <a:gd name="connsiteX0" fmla="*/ 0 w 792576"/>
              <a:gd name="connsiteY0" fmla="*/ 0 h 477089"/>
              <a:gd name="connsiteX1" fmla="*/ 229492 w 792576"/>
              <a:gd name="connsiteY1" fmla="*/ 52 h 477089"/>
              <a:gd name="connsiteX2" fmla="*/ 591442 w 792576"/>
              <a:gd name="connsiteY2" fmla="*/ 52 h 477089"/>
              <a:gd name="connsiteX3" fmla="*/ 792576 w 792576"/>
              <a:gd name="connsiteY3" fmla="*/ 0 h 477089"/>
              <a:gd name="connsiteX4" fmla="*/ 781942 w 792576"/>
              <a:gd name="connsiteY4" fmla="*/ 52 h 477089"/>
              <a:gd name="connsiteX5" fmla="*/ 792576 w 792576"/>
              <a:gd name="connsiteY5" fmla="*/ 477089 h 477089"/>
              <a:gd name="connsiteX6" fmla="*/ 0 w 792576"/>
              <a:gd name="connsiteY6" fmla="*/ 477089 h 477089"/>
              <a:gd name="connsiteX7" fmla="*/ 0 w 792576"/>
              <a:gd name="connsiteY7" fmla="*/ 0 h 477089"/>
              <a:gd name="connsiteX0" fmla="*/ 19050 w 792576"/>
              <a:gd name="connsiteY0" fmla="*/ 180975 h 477089"/>
              <a:gd name="connsiteX1" fmla="*/ 229492 w 792576"/>
              <a:gd name="connsiteY1" fmla="*/ 52 h 477089"/>
              <a:gd name="connsiteX2" fmla="*/ 591442 w 792576"/>
              <a:gd name="connsiteY2" fmla="*/ 52 h 477089"/>
              <a:gd name="connsiteX3" fmla="*/ 792576 w 792576"/>
              <a:gd name="connsiteY3" fmla="*/ 0 h 477089"/>
              <a:gd name="connsiteX4" fmla="*/ 781942 w 792576"/>
              <a:gd name="connsiteY4" fmla="*/ 52 h 477089"/>
              <a:gd name="connsiteX5" fmla="*/ 792576 w 792576"/>
              <a:gd name="connsiteY5" fmla="*/ 477089 h 477089"/>
              <a:gd name="connsiteX6" fmla="*/ 0 w 792576"/>
              <a:gd name="connsiteY6" fmla="*/ 477089 h 477089"/>
              <a:gd name="connsiteX7" fmla="*/ 19050 w 792576"/>
              <a:gd name="connsiteY7" fmla="*/ 180975 h 477089"/>
              <a:gd name="connsiteX0" fmla="*/ 19050 w 792576"/>
              <a:gd name="connsiteY0" fmla="*/ 180975 h 477089"/>
              <a:gd name="connsiteX1" fmla="*/ 229492 w 792576"/>
              <a:gd name="connsiteY1" fmla="*/ 52 h 477089"/>
              <a:gd name="connsiteX2" fmla="*/ 258067 w 792576"/>
              <a:gd name="connsiteY2" fmla="*/ 171502 h 477089"/>
              <a:gd name="connsiteX3" fmla="*/ 591442 w 792576"/>
              <a:gd name="connsiteY3" fmla="*/ 52 h 477089"/>
              <a:gd name="connsiteX4" fmla="*/ 792576 w 792576"/>
              <a:gd name="connsiteY4" fmla="*/ 0 h 477089"/>
              <a:gd name="connsiteX5" fmla="*/ 781942 w 792576"/>
              <a:gd name="connsiteY5" fmla="*/ 52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19050 w 792576"/>
              <a:gd name="connsiteY8" fmla="*/ 180975 h 477089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792576 w 792576"/>
              <a:gd name="connsiteY4" fmla="*/ 28523 h 505612"/>
              <a:gd name="connsiteX5" fmla="*/ 781942 w 792576"/>
              <a:gd name="connsiteY5" fmla="*/ 28575 h 505612"/>
              <a:gd name="connsiteX6" fmla="*/ 792576 w 792576"/>
              <a:gd name="connsiteY6" fmla="*/ 505612 h 505612"/>
              <a:gd name="connsiteX7" fmla="*/ 0 w 792576"/>
              <a:gd name="connsiteY7" fmla="*/ 505612 h 505612"/>
              <a:gd name="connsiteX8" fmla="*/ 19050 w 792576"/>
              <a:gd name="connsiteY8" fmla="*/ 209498 h 505612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658117 w 792576"/>
              <a:gd name="connsiteY4" fmla="*/ 28575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19050 w 792576"/>
              <a:gd name="connsiteY9" fmla="*/ 209498 h 505612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19050 w 792576"/>
              <a:gd name="connsiteY9" fmla="*/ 209498 h 505612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19050 w 792576"/>
              <a:gd name="connsiteY9" fmla="*/ 209498 h 505612"/>
              <a:gd name="connsiteX0" fmla="*/ 0 w 811626"/>
              <a:gd name="connsiteY0" fmla="*/ 209498 h 505612"/>
              <a:gd name="connsiteX1" fmla="*/ 248542 w 811626"/>
              <a:gd name="connsiteY1" fmla="*/ 28575 h 505612"/>
              <a:gd name="connsiteX2" fmla="*/ 277117 w 811626"/>
              <a:gd name="connsiteY2" fmla="*/ 200025 h 505612"/>
              <a:gd name="connsiteX3" fmla="*/ 486667 w 811626"/>
              <a:gd name="connsiteY3" fmla="*/ 0 h 505612"/>
              <a:gd name="connsiteX4" fmla="*/ 543817 w 811626"/>
              <a:gd name="connsiteY4" fmla="*/ 190500 h 505612"/>
              <a:gd name="connsiteX5" fmla="*/ 811626 w 811626"/>
              <a:gd name="connsiteY5" fmla="*/ 28523 h 505612"/>
              <a:gd name="connsiteX6" fmla="*/ 800992 w 811626"/>
              <a:gd name="connsiteY6" fmla="*/ 28575 h 505612"/>
              <a:gd name="connsiteX7" fmla="*/ 811626 w 811626"/>
              <a:gd name="connsiteY7" fmla="*/ 505612 h 505612"/>
              <a:gd name="connsiteX8" fmla="*/ 19050 w 811626"/>
              <a:gd name="connsiteY8" fmla="*/ 505612 h 505612"/>
              <a:gd name="connsiteX9" fmla="*/ 0 w 811626"/>
              <a:gd name="connsiteY9" fmla="*/ 209498 h 505612"/>
              <a:gd name="connsiteX0" fmla="*/ 0 w 792576"/>
              <a:gd name="connsiteY0" fmla="*/ 219023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0 w 792576"/>
              <a:gd name="connsiteY9" fmla="*/ 219023 h 505612"/>
              <a:gd name="connsiteX0" fmla="*/ 0 w 792576"/>
              <a:gd name="connsiteY0" fmla="*/ 219023 h 505612"/>
              <a:gd name="connsiteX1" fmla="*/ 229492 w 792576"/>
              <a:gd name="connsiteY1" fmla="*/ 28575 h 505612"/>
              <a:gd name="connsiteX2" fmla="*/ 267592 w 792576"/>
              <a:gd name="connsiteY2" fmla="*/ 190500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0 w 792576"/>
              <a:gd name="connsiteY9" fmla="*/ 219023 h 505612"/>
              <a:gd name="connsiteX0" fmla="*/ 0 w 792576"/>
              <a:gd name="connsiteY0" fmla="*/ 219023 h 505612"/>
              <a:gd name="connsiteX1" fmla="*/ 229492 w 792576"/>
              <a:gd name="connsiteY1" fmla="*/ 28575 h 505612"/>
              <a:gd name="connsiteX2" fmla="*/ 267592 w 792576"/>
              <a:gd name="connsiteY2" fmla="*/ 190500 h 505612"/>
              <a:gd name="connsiteX3" fmla="*/ 467617 w 792576"/>
              <a:gd name="connsiteY3" fmla="*/ 0 h 505612"/>
              <a:gd name="connsiteX4" fmla="*/ 572392 w 792576"/>
              <a:gd name="connsiteY4" fmla="*/ 200025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0 w 792576"/>
              <a:gd name="connsiteY9" fmla="*/ 219023 h 505612"/>
              <a:gd name="connsiteX0" fmla="*/ 0 w 792576"/>
              <a:gd name="connsiteY0" fmla="*/ 238073 h 524662"/>
              <a:gd name="connsiteX1" fmla="*/ 229492 w 792576"/>
              <a:gd name="connsiteY1" fmla="*/ 47625 h 524662"/>
              <a:gd name="connsiteX2" fmla="*/ 267592 w 792576"/>
              <a:gd name="connsiteY2" fmla="*/ 209550 h 524662"/>
              <a:gd name="connsiteX3" fmla="*/ 629542 w 792576"/>
              <a:gd name="connsiteY3" fmla="*/ 0 h 524662"/>
              <a:gd name="connsiteX4" fmla="*/ 572392 w 792576"/>
              <a:gd name="connsiteY4" fmla="*/ 219075 h 524662"/>
              <a:gd name="connsiteX5" fmla="*/ 792576 w 792576"/>
              <a:gd name="connsiteY5" fmla="*/ 47573 h 524662"/>
              <a:gd name="connsiteX6" fmla="*/ 781942 w 792576"/>
              <a:gd name="connsiteY6" fmla="*/ 47625 h 524662"/>
              <a:gd name="connsiteX7" fmla="*/ 792576 w 792576"/>
              <a:gd name="connsiteY7" fmla="*/ 524662 h 524662"/>
              <a:gd name="connsiteX8" fmla="*/ 0 w 792576"/>
              <a:gd name="connsiteY8" fmla="*/ 524662 h 524662"/>
              <a:gd name="connsiteX9" fmla="*/ 0 w 792576"/>
              <a:gd name="connsiteY9" fmla="*/ 238073 h 524662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600967 w 792576"/>
              <a:gd name="connsiteY3" fmla="*/ 0 h 515137"/>
              <a:gd name="connsiteX4" fmla="*/ 572392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72392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81917 w 792576"/>
              <a:gd name="connsiteY4" fmla="*/ 180975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91442 w 792576"/>
              <a:gd name="connsiteY4" fmla="*/ 180975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600967 w 792576"/>
              <a:gd name="connsiteY4" fmla="*/ 19050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620017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43817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53342 w 792576"/>
              <a:gd name="connsiteY4" fmla="*/ 19050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190500 h 477089"/>
              <a:gd name="connsiteX1" fmla="*/ 229492 w 792576"/>
              <a:gd name="connsiteY1" fmla="*/ 52 h 477089"/>
              <a:gd name="connsiteX2" fmla="*/ 267592 w 792576"/>
              <a:gd name="connsiteY2" fmla="*/ 161977 h 477089"/>
              <a:gd name="connsiteX3" fmla="*/ 572392 w 792576"/>
              <a:gd name="connsiteY3" fmla="*/ 52 h 477089"/>
              <a:gd name="connsiteX4" fmla="*/ 55334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229492 w 792576"/>
              <a:gd name="connsiteY1" fmla="*/ 52 h 477089"/>
              <a:gd name="connsiteX2" fmla="*/ 267592 w 792576"/>
              <a:gd name="connsiteY2" fmla="*/ 161977 h 477089"/>
              <a:gd name="connsiteX3" fmla="*/ 572392 w 792576"/>
              <a:gd name="connsiteY3" fmla="*/ 52 h 477089"/>
              <a:gd name="connsiteX4" fmla="*/ 5342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229492 w 792576"/>
              <a:gd name="connsiteY1" fmla="*/ 52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342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342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61925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61925 h 477089"/>
              <a:gd name="connsiteX0" fmla="*/ 0 w 792576"/>
              <a:gd name="connsiteY0" fmla="*/ 171450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315217 w 792576"/>
              <a:gd name="connsiteY1" fmla="*/ 9577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315217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9530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43842 w 792576"/>
              <a:gd name="connsiteY6" fmla="*/ 142927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315217 w 792576"/>
              <a:gd name="connsiteY1" fmla="*/ 85777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96167 w 792576"/>
              <a:gd name="connsiteY2" fmla="*/ 14292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96167 w 792576"/>
              <a:gd name="connsiteY2" fmla="*/ 152452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6759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961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2576" h="477089">
                <a:moveTo>
                  <a:pt x="0" y="171450"/>
                </a:moveTo>
                <a:cubicBezTo>
                  <a:pt x="98722" y="114317"/>
                  <a:pt x="321270" y="35"/>
                  <a:pt x="296167" y="52"/>
                </a:cubicBezTo>
                <a:cubicBezTo>
                  <a:pt x="308867" y="52"/>
                  <a:pt x="292992" y="142927"/>
                  <a:pt x="296167" y="161977"/>
                </a:cubicBezTo>
                <a:cubicBezTo>
                  <a:pt x="315217" y="146102"/>
                  <a:pt x="477142" y="54027"/>
                  <a:pt x="572392" y="52"/>
                </a:cubicBezTo>
                <a:lnTo>
                  <a:pt x="572392" y="152452"/>
                </a:lnTo>
                <a:lnTo>
                  <a:pt x="792576" y="0"/>
                </a:lnTo>
                <a:lnTo>
                  <a:pt x="792576" y="477089"/>
                </a:lnTo>
                <a:lnTo>
                  <a:pt x="0" y="477089"/>
                </a:lnTo>
                <a:lnTo>
                  <a:pt x="0" y="17145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выход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56602" y="3582181"/>
            <a:ext cx="35197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/>
              <a:t>Kэф</a:t>
            </a:r>
            <a:r>
              <a:rPr lang="ru-RU" sz="2000" dirty="0"/>
              <a:t>= ВСЦ/ВЦ *100%, </a:t>
            </a:r>
            <a:endParaRPr lang="en-US" sz="2000" dirty="0" smtClean="0"/>
          </a:p>
          <a:p>
            <a:r>
              <a:rPr lang="ru-RU" sz="2000" dirty="0" err="1" smtClean="0"/>
              <a:t>Кэф</a:t>
            </a:r>
            <a:r>
              <a:rPr lang="ru-RU" sz="2000" dirty="0" smtClean="0"/>
              <a:t>=</a:t>
            </a:r>
            <a:r>
              <a:rPr lang="en-US" sz="2000" dirty="0" smtClean="0"/>
              <a:t> </a:t>
            </a:r>
            <a:r>
              <a:rPr lang="ru-RU" sz="2000" dirty="0" smtClean="0"/>
              <a:t>1</a:t>
            </a:r>
            <a:r>
              <a:rPr lang="en-US" sz="2000" dirty="0" smtClean="0"/>
              <a:t>/</a:t>
            </a:r>
            <a:r>
              <a:rPr lang="ru-RU" sz="2000" dirty="0" smtClean="0"/>
              <a:t>80</a:t>
            </a:r>
            <a:r>
              <a:rPr lang="en-US" sz="2000" dirty="0" smtClean="0"/>
              <a:t>*100</a:t>
            </a:r>
            <a:r>
              <a:rPr lang="en-US" sz="2000" dirty="0" smtClean="0"/>
              <a:t>%</a:t>
            </a:r>
            <a:endParaRPr lang="ru-RU" sz="2000" dirty="0"/>
          </a:p>
          <a:p>
            <a:r>
              <a:rPr lang="ru-RU" sz="2000" b="1" dirty="0" err="1" smtClean="0"/>
              <a:t>Кэф</a:t>
            </a:r>
            <a:r>
              <a:rPr lang="ru-RU" sz="2000" b="1" dirty="0" smtClean="0"/>
              <a:t>=1,3</a:t>
            </a:r>
            <a:r>
              <a:rPr lang="en-US" sz="2000" b="1" dirty="0" smtClean="0"/>
              <a:t> </a:t>
            </a:r>
            <a:r>
              <a:rPr lang="en-US" sz="2000" b="1" dirty="0" smtClean="0"/>
              <a:t>%</a:t>
            </a:r>
            <a:endParaRPr lang="en-US" sz="2000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3518940" y="2728065"/>
            <a:ext cx="1059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15</a:t>
            </a:r>
            <a:r>
              <a:rPr lang="en-US" sz="1200" dirty="0" smtClean="0"/>
              <a:t>’-</a:t>
            </a:r>
            <a:r>
              <a:rPr lang="ru-RU" sz="1200" dirty="0" smtClean="0"/>
              <a:t>30</a:t>
            </a:r>
            <a:r>
              <a:rPr lang="en-US" sz="1200" dirty="0" smtClean="0"/>
              <a:t>’</a:t>
            </a:r>
            <a:endParaRPr lang="ru-RU" sz="1200" dirty="0"/>
          </a:p>
        </p:txBody>
      </p:sp>
      <p:sp>
        <p:nvSpPr>
          <p:cNvPr id="77" name="TextBox 76"/>
          <p:cNvSpPr txBox="1"/>
          <p:nvPr/>
        </p:nvSpPr>
        <p:spPr>
          <a:xfrm>
            <a:off x="5652008" y="5528996"/>
            <a:ext cx="30472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/>
              <a:t>Kэф</a:t>
            </a:r>
            <a:r>
              <a:rPr lang="ru-RU" sz="2000" dirty="0"/>
              <a:t>= ВСЦ/ВЦ *100%, </a:t>
            </a:r>
            <a:endParaRPr lang="ru-RU" sz="2000" dirty="0" smtClean="0"/>
          </a:p>
          <a:p>
            <a:r>
              <a:rPr lang="ru-RU" sz="2000" dirty="0" err="1" smtClean="0"/>
              <a:t>Кэф</a:t>
            </a:r>
            <a:r>
              <a:rPr lang="ru-RU" sz="2000" dirty="0" smtClean="0"/>
              <a:t>=</a:t>
            </a:r>
            <a:r>
              <a:rPr lang="en-US" sz="2000" dirty="0" smtClean="0"/>
              <a:t>1/</a:t>
            </a:r>
            <a:r>
              <a:rPr lang="ru-RU" sz="2000" dirty="0" smtClean="0"/>
              <a:t>28</a:t>
            </a:r>
            <a:r>
              <a:rPr lang="en-US" sz="2000" dirty="0" smtClean="0"/>
              <a:t>*100</a:t>
            </a:r>
            <a:r>
              <a:rPr lang="en-US" sz="2000" dirty="0" smtClean="0"/>
              <a:t>%</a:t>
            </a:r>
            <a:endParaRPr lang="ru-RU" sz="2000" dirty="0"/>
          </a:p>
          <a:p>
            <a:r>
              <a:rPr lang="ru-RU" sz="2000" b="1" dirty="0" err="1" smtClean="0"/>
              <a:t>Кэф</a:t>
            </a:r>
            <a:r>
              <a:rPr lang="ru-RU" sz="2000" b="1" dirty="0" smtClean="0"/>
              <a:t>=3,6</a:t>
            </a:r>
            <a:r>
              <a:rPr lang="en-US" sz="2000" b="1" dirty="0" smtClean="0"/>
              <a:t>%</a:t>
            </a:r>
            <a:endParaRPr lang="en-US" sz="2000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2757681" y="2354131"/>
            <a:ext cx="990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15</a:t>
            </a:r>
            <a:r>
              <a:rPr lang="en-US" sz="1200" dirty="0" smtClean="0"/>
              <a:t>’</a:t>
            </a:r>
            <a:endParaRPr lang="en-US" sz="1200" dirty="0"/>
          </a:p>
        </p:txBody>
      </p:sp>
      <p:sp>
        <p:nvSpPr>
          <p:cNvPr id="79" name="TextBox 78"/>
          <p:cNvSpPr txBox="1"/>
          <p:nvPr/>
        </p:nvSpPr>
        <p:spPr>
          <a:xfrm>
            <a:off x="1864088" y="4894482"/>
            <a:ext cx="528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Карта потока создания ценности (целевое состояние)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4193517" y="2391368"/>
            <a:ext cx="1059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5</a:t>
            </a:r>
            <a:r>
              <a:rPr lang="en-US" sz="1200" dirty="0" smtClean="0"/>
              <a:t>’</a:t>
            </a:r>
            <a:endParaRPr lang="ru-RU" sz="1200" dirty="0"/>
          </a:p>
        </p:txBody>
      </p:sp>
      <p:sp>
        <p:nvSpPr>
          <p:cNvPr id="82" name="Пятно 1 81"/>
          <p:cNvSpPr/>
          <p:nvPr/>
        </p:nvSpPr>
        <p:spPr>
          <a:xfrm>
            <a:off x="3853473" y="1604635"/>
            <a:ext cx="390259" cy="398536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97" name="Равнобедренный треугольник 96">
            <a:extLst>
              <a:ext uri="{FF2B5EF4-FFF2-40B4-BE49-F238E27FC236}">
                <a16:creationId xmlns:a16="http://schemas.microsoft.com/office/drawing/2014/main" id="{813FEF22-62E7-4D63-9500-607160FD3265}"/>
              </a:ext>
            </a:extLst>
          </p:cNvPr>
          <p:cNvSpPr/>
          <p:nvPr/>
        </p:nvSpPr>
        <p:spPr>
          <a:xfrm>
            <a:off x="3572600" y="2304779"/>
            <a:ext cx="504457" cy="443887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06" name="Равнобедренный треугольник 105">
            <a:extLst>
              <a:ext uri="{FF2B5EF4-FFF2-40B4-BE49-F238E27FC236}">
                <a16:creationId xmlns:a16="http://schemas.microsoft.com/office/drawing/2014/main" id="{813FEF22-62E7-4D63-9500-607160FD3265}"/>
              </a:ext>
            </a:extLst>
          </p:cNvPr>
          <p:cNvSpPr/>
          <p:nvPr/>
        </p:nvSpPr>
        <p:spPr>
          <a:xfrm>
            <a:off x="2207958" y="2297518"/>
            <a:ext cx="461633" cy="436564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3615256" y="2396595"/>
            <a:ext cx="4333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3</a:t>
            </a:r>
            <a:r>
              <a:rPr lang="ru-RU" sz="1000" dirty="0" smtClean="0"/>
              <a:t>-5</a:t>
            </a:r>
            <a:r>
              <a:rPr lang="en-US" sz="1000" dirty="0" smtClean="0"/>
              <a:t> </a:t>
            </a:r>
            <a:r>
              <a:rPr lang="ru-RU" sz="1000" dirty="0" smtClean="0"/>
              <a:t>чел.</a:t>
            </a:r>
            <a:endParaRPr lang="ru-RU" sz="1000" dirty="0"/>
          </a:p>
        </p:txBody>
      </p:sp>
      <p:sp>
        <p:nvSpPr>
          <p:cNvPr id="114" name="TextBox 113"/>
          <p:cNvSpPr txBox="1"/>
          <p:nvPr/>
        </p:nvSpPr>
        <p:spPr>
          <a:xfrm>
            <a:off x="1864088" y="998419"/>
            <a:ext cx="528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Карта потока создания ценности </a:t>
            </a:r>
            <a:r>
              <a:rPr lang="ru-RU" dirty="0" smtClean="0"/>
              <a:t>(текущее </a:t>
            </a:r>
            <a:r>
              <a:rPr lang="ru-RU" dirty="0"/>
              <a:t>состояние)</a:t>
            </a:r>
            <a:endParaRPr lang="en-US" dirty="0"/>
          </a:p>
        </p:txBody>
      </p:sp>
      <p:sp>
        <p:nvSpPr>
          <p:cNvPr id="101" name="TextBox 100"/>
          <p:cNvSpPr txBox="1"/>
          <p:nvPr/>
        </p:nvSpPr>
        <p:spPr>
          <a:xfrm>
            <a:off x="2220206" y="2366347"/>
            <a:ext cx="468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1</a:t>
            </a:r>
            <a:r>
              <a:rPr lang="ru-RU" sz="1000" dirty="0" smtClean="0"/>
              <a:t>-2</a:t>
            </a:r>
            <a:r>
              <a:rPr lang="en-US" sz="1000" dirty="0" smtClean="0"/>
              <a:t> </a:t>
            </a:r>
            <a:r>
              <a:rPr lang="ru-RU" sz="1000" dirty="0" smtClean="0"/>
              <a:t>чел.</a:t>
            </a:r>
            <a:endParaRPr lang="ru-RU" sz="1000" dirty="0"/>
          </a:p>
        </p:txBody>
      </p:sp>
      <p:sp>
        <p:nvSpPr>
          <p:cNvPr id="87" name="TextBox 86"/>
          <p:cNvSpPr txBox="1"/>
          <p:nvPr/>
        </p:nvSpPr>
        <p:spPr>
          <a:xfrm>
            <a:off x="2114496" y="2697850"/>
            <a:ext cx="1059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15</a:t>
            </a:r>
            <a:r>
              <a:rPr lang="en-US" sz="1200" dirty="0" smtClean="0"/>
              <a:t>’-</a:t>
            </a:r>
            <a:r>
              <a:rPr lang="ru-RU" sz="1200" dirty="0" smtClean="0"/>
              <a:t>30</a:t>
            </a:r>
            <a:r>
              <a:rPr lang="en-US" sz="1200" dirty="0" smtClean="0"/>
              <a:t>’</a:t>
            </a:r>
            <a:endParaRPr lang="ru-RU" sz="1200" dirty="0"/>
          </a:p>
        </p:txBody>
      </p:sp>
      <p:cxnSp>
        <p:nvCxnSpPr>
          <p:cNvPr id="88" name="Прямая соединительная линия 87"/>
          <p:cNvCxnSpPr>
            <a:cxnSpLocks/>
          </p:cNvCxnSpPr>
          <p:nvPr/>
        </p:nvCxnSpPr>
        <p:spPr>
          <a:xfrm>
            <a:off x="1055614" y="5941615"/>
            <a:ext cx="3210578" cy="487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Прямоугольник 88"/>
          <p:cNvSpPr/>
          <p:nvPr/>
        </p:nvSpPr>
        <p:spPr>
          <a:xfrm>
            <a:off x="2790863" y="5726264"/>
            <a:ext cx="975285" cy="5391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ts val="800"/>
              </a:lnSpc>
            </a:pPr>
            <a:r>
              <a:rPr lang="ru-RU" sz="1000" dirty="0" smtClean="0">
                <a:solidFill>
                  <a:schemeClr val="tx1"/>
                </a:solidFill>
              </a:rPr>
              <a:t> кабинет доврачебной помощи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15" name="Прямоугольник 80">
            <a:extLst>
              <a:ext uri="{FF2B5EF4-FFF2-40B4-BE49-F238E27FC236}">
                <a16:creationId xmlns:a16="http://schemas.microsoft.com/office/drawing/2014/main" id="{C324CEF5-64F1-4DCD-9B2D-52A0C79DD4D8}"/>
              </a:ext>
            </a:extLst>
          </p:cNvPr>
          <p:cNvSpPr/>
          <p:nvPr/>
        </p:nvSpPr>
        <p:spPr>
          <a:xfrm>
            <a:off x="614519" y="5751366"/>
            <a:ext cx="478550" cy="346234"/>
          </a:xfrm>
          <a:custGeom>
            <a:avLst/>
            <a:gdLst>
              <a:gd name="connsiteX0" fmla="*/ 0 w 792576"/>
              <a:gd name="connsiteY0" fmla="*/ 0 h 477089"/>
              <a:gd name="connsiteX1" fmla="*/ 792576 w 792576"/>
              <a:gd name="connsiteY1" fmla="*/ 0 h 477089"/>
              <a:gd name="connsiteX2" fmla="*/ 792576 w 792576"/>
              <a:gd name="connsiteY2" fmla="*/ 477089 h 477089"/>
              <a:gd name="connsiteX3" fmla="*/ 0 w 792576"/>
              <a:gd name="connsiteY3" fmla="*/ 477089 h 477089"/>
              <a:gd name="connsiteX4" fmla="*/ 0 w 792576"/>
              <a:gd name="connsiteY4" fmla="*/ 0 h 477089"/>
              <a:gd name="connsiteX0" fmla="*/ 0 w 792576"/>
              <a:gd name="connsiteY0" fmla="*/ 0 h 477089"/>
              <a:gd name="connsiteX1" fmla="*/ 792576 w 792576"/>
              <a:gd name="connsiteY1" fmla="*/ 0 h 477089"/>
              <a:gd name="connsiteX2" fmla="*/ 781942 w 792576"/>
              <a:gd name="connsiteY2" fmla="*/ 52 h 477089"/>
              <a:gd name="connsiteX3" fmla="*/ 792576 w 792576"/>
              <a:gd name="connsiteY3" fmla="*/ 477089 h 477089"/>
              <a:gd name="connsiteX4" fmla="*/ 0 w 792576"/>
              <a:gd name="connsiteY4" fmla="*/ 477089 h 477089"/>
              <a:gd name="connsiteX5" fmla="*/ 0 w 792576"/>
              <a:gd name="connsiteY5" fmla="*/ 0 h 477089"/>
              <a:gd name="connsiteX0" fmla="*/ 0 w 792576"/>
              <a:gd name="connsiteY0" fmla="*/ 0 h 477089"/>
              <a:gd name="connsiteX1" fmla="*/ 229492 w 792576"/>
              <a:gd name="connsiteY1" fmla="*/ 52 h 477089"/>
              <a:gd name="connsiteX2" fmla="*/ 792576 w 792576"/>
              <a:gd name="connsiteY2" fmla="*/ 0 h 477089"/>
              <a:gd name="connsiteX3" fmla="*/ 781942 w 792576"/>
              <a:gd name="connsiteY3" fmla="*/ 52 h 477089"/>
              <a:gd name="connsiteX4" fmla="*/ 792576 w 792576"/>
              <a:gd name="connsiteY4" fmla="*/ 477089 h 477089"/>
              <a:gd name="connsiteX5" fmla="*/ 0 w 792576"/>
              <a:gd name="connsiteY5" fmla="*/ 477089 h 477089"/>
              <a:gd name="connsiteX6" fmla="*/ 0 w 792576"/>
              <a:gd name="connsiteY6" fmla="*/ 0 h 477089"/>
              <a:gd name="connsiteX0" fmla="*/ 0 w 792576"/>
              <a:gd name="connsiteY0" fmla="*/ 0 h 477089"/>
              <a:gd name="connsiteX1" fmla="*/ 229492 w 792576"/>
              <a:gd name="connsiteY1" fmla="*/ 52 h 477089"/>
              <a:gd name="connsiteX2" fmla="*/ 591442 w 792576"/>
              <a:gd name="connsiteY2" fmla="*/ 52 h 477089"/>
              <a:gd name="connsiteX3" fmla="*/ 792576 w 792576"/>
              <a:gd name="connsiteY3" fmla="*/ 0 h 477089"/>
              <a:gd name="connsiteX4" fmla="*/ 781942 w 792576"/>
              <a:gd name="connsiteY4" fmla="*/ 52 h 477089"/>
              <a:gd name="connsiteX5" fmla="*/ 792576 w 792576"/>
              <a:gd name="connsiteY5" fmla="*/ 477089 h 477089"/>
              <a:gd name="connsiteX6" fmla="*/ 0 w 792576"/>
              <a:gd name="connsiteY6" fmla="*/ 477089 h 477089"/>
              <a:gd name="connsiteX7" fmla="*/ 0 w 792576"/>
              <a:gd name="connsiteY7" fmla="*/ 0 h 477089"/>
              <a:gd name="connsiteX0" fmla="*/ 19050 w 792576"/>
              <a:gd name="connsiteY0" fmla="*/ 180975 h 477089"/>
              <a:gd name="connsiteX1" fmla="*/ 229492 w 792576"/>
              <a:gd name="connsiteY1" fmla="*/ 52 h 477089"/>
              <a:gd name="connsiteX2" fmla="*/ 591442 w 792576"/>
              <a:gd name="connsiteY2" fmla="*/ 52 h 477089"/>
              <a:gd name="connsiteX3" fmla="*/ 792576 w 792576"/>
              <a:gd name="connsiteY3" fmla="*/ 0 h 477089"/>
              <a:gd name="connsiteX4" fmla="*/ 781942 w 792576"/>
              <a:gd name="connsiteY4" fmla="*/ 52 h 477089"/>
              <a:gd name="connsiteX5" fmla="*/ 792576 w 792576"/>
              <a:gd name="connsiteY5" fmla="*/ 477089 h 477089"/>
              <a:gd name="connsiteX6" fmla="*/ 0 w 792576"/>
              <a:gd name="connsiteY6" fmla="*/ 477089 h 477089"/>
              <a:gd name="connsiteX7" fmla="*/ 19050 w 792576"/>
              <a:gd name="connsiteY7" fmla="*/ 180975 h 477089"/>
              <a:gd name="connsiteX0" fmla="*/ 19050 w 792576"/>
              <a:gd name="connsiteY0" fmla="*/ 180975 h 477089"/>
              <a:gd name="connsiteX1" fmla="*/ 229492 w 792576"/>
              <a:gd name="connsiteY1" fmla="*/ 52 h 477089"/>
              <a:gd name="connsiteX2" fmla="*/ 258067 w 792576"/>
              <a:gd name="connsiteY2" fmla="*/ 171502 h 477089"/>
              <a:gd name="connsiteX3" fmla="*/ 591442 w 792576"/>
              <a:gd name="connsiteY3" fmla="*/ 52 h 477089"/>
              <a:gd name="connsiteX4" fmla="*/ 792576 w 792576"/>
              <a:gd name="connsiteY4" fmla="*/ 0 h 477089"/>
              <a:gd name="connsiteX5" fmla="*/ 781942 w 792576"/>
              <a:gd name="connsiteY5" fmla="*/ 52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19050 w 792576"/>
              <a:gd name="connsiteY8" fmla="*/ 180975 h 477089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792576 w 792576"/>
              <a:gd name="connsiteY4" fmla="*/ 28523 h 505612"/>
              <a:gd name="connsiteX5" fmla="*/ 781942 w 792576"/>
              <a:gd name="connsiteY5" fmla="*/ 28575 h 505612"/>
              <a:gd name="connsiteX6" fmla="*/ 792576 w 792576"/>
              <a:gd name="connsiteY6" fmla="*/ 505612 h 505612"/>
              <a:gd name="connsiteX7" fmla="*/ 0 w 792576"/>
              <a:gd name="connsiteY7" fmla="*/ 505612 h 505612"/>
              <a:gd name="connsiteX8" fmla="*/ 19050 w 792576"/>
              <a:gd name="connsiteY8" fmla="*/ 209498 h 505612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658117 w 792576"/>
              <a:gd name="connsiteY4" fmla="*/ 28575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19050 w 792576"/>
              <a:gd name="connsiteY9" fmla="*/ 209498 h 505612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19050 w 792576"/>
              <a:gd name="connsiteY9" fmla="*/ 209498 h 505612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19050 w 792576"/>
              <a:gd name="connsiteY9" fmla="*/ 209498 h 505612"/>
              <a:gd name="connsiteX0" fmla="*/ 0 w 811626"/>
              <a:gd name="connsiteY0" fmla="*/ 209498 h 505612"/>
              <a:gd name="connsiteX1" fmla="*/ 248542 w 811626"/>
              <a:gd name="connsiteY1" fmla="*/ 28575 h 505612"/>
              <a:gd name="connsiteX2" fmla="*/ 277117 w 811626"/>
              <a:gd name="connsiteY2" fmla="*/ 200025 h 505612"/>
              <a:gd name="connsiteX3" fmla="*/ 486667 w 811626"/>
              <a:gd name="connsiteY3" fmla="*/ 0 h 505612"/>
              <a:gd name="connsiteX4" fmla="*/ 543817 w 811626"/>
              <a:gd name="connsiteY4" fmla="*/ 190500 h 505612"/>
              <a:gd name="connsiteX5" fmla="*/ 811626 w 811626"/>
              <a:gd name="connsiteY5" fmla="*/ 28523 h 505612"/>
              <a:gd name="connsiteX6" fmla="*/ 800992 w 811626"/>
              <a:gd name="connsiteY6" fmla="*/ 28575 h 505612"/>
              <a:gd name="connsiteX7" fmla="*/ 811626 w 811626"/>
              <a:gd name="connsiteY7" fmla="*/ 505612 h 505612"/>
              <a:gd name="connsiteX8" fmla="*/ 19050 w 811626"/>
              <a:gd name="connsiteY8" fmla="*/ 505612 h 505612"/>
              <a:gd name="connsiteX9" fmla="*/ 0 w 811626"/>
              <a:gd name="connsiteY9" fmla="*/ 209498 h 505612"/>
              <a:gd name="connsiteX0" fmla="*/ 0 w 792576"/>
              <a:gd name="connsiteY0" fmla="*/ 219023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0 w 792576"/>
              <a:gd name="connsiteY9" fmla="*/ 219023 h 505612"/>
              <a:gd name="connsiteX0" fmla="*/ 0 w 792576"/>
              <a:gd name="connsiteY0" fmla="*/ 219023 h 505612"/>
              <a:gd name="connsiteX1" fmla="*/ 229492 w 792576"/>
              <a:gd name="connsiteY1" fmla="*/ 28575 h 505612"/>
              <a:gd name="connsiteX2" fmla="*/ 267592 w 792576"/>
              <a:gd name="connsiteY2" fmla="*/ 190500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0 w 792576"/>
              <a:gd name="connsiteY9" fmla="*/ 219023 h 505612"/>
              <a:gd name="connsiteX0" fmla="*/ 0 w 792576"/>
              <a:gd name="connsiteY0" fmla="*/ 219023 h 505612"/>
              <a:gd name="connsiteX1" fmla="*/ 229492 w 792576"/>
              <a:gd name="connsiteY1" fmla="*/ 28575 h 505612"/>
              <a:gd name="connsiteX2" fmla="*/ 267592 w 792576"/>
              <a:gd name="connsiteY2" fmla="*/ 190500 h 505612"/>
              <a:gd name="connsiteX3" fmla="*/ 467617 w 792576"/>
              <a:gd name="connsiteY3" fmla="*/ 0 h 505612"/>
              <a:gd name="connsiteX4" fmla="*/ 572392 w 792576"/>
              <a:gd name="connsiteY4" fmla="*/ 200025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0 w 792576"/>
              <a:gd name="connsiteY9" fmla="*/ 219023 h 505612"/>
              <a:gd name="connsiteX0" fmla="*/ 0 w 792576"/>
              <a:gd name="connsiteY0" fmla="*/ 238073 h 524662"/>
              <a:gd name="connsiteX1" fmla="*/ 229492 w 792576"/>
              <a:gd name="connsiteY1" fmla="*/ 47625 h 524662"/>
              <a:gd name="connsiteX2" fmla="*/ 267592 w 792576"/>
              <a:gd name="connsiteY2" fmla="*/ 209550 h 524662"/>
              <a:gd name="connsiteX3" fmla="*/ 629542 w 792576"/>
              <a:gd name="connsiteY3" fmla="*/ 0 h 524662"/>
              <a:gd name="connsiteX4" fmla="*/ 572392 w 792576"/>
              <a:gd name="connsiteY4" fmla="*/ 219075 h 524662"/>
              <a:gd name="connsiteX5" fmla="*/ 792576 w 792576"/>
              <a:gd name="connsiteY5" fmla="*/ 47573 h 524662"/>
              <a:gd name="connsiteX6" fmla="*/ 781942 w 792576"/>
              <a:gd name="connsiteY6" fmla="*/ 47625 h 524662"/>
              <a:gd name="connsiteX7" fmla="*/ 792576 w 792576"/>
              <a:gd name="connsiteY7" fmla="*/ 524662 h 524662"/>
              <a:gd name="connsiteX8" fmla="*/ 0 w 792576"/>
              <a:gd name="connsiteY8" fmla="*/ 524662 h 524662"/>
              <a:gd name="connsiteX9" fmla="*/ 0 w 792576"/>
              <a:gd name="connsiteY9" fmla="*/ 238073 h 524662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600967 w 792576"/>
              <a:gd name="connsiteY3" fmla="*/ 0 h 515137"/>
              <a:gd name="connsiteX4" fmla="*/ 572392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72392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81917 w 792576"/>
              <a:gd name="connsiteY4" fmla="*/ 180975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91442 w 792576"/>
              <a:gd name="connsiteY4" fmla="*/ 180975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600967 w 792576"/>
              <a:gd name="connsiteY4" fmla="*/ 19050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620017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43817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53342 w 792576"/>
              <a:gd name="connsiteY4" fmla="*/ 19050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190500 h 477089"/>
              <a:gd name="connsiteX1" fmla="*/ 229492 w 792576"/>
              <a:gd name="connsiteY1" fmla="*/ 52 h 477089"/>
              <a:gd name="connsiteX2" fmla="*/ 267592 w 792576"/>
              <a:gd name="connsiteY2" fmla="*/ 161977 h 477089"/>
              <a:gd name="connsiteX3" fmla="*/ 572392 w 792576"/>
              <a:gd name="connsiteY3" fmla="*/ 52 h 477089"/>
              <a:gd name="connsiteX4" fmla="*/ 55334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229492 w 792576"/>
              <a:gd name="connsiteY1" fmla="*/ 52 h 477089"/>
              <a:gd name="connsiteX2" fmla="*/ 267592 w 792576"/>
              <a:gd name="connsiteY2" fmla="*/ 161977 h 477089"/>
              <a:gd name="connsiteX3" fmla="*/ 572392 w 792576"/>
              <a:gd name="connsiteY3" fmla="*/ 52 h 477089"/>
              <a:gd name="connsiteX4" fmla="*/ 5342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229492 w 792576"/>
              <a:gd name="connsiteY1" fmla="*/ 52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342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342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61925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61925 h 477089"/>
              <a:gd name="connsiteX0" fmla="*/ 0 w 792576"/>
              <a:gd name="connsiteY0" fmla="*/ 171450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315217 w 792576"/>
              <a:gd name="connsiteY1" fmla="*/ 9577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315217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9530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43842 w 792576"/>
              <a:gd name="connsiteY6" fmla="*/ 142927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315217 w 792576"/>
              <a:gd name="connsiteY1" fmla="*/ 85777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96167 w 792576"/>
              <a:gd name="connsiteY2" fmla="*/ 14292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96167 w 792576"/>
              <a:gd name="connsiteY2" fmla="*/ 152452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6759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961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2576" h="477089">
                <a:moveTo>
                  <a:pt x="0" y="171450"/>
                </a:moveTo>
                <a:cubicBezTo>
                  <a:pt x="98722" y="114317"/>
                  <a:pt x="321270" y="35"/>
                  <a:pt x="296167" y="52"/>
                </a:cubicBezTo>
                <a:cubicBezTo>
                  <a:pt x="308867" y="52"/>
                  <a:pt x="292992" y="142927"/>
                  <a:pt x="296167" y="161977"/>
                </a:cubicBezTo>
                <a:cubicBezTo>
                  <a:pt x="315217" y="146102"/>
                  <a:pt x="477142" y="54027"/>
                  <a:pt x="572392" y="52"/>
                </a:cubicBezTo>
                <a:lnTo>
                  <a:pt x="572392" y="152452"/>
                </a:lnTo>
                <a:lnTo>
                  <a:pt x="792576" y="0"/>
                </a:lnTo>
                <a:lnTo>
                  <a:pt x="792576" y="477089"/>
                </a:lnTo>
                <a:lnTo>
                  <a:pt x="0" y="477089"/>
                </a:lnTo>
                <a:lnTo>
                  <a:pt x="0" y="17145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</a:rPr>
              <a:t>вход</a:t>
            </a:r>
          </a:p>
        </p:txBody>
      </p:sp>
      <p:sp>
        <p:nvSpPr>
          <p:cNvPr id="116" name="Прямоугольник 115">
            <a:extLst>
              <a:ext uri="{FF2B5EF4-FFF2-40B4-BE49-F238E27FC236}">
                <a16:creationId xmlns:a16="http://schemas.microsoft.com/office/drawing/2014/main" id="{8D21B8AF-F51F-4126-AFF0-9EDD97E1A717}"/>
              </a:ext>
            </a:extLst>
          </p:cNvPr>
          <p:cNvSpPr/>
          <p:nvPr/>
        </p:nvSpPr>
        <p:spPr>
          <a:xfrm>
            <a:off x="1401962" y="5730429"/>
            <a:ext cx="978823" cy="5179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ts val="800"/>
              </a:lnSpc>
            </a:pPr>
            <a:r>
              <a:rPr lang="ru-RU" sz="1000" dirty="0">
                <a:solidFill>
                  <a:schemeClr val="tx1"/>
                </a:solidFill>
              </a:rPr>
              <a:t>к</a:t>
            </a:r>
            <a:r>
              <a:rPr lang="ru-RU" sz="1000" dirty="0" smtClean="0">
                <a:solidFill>
                  <a:schemeClr val="tx1"/>
                </a:solidFill>
              </a:rPr>
              <a:t>абинет </a:t>
            </a:r>
            <a:r>
              <a:rPr lang="ru-RU" sz="1000" dirty="0" smtClean="0">
                <a:solidFill>
                  <a:schemeClr val="tx1"/>
                </a:solidFill>
              </a:rPr>
              <a:t>врача </a:t>
            </a:r>
            <a:r>
              <a:rPr lang="ru-RU" sz="1000" dirty="0" err="1" smtClean="0">
                <a:solidFill>
                  <a:schemeClr val="tx1"/>
                </a:solidFill>
              </a:rPr>
              <a:t>педтатра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17" name="Прямоугольник 80">
            <a:extLst>
              <a:ext uri="{FF2B5EF4-FFF2-40B4-BE49-F238E27FC236}">
                <a16:creationId xmlns:a16="http://schemas.microsoft.com/office/drawing/2014/main" id="{C8962860-E5A6-4A2B-A957-92D809553398}"/>
              </a:ext>
            </a:extLst>
          </p:cNvPr>
          <p:cNvSpPr/>
          <p:nvPr/>
        </p:nvSpPr>
        <p:spPr>
          <a:xfrm>
            <a:off x="4026513" y="5759733"/>
            <a:ext cx="479359" cy="349853"/>
          </a:xfrm>
          <a:custGeom>
            <a:avLst/>
            <a:gdLst>
              <a:gd name="connsiteX0" fmla="*/ 0 w 792576"/>
              <a:gd name="connsiteY0" fmla="*/ 0 h 477089"/>
              <a:gd name="connsiteX1" fmla="*/ 792576 w 792576"/>
              <a:gd name="connsiteY1" fmla="*/ 0 h 477089"/>
              <a:gd name="connsiteX2" fmla="*/ 792576 w 792576"/>
              <a:gd name="connsiteY2" fmla="*/ 477089 h 477089"/>
              <a:gd name="connsiteX3" fmla="*/ 0 w 792576"/>
              <a:gd name="connsiteY3" fmla="*/ 477089 h 477089"/>
              <a:gd name="connsiteX4" fmla="*/ 0 w 792576"/>
              <a:gd name="connsiteY4" fmla="*/ 0 h 477089"/>
              <a:gd name="connsiteX0" fmla="*/ 0 w 792576"/>
              <a:gd name="connsiteY0" fmla="*/ 0 h 477089"/>
              <a:gd name="connsiteX1" fmla="*/ 792576 w 792576"/>
              <a:gd name="connsiteY1" fmla="*/ 0 h 477089"/>
              <a:gd name="connsiteX2" fmla="*/ 781942 w 792576"/>
              <a:gd name="connsiteY2" fmla="*/ 52 h 477089"/>
              <a:gd name="connsiteX3" fmla="*/ 792576 w 792576"/>
              <a:gd name="connsiteY3" fmla="*/ 477089 h 477089"/>
              <a:gd name="connsiteX4" fmla="*/ 0 w 792576"/>
              <a:gd name="connsiteY4" fmla="*/ 477089 h 477089"/>
              <a:gd name="connsiteX5" fmla="*/ 0 w 792576"/>
              <a:gd name="connsiteY5" fmla="*/ 0 h 477089"/>
              <a:gd name="connsiteX0" fmla="*/ 0 w 792576"/>
              <a:gd name="connsiteY0" fmla="*/ 0 h 477089"/>
              <a:gd name="connsiteX1" fmla="*/ 229492 w 792576"/>
              <a:gd name="connsiteY1" fmla="*/ 52 h 477089"/>
              <a:gd name="connsiteX2" fmla="*/ 792576 w 792576"/>
              <a:gd name="connsiteY2" fmla="*/ 0 h 477089"/>
              <a:gd name="connsiteX3" fmla="*/ 781942 w 792576"/>
              <a:gd name="connsiteY3" fmla="*/ 52 h 477089"/>
              <a:gd name="connsiteX4" fmla="*/ 792576 w 792576"/>
              <a:gd name="connsiteY4" fmla="*/ 477089 h 477089"/>
              <a:gd name="connsiteX5" fmla="*/ 0 w 792576"/>
              <a:gd name="connsiteY5" fmla="*/ 477089 h 477089"/>
              <a:gd name="connsiteX6" fmla="*/ 0 w 792576"/>
              <a:gd name="connsiteY6" fmla="*/ 0 h 477089"/>
              <a:gd name="connsiteX0" fmla="*/ 0 w 792576"/>
              <a:gd name="connsiteY0" fmla="*/ 0 h 477089"/>
              <a:gd name="connsiteX1" fmla="*/ 229492 w 792576"/>
              <a:gd name="connsiteY1" fmla="*/ 52 h 477089"/>
              <a:gd name="connsiteX2" fmla="*/ 591442 w 792576"/>
              <a:gd name="connsiteY2" fmla="*/ 52 h 477089"/>
              <a:gd name="connsiteX3" fmla="*/ 792576 w 792576"/>
              <a:gd name="connsiteY3" fmla="*/ 0 h 477089"/>
              <a:gd name="connsiteX4" fmla="*/ 781942 w 792576"/>
              <a:gd name="connsiteY4" fmla="*/ 52 h 477089"/>
              <a:gd name="connsiteX5" fmla="*/ 792576 w 792576"/>
              <a:gd name="connsiteY5" fmla="*/ 477089 h 477089"/>
              <a:gd name="connsiteX6" fmla="*/ 0 w 792576"/>
              <a:gd name="connsiteY6" fmla="*/ 477089 h 477089"/>
              <a:gd name="connsiteX7" fmla="*/ 0 w 792576"/>
              <a:gd name="connsiteY7" fmla="*/ 0 h 477089"/>
              <a:gd name="connsiteX0" fmla="*/ 19050 w 792576"/>
              <a:gd name="connsiteY0" fmla="*/ 180975 h 477089"/>
              <a:gd name="connsiteX1" fmla="*/ 229492 w 792576"/>
              <a:gd name="connsiteY1" fmla="*/ 52 h 477089"/>
              <a:gd name="connsiteX2" fmla="*/ 591442 w 792576"/>
              <a:gd name="connsiteY2" fmla="*/ 52 h 477089"/>
              <a:gd name="connsiteX3" fmla="*/ 792576 w 792576"/>
              <a:gd name="connsiteY3" fmla="*/ 0 h 477089"/>
              <a:gd name="connsiteX4" fmla="*/ 781942 w 792576"/>
              <a:gd name="connsiteY4" fmla="*/ 52 h 477089"/>
              <a:gd name="connsiteX5" fmla="*/ 792576 w 792576"/>
              <a:gd name="connsiteY5" fmla="*/ 477089 h 477089"/>
              <a:gd name="connsiteX6" fmla="*/ 0 w 792576"/>
              <a:gd name="connsiteY6" fmla="*/ 477089 h 477089"/>
              <a:gd name="connsiteX7" fmla="*/ 19050 w 792576"/>
              <a:gd name="connsiteY7" fmla="*/ 180975 h 477089"/>
              <a:gd name="connsiteX0" fmla="*/ 19050 w 792576"/>
              <a:gd name="connsiteY0" fmla="*/ 180975 h 477089"/>
              <a:gd name="connsiteX1" fmla="*/ 229492 w 792576"/>
              <a:gd name="connsiteY1" fmla="*/ 52 h 477089"/>
              <a:gd name="connsiteX2" fmla="*/ 258067 w 792576"/>
              <a:gd name="connsiteY2" fmla="*/ 171502 h 477089"/>
              <a:gd name="connsiteX3" fmla="*/ 591442 w 792576"/>
              <a:gd name="connsiteY3" fmla="*/ 52 h 477089"/>
              <a:gd name="connsiteX4" fmla="*/ 792576 w 792576"/>
              <a:gd name="connsiteY4" fmla="*/ 0 h 477089"/>
              <a:gd name="connsiteX5" fmla="*/ 781942 w 792576"/>
              <a:gd name="connsiteY5" fmla="*/ 52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19050 w 792576"/>
              <a:gd name="connsiteY8" fmla="*/ 180975 h 477089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792576 w 792576"/>
              <a:gd name="connsiteY4" fmla="*/ 28523 h 505612"/>
              <a:gd name="connsiteX5" fmla="*/ 781942 w 792576"/>
              <a:gd name="connsiteY5" fmla="*/ 28575 h 505612"/>
              <a:gd name="connsiteX6" fmla="*/ 792576 w 792576"/>
              <a:gd name="connsiteY6" fmla="*/ 505612 h 505612"/>
              <a:gd name="connsiteX7" fmla="*/ 0 w 792576"/>
              <a:gd name="connsiteY7" fmla="*/ 505612 h 505612"/>
              <a:gd name="connsiteX8" fmla="*/ 19050 w 792576"/>
              <a:gd name="connsiteY8" fmla="*/ 209498 h 505612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658117 w 792576"/>
              <a:gd name="connsiteY4" fmla="*/ 28575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19050 w 792576"/>
              <a:gd name="connsiteY9" fmla="*/ 209498 h 505612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19050 w 792576"/>
              <a:gd name="connsiteY9" fmla="*/ 209498 h 505612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19050 w 792576"/>
              <a:gd name="connsiteY9" fmla="*/ 209498 h 505612"/>
              <a:gd name="connsiteX0" fmla="*/ 0 w 811626"/>
              <a:gd name="connsiteY0" fmla="*/ 209498 h 505612"/>
              <a:gd name="connsiteX1" fmla="*/ 248542 w 811626"/>
              <a:gd name="connsiteY1" fmla="*/ 28575 h 505612"/>
              <a:gd name="connsiteX2" fmla="*/ 277117 w 811626"/>
              <a:gd name="connsiteY2" fmla="*/ 200025 h 505612"/>
              <a:gd name="connsiteX3" fmla="*/ 486667 w 811626"/>
              <a:gd name="connsiteY3" fmla="*/ 0 h 505612"/>
              <a:gd name="connsiteX4" fmla="*/ 543817 w 811626"/>
              <a:gd name="connsiteY4" fmla="*/ 190500 h 505612"/>
              <a:gd name="connsiteX5" fmla="*/ 811626 w 811626"/>
              <a:gd name="connsiteY5" fmla="*/ 28523 h 505612"/>
              <a:gd name="connsiteX6" fmla="*/ 800992 w 811626"/>
              <a:gd name="connsiteY6" fmla="*/ 28575 h 505612"/>
              <a:gd name="connsiteX7" fmla="*/ 811626 w 811626"/>
              <a:gd name="connsiteY7" fmla="*/ 505612 h 505612"/>
              <a:gd name="connsiteX8" fmla="*/ 19050 w 811626"/>
              <a:gd name="connsiteY8" fmla="*/ 505612 h 505612"/>
              <a:gd name="connsiteX9" fmla="*/ 0 w 811626"/>
              <a:gd name="connsiteY9" fmla="*/ 209498 h 505612"/>
              <a:gd name="connsiteX0" fmla="*/ 0 w 792576"/>
              <a:gd name="connsiteY0" fmla="*/ 219023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0 w 792576"/>
              <a:gd name="connsiteY9" fmla="*/ 219023 h 505612"/>
              <a:gd name="connsiteX0" fmla="*/ 0 w 792576"/>
              <a:gd name="connsiteY0" fmla="*/ 219023 h 505612"/>
              <a:gd name="connsiteX1" fmla="*/ 229492 w 792576"/>
              <a:gd name="connsiteY1" fmla="*/ 28575 h 505612"/>
              <a:gd name="connsiteX2" fmla="*/ 267592 w 792576"/>
              <a:gd name="connsiteY2" fmla="*/ 190500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0 w 792576"/>
              <a:gd name="connsiteY9" fmla="*/ 219023 h 505612"/>
              <a:gd name="connsiteX0" fmla="*/ 0 w 792576"/>
              <a:gd name="connsiteY0" fmla="*/ 219023 h 505612"/>
              <a:gd name="connsiteX1" fmla="*/ 229492 w 792576"/>
              <a:gd name="connsiteY1" fmla="*/ 28575 h 505612"/>
              <a:gd name="connsiteX2" fmla="*/ 267592 w 792576"/>
              <a:gd name="connsiteY2" fmla="*/ 190500 h 505612"/>
              <a:gd name="connsiteX3" fmla="*/ 467617 w 792576"/>
              <a:gd name="connsiteY3" fmla="*/ 0 h 505612"/>
              <a:gd name="connsiteX4" fmla="*/ 572392 w 792576"/>
              <a:gd name="connsiteY4" fmla="*/ 200025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0 w 792576"/>
              <a:gd name="connsiteY9" fmla="*/ 219023 h 505612"/>
              <a:gd name="connsiteX0" fmla="*/ 0 w 792576"/>
              <a:gd name="connsiteY0" fmla="*/ 238073 h 524662"/>
              <a:gd name="connsiteX1" fmla="*/ 229492 w 792576"/>
              <a:gd name="connsiteY1" fmla="*/ 47625 h 524662"/>
              <a:gd name="connsiteX2" fmla="*/ 267592 w 792576"/>
              <a:gd name="connsiteY2" fmla="*/ 209550 h 524662"/>
              <a:gd name="connsiteX3" fmla="*/ 629542 w 792576"/>
              <a:gd name="connsiteY3" fmla="*/ 0 h 524662"/>
              <a:gd name="connsiteX4" fmla="*/ 572392 w 792576"/>
              <a:gd name="connsiteY4" fmla="*/ 219075 h 524662"/>
              <a:gd name="connsiteX5" fmla="*/ 792576 w 792576"/>
              <a:gd name="connsiteY5" fmla="*/ 47573 h 524662"/>
              <a:gd name="connsiteX6" fmla="*/ 781942 w 792576"/>
              <a:gd name="connsiteY6" fmla="*/ 47625 h 524662"/>
              <a:gd name="connsiteX7" fmla="*/ 792576 w 792576"/>
              <a:gd name="connsiteY7" fmla="*/ 524662 h 524662"/>
              <a:gd name="connsiteX8" fmla="*/ 0 w 792576"/>
              <a:gd name="connsiteY8" fmla="*/ 524662 h 524662"/>
              <a:gd name="connsiteX9" fmla="*/ 0 w 792576"/>
              <a:gd name="connsiteY9" fmla="*/ 238073 h 524662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600967 w 792576"/>
              <a:gd name="connsiteY3" fmla="*/ 0 h 515137"/>
              <a:gd name="connsiteX4" fmla="*/ 572392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72392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81917 w 792576"/>
              <a:gd name="connsiteY4" fmla="*/ 180975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91442 w 792576"/>
              <a:gd name="connsiteY4" fmla="*/ 180975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600967 w 792576"/>
              <a:gd name="connsiteY4" fmla="*/ 19050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620017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43817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53342 w 792576"/>
              <a:gd name="connsiteY4" fmla="*/ 19050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190500 h 477089"/>
              <a:gd name="connsiteX1" fmla="*/ 229492 w 792576"/>
              <a:gd name="connsiteY1" fmla="*/ 52 h 477089"/>
              <a:gd name="connsiteX2" fmla="*/ 267592 w 792576"/>
              <a:gd name="connsiteY2" fmla="*/ 161977 h 477089"/>
              <a:gd name="connsiteX3" fmla="*/ 572392 w 792576"/>
              <a:gd name="connsiteY3" fmla="*/ 52 h 477089"/>
              <a:gd name="connsiteX4" fmla="*/ 55334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229492 w 792576"/>
              <a:gd name="connsiteY1" fmla="*/ 52 h 477089"/>
              <a:gd name="connsiteX2" fmla="*/ 267592 w 792576"/>
              <a:gd name="connsiteY2" fmla="*/ 161977 h 477089"/>
              <a:gd name="connsiteX3" fmla="*/ 572392 w 792576"/>
              <a:gd name="connsiteY3" fmla="*/ 52 h 477089"/>
              <a:gd name="connsiteX4" fmla="*/ 5342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229492 w 792576"/>
              <a:gd name="connsiteY1" fmla="*/ 52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342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342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61925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61925 h 477089"/>
              <a:gd name="connsiteX0" fmla="*/ 0 w 792576"/>
              <a:gd name="connsiteY0" fmla="*/ 171450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315217 w 792576"/>
              <a:gd name="connsiteY1" fmla="*/ 9577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315217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9530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43842 w 792576"/>
              <a:gd name="connsiteY6" fmla="*/ 142927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315217 w 792576"/>
              <a:gd name="connsiteY1" fmla="*/ 85777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96167 w 792576"/>
              <a:gd name="connsiteY2" fmla="*/ 14292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96167 w 792576"/>
              <a:gd name="connsiteY2" fmla="*/ 152452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6759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961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2576" h="477089">
                <a:moveTo>
                  <a:pt x="0" y="171450"/>
                </a:moveTo>
                <a:cubicBezTo>
                  <a:pt x="98722" y="114317"/>
                  <a:pt x="321270" y="35"/>
                  <a:pt x="296167" y="52"/>
                </a:cubicBezTo>
                <a:cubicBezTo>
                  <a:pt x="308867" y="52"/>
                  <a:pt x="292992" y="142927"/>
                  <a:pt x="296167" y="161977"/>
                </a:cubicBezTo>
                <a:cubicBezTo>
                  <a:pt x="315217" y="146102"/>
                  <a:pt x="477142" y="54027"/>
                  <a:pt x="572392" y="52"/>
                </a:cubicBezTo>
                <a:lnTo>
                  <a:pt x="572392" y="152452"/>
                </a:lnTo>
                <a:lnTo>
                  <a:pt x="792576" y="0"/>
                </a:lnTo>
                <a:lnTo>
                  <a:pt x="792576" y="477089"/>
                </a:lnTo>
                <a:lnTo>
                  <a:pt x="0" y="477089"/>
                </a:lnTo>
                <a:lnTo>
                  <a:pt x="0" y="17145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выход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2556433" y="6379388"/>
            <a:ext cx="1059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2</a:t>
            </a:r>
            <a:r>
              <a:rPr lang="en-US" sz="1200" dirty="0" smtClean="0"/>
              <a:t>’-</a:t>
            </a:r>
            <a:r>
              <a:rPr lang="ru-RU" sz="1200" dirty="0" smtClean="0"/>
              <a:t>5</a:t>
            </a:r>
            <a:r>
              <a:rPr lang="en-US" sz="1200" dirty="0" smtClean="0"/>
              <a:t>’</a:t>
            </a:r>
            <a:endParaRPr lang="ru-RU" sz="1200" dirty="0"/>
          </a:p>
        </p:txBody>
      </p:sp>
      <p:sp>
        <p:nvSpPr>
          <p:cNvPr id="119" name="TextBox 118"/>
          <p:cNvSpPr txBox="1"/>
          <p:nvPr/>
        </p:nvSpPr>
        <p:spPr>
          <a:xfrm>
            <a:off x="1720868" y="6004141"/>
            <a:ext cx="990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15</a:t>
            </a:r>
            <a:r>
              <a:rPr lang="en-US" sz="1200" dirty="0" smtClean="0"/>
              <a:t>’</a:t>
            </a:r>
            <a:endParaRPr lang="en-US" sz="1200" dirty="0"/>
          </a:p>
        </p:txBody>
      </p:sp>
      <p:sp>
        <p:nvSpPr>
          <p:cNvPr id="120" name="TextBox 119"/>
          <p:cNvSpPr txBox="1"/>
          <p:nvPr/>
        </p:nvSpPr>
        <p:spPr>
          <a:xfrm>
            <a:off x="3168053" y="6026007"/>
            <a:ext cx="1059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5</a:t>
            </a:r>
            <a:r>
              <a:rPr lang="en-US" sz="1200" dirty="0" smtClean="0"/>
              <a:t>’</a:t>
            </a:r>
            <a:endParaRPr lang="ru-RU" sz="1200" dirty="0"/>
          </a:p>
        </p:txBody>
      </p:sp>
      <p:sp>
        <p:nvSpPr>
          <p:cNvPr id="121" name="Равнобедренный треугольник 120">
            <a:extLst>
              <a:ext uri="{FF2B5EF4-FFF2-40B4-BE49-F238E27FC236}">
                <a16:creationId xmlns:a16="http://schemas.microsoft.com/office/drawing/2014/main" id="{813FEF22-62E7-4D63-9500-607160FD3265}"/>
              </a:ext>
            </a:extLst>
          </p:cNvPr>
          <p:cNvSpPr/>
          <p:nvPr/>
        </p:nvSpPr>
        <p:spPr>
          <a:xfrm>
            <a:off x="2535787" y="5954789"/>
            <a:ext cx="504457" cy="443887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22" name="Равнобедренный треугольник 121">
            <a:extLst>
              <a:ext uri="{FF2B5EF4-FFF2-40B4-BE49-F238E27FC236}">
                <a16:creationId xmlns:a16="http://schemas.microsoft.com/office/drawing/2014/main" id="{813FEF22-62E7-4D63-9500-607160FD3265}"/>
              </a:ext>
            </a:extLst>
          </p:cNvPr>
          <p:cNvSpPr/>
          <p:nvPr/>
        </p:nvSpPr>
        <p:spPr>
          <a:xfrm>
            <a:off x="1171145" y="5947528"/>
            <a:ext cx="461633" cy="436564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2578443" y="6046605"/>
            <a:ext cx="4333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0-1</a:t>
            </a:r>
            <a:r>
              <a:rPr lang="en-US" sz="1000" dirty="0" smtClean="0"/>
              <a:t> </a:t>
            </a:r>
            <a:r>
              <a:rPr lang="ru-RU" sz="1000" dirty="0" smtClean="0"/>
              <a:t>чел.</a:t>
            </a:r>
            <a:endParaRPr lang="ru-RU" sz="1000" dirty="0"/>
          </a:p>
        </p:txBody>
      </p:sp>
      <p:sp>
        <p:nvSpPr>
          <p:cNvPr id="124" name="TextBox 123"/>
          <p:cNvSpPr txBox="1"/>
          <p:nvPr/>
        </p:nvSpPr>
        <p:spPr>
          <a:xfrm>
            <a:off x="1183393" y="6016357"/>
            <a:ext cx="468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0</a:t>
            </a:r>
            <a:r>
              <a:rPr lang="en-US" sz="1000" dirty="0" smtClean="0"/>
              <a:t> </a:t>
            </a:r>
            <a:r>
              <a:rPr lang="ru-RU" sz="1000" dirty="0" smtClean="0"/>
              <a:t>чел.</a:t>
            </a:r>
            <a:endParaRPr lang="ru-RU" sz="1000" dirty="0"/>
          </a:p>
        </p:txBody>
      </p:sp>
      <p:sp>
        <p:nvSpPr>
          <p:cNvPr id="125" name="TextBox 124"/>
          <p:cNvSpPr txBox="1"/>
          <p:nvPr/>
        </p:nvSpPr>
        <p:spPr>
          <a:xfrm>
            <a:off x="1191205" y="6345941"/>
            <a:ext cx="1059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2</a:t>
            </a:r>
            <a:r>
              <a:rPr lang="en-US" sz="1200" dirty="0" smtClean="0"/>
              <a:t>’-</a:t>
            </a:r>
            <a:r>
              <a:rPr lang="ru-RU" sz="1200" dirty="0" smtClean="0"/>
              <a:t>3</a:t>
            </a:r>
            <a:r>
              <a:rPr lang="en-US" sz="1200" dirty="0" smtClean="0"/>
              <a:t>’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513876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Прямоугольник 143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Прямоугольник 144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187614" y="1507407"/>
            <a:ext cx="7976684" cy="51720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endParaRPr lang="ru-RU" dirty="0"/>
          </a:p>
        </p:txBody>
      </p:sp>
      <p:sp>
        <p:nvSpPr>
          <p:cNvPr id="146" name="Прямоугольник 145"/>
          <p:cNvSpPr/>
          <p:nvPr/>
        </p:nvSpPr>
        <p:spPr>
          <a:xfrm>
            <a:off x="0" y="908720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7" name="TextBox 276"/>
          <p:cNvSpPr txBox="1"/>
          <p:nvPr/>
        </p:nvSpPr>
        <p:spPr>
          <a:xfrm>
            <a:off x="3194398" y="116607"/>
            <a:ext cx="5511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Проект: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«Организация процесса забора биоматериала на COVID-19», 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«было-стало»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6C9AD56-143C-49B5-BE91-3A92E9EA1E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6667" y="76876"/>
            <a:ext cx="812804" cy="77572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3C9B10A-7090-4889-A929-3EFA6B3894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76876"/>
            <a:ext cx="864096" cy="66423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CBCB407-C5D4-4E93-9C95-E71460EF64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753" y="133107"/>
            <a:ext cx="646538" cy="62795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C38B6BB-199A-4A27-89C8-702118CE26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646538" cy="613086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2B3C1CE-DA66-45D2-8551-25C8E1898027}"/>
              </a:ext>
            </a:extLst>
          </p:cNvPr>
          <p:cNvSpPr/>
          <p:nvPr/>
        </p:nvSpPr>
        <p:spPr>
          <a:xfrm>
            <a:off x="187614" y="4470985"/>
            <a:ext cx="3901897" cy="20120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b="1" u="sng" dirty="0"/>
              <a:t>Проблемы при внедрении:</a:t>
            </a:r>
          </a:p>
          <a:p>
            <a:pPr algn="ctr"/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Обучение персонала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Перестройка схемы работы во время приема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3D70B97-04FA-48CB-9411-4D2E5860A785}"/>
              </a:ext>
            </a:extLst>
          </p:cNvPr>
          <p:cNvSpPr/>
          <p:nvPr/>
        </p:nvSpPr>
        <p:spPr>
          <a:xfrm>
            <a:off x="4789296" y="4436745"/>
            <a:ext cx="3762726" cy="201659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b="1" u="sng" dirty="0"/>
              <a:t>Вопросы и предложения:</a:t>
            </a:r>
          </a:p>
          <a:p>
            <a:pPr algn="ctr"/>
            <a:endParaRPr lang="ru-RU" b="1" u="sng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Организация семинаров</a:t>
            </a:r>
          </a:p>
          <a:p>
            <a:pPr algn="just"/>
            <a:r>
              <a:rPr lang="ru-RU" dirty="0"/>
              <a:t>по обучению персонала работе в МИС</a:t>
            </a:r>
          </a:p>
          <a:p>
            <a:pPr algn="just"/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2228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Прямоугольник 143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Прямоугольник 144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187614" y="1507407"/>
            <a:ext cx="7976684" cy="51720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endParaRPr lang="ru-RU" dirty="0"/>
          </a:p>
        </p:txBody>
      </p:sp>
      <p:sp>
        <p:nvSpPr>
          <p:cNvPr id="146" name="Прямоугольник 145"/>
          <p:cNvSpPr/>
          <p:nvPr/>
        </p:nvSpPr>
        <p:spPr>
          <a:xfrm>
            <a:off x="61800" y="1206803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7" name="TextBox 276"/>
          <p:cNvSpPr txBox="1"/>
          <p:nvPr/>
        </p:nvSpPr>
        <p:spPr>
          <a:xfrm>
            <a:off x="3222822" y="76876"/>
            <a:ext cx="5554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Разработанные стандарты по итогам реализации проекта: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«Организация процесса забора биоматериала на COVID-19»  </a:t>
            </a:r>
            <a:endParaRPr lang="ru-RU" sz="16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3ABE7BD-9B58-41C4-B21A-6EFE61F5C1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76876"/>
            <a:ext cx="864096" cy="66423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91887A1-0EAC-48E9-83F8-C27A02517F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753" y="133107"/>
            <a:ext cx="646538" cy="62795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3190E81-F19A-418B-873D-F3464E3549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646538" cy="6130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8D6F466-E217-4891-BE42-43BA72A449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0018" y="132996"/>
            <a:ext cx="812804" cy="77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342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2304233"/>
              </p:ext>
            </p:extLst>
          </p:nvPr>
        </p:nvGraphicFramePr>
        <p:xfrm>
          <a:off x="2915816" y="1299546"/>
          <a:ext cx="5585306" cy="529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908720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69928" y="76734"/>
            <a:ext cx="51311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тоги реализации проекта: </a:t>
            </a:r>
            <a:r>
              <a:rPr lang="ru-RU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«Организация процесса забора биоматериала на COVID-19»  </a:t>
            </a:r>
            <a:endParaRPr kumimoji="0" lang="ru-RU" sz="15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807804" y="116632"/>
            <a:ext cx="504056" cy="5503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4643E79-54B5-491A-9DC1-BB01C334447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759" y="116631"/>
            <a:ext cx="864096" cy="74895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743C0A7-C18C-47EA-B6C6-C8A59CAB807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109305"/>
            <a:ext cx="753575" cy="679204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FE52441-B868-499B-8094-36F6B82DBF1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840870" cy="695619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02660AF-13E5-4D53-93F6-EDDA60F8898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0477" y="29577"/>
            <a:ext cx="963711" cy="879982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378265" y="1988838"/>
            <a:ext cx="471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754453" y="3599043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26777" y="4763639"/>
            <a:ext cx="2481898" cy="1538446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амбулаторного приема плановых пациентов врачами строго по времени и по предварительной записи),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посещений по установленному времени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b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90 %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посещений по предварительной записи.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A86AAB-F0DE-4F03-9CD7-18F6945B3ECC}"/>
              </a:ext>
            </a:extLst>
          </p:cNvPr>
          <p:cNvSpPr txBox="1"/>
          <p:nvPr/>
        </p:nvSpPr>
        <p:spPr>
          <a:xfrm>
            <a:off x="3343706" y="5240475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CBBD3CB-92A8-4721-8BCA-6D76C07D6C45}"/>
              </a:ext>
            </a:extLst>
          </p:cNvPr>
          <p:cNvSpPr/>
          <p:nvPr/>
        </p:nvSpPr>
        <p:spPr>
          <a:xfrm>
            <a:off x="325906" y="3660512"/>
            <a:ext cx="2481898" cy="575874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минут до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минут)</a:t>
            </a: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682E8E9-17F1-4A49-8D9C-1E3925B5F941}"/>
              </a:ext>
            </a:extLst>
          </p:cNvPr>
          <p:cNvSpPr/>
          <p:nvPr/>
        </p:nvSpPr>
        <p:spPr>
          <a:xfrm>
            <a:off x="331844" y="1988838"/>
            <a:ext cx="2481898" cy="863906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kern="1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удаленной записи на прием,</a:t>
            </a:r>
            <a:br>
              <a:rPr lang="ru-RU" sz="1200" kern="1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kern="1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100 % записей, произведенных без посещения регистратуры</a:t>
            </a:r>
            <a:r>
              <a:rPr lang="ru-RU" sz="1200" kern="1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390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47664" y="404664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5729" y="116632"/>
            <a:ext cx="55387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Оперативное управление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процессами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1041975"/>
            <a:ext cx="8964488" cy="8276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35796" y="155345"/>
            <a:ext cx="504056" cy="5503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11760" y="118373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Размещается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Герб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региона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17FB7CE-2E72-4EED-A615-C080C8B42F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759" y="116631"/>
            <a:ext cx="864096" cy="74895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D8D5300-E67D-4211-9B7F-90A240375E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109305"/>
            <a:ext cx="753575" cy="67920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B1B3CEE-B0CB-4000-8229-2FBD0D41A0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840870" cy="69561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58CEA99-6836-4D92-AF25-2AD7264884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5885" y="1709"/>
            <a:ext cx="998044" cy="88436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59" y="1280645"/>
            <a:ext cx="8505697" cy="543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561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Диаграмма 33">
            <a:extLst>
              <a:ext uri="{FF2B5EF4-FFF2-40B4-BE49-F238E27FC236}">
                <a16:creationId xmlns:a16="http://schemas.microsoft.com/office/drawing/2014/main" id="{F76B1BCB-3D25-4BCA-A73F-ED76567C0B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0488555"/>
              </p:ext>
            </p:extLst>
          </p:nvPr>
        </p:nvGraphicFramePr>
        <p:xfrm>
          <a:off x="117481" y="4365105"/>
          <a:ext cx="4261034" cy="2408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547664" y="404664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82679" y="-28859"/>
            <a:ext cx="53327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устойчивости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улучшений в рамках проекта: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«Организация процесса забора биоматериала на COVID-19» 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981868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35796" y="155345"/>
            <a:ext cx="504056" cy="5503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11760" y="118373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Размещается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Герб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региона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17FB7CE-2E72-4EED-A615-C080C8B42F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759" y="116631"/>
            <a:ext cx="864096" cy="74895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D8D5300-E67D-4211-9B7F-90A240375EC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109305"/>
            <a:ext cx="753575" cy="67920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B1B3CEE-B0CB-4000-8229-2FBD0D41A0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840870" cy="69561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58CEA99-6836-4D92-AF25-2AD7264884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5885" y="1709"/>
            <a:ext cx="998044" cy="884363"/>
          </a:xfrm>
          <a:prstGeom prst="rect">
            <a:avLst/>
          </a:prstGeom>
        </p:spPr>
      </p:pic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821289485"/>
              </p:ext>
            </p:extLst>
          </p:nvPr>
        </p:nvGraphicFramePr>
        <p:xfrm>
          <a:off x="-1" y="1159843"/>
          <a:ext cx="4426243" cy="232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25" name="Прямая соединительная линия 24"/>
          <p:cNvCxnSpPr/>
          <p:nvPr/>
        </p:nvCxnSpPr>
        <p:spPr>
          <a:xfrm>
            <a:off x="2156895" y="3783650"/>
            <a:ext cx="5097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344486" y="6491736"/>
            <a:ext cx="5097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14112" y="3583595"/>
            <a:ext cx="141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000"/>
            </a:lvl1pPr>
          </a:lstStyle>
          <a:p>
            <a:r>
              <a:rPr lang="ru-RU" dirty="0" smtClean="0"/>
              <a:t>Рентгенографическое исследование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409978" y="3275818"/>
            <a:ext cx="363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ru-RU" sz="1000" dirty="0"/>
          </a:p>
        </p:txBody>
      </p:sp>
      <p:sp>
        <p:nvSpPr>
          <p:cNvPr id="38" name="TextBox 37"/>
          <p:cNvSpPr txBox="1"/>
          <p:nvPr/>
        </p:nvSpPr>
        <p:spPr>
          <a:xfrm>
            <a:off x="2749258" y="3604954"/>
            <a:ext cx="1409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Целевое состояние (</a:t>
            </a:r>
            <a:r>
              <a:rPr lang="ru-RU" sz="1000" dirty="0" smtClean="0"/>
              <a:t>100 </a:t>
            </a:r>
            <a:r>
              <a:rPr lang="ru-RU" sz="1000" dirty="0"/>
              <a:t>%)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878755" y="6310273"/>
            <a:ext cx="1361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Целевое состояние </a:t>
            </a: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>2-3 минуты)</a:t>
            </a:r>
            <a:endParaRPr lang="ru-RU" sz="1000" dirty="0"/>
          </a:p>
        </p:txBody>
      </p:sp>
      <p:sp>
        <p:nvSpPr>
          <p:cNvPr id="40" name="TextBox 39"/>
          <p:cNvSpPr txBox="1"/>
          <p:nvPr/>
        </p:nvSpPr>
        <p:spPr>
          <a:xfrm>
            <a:off x="421247" y="6065904"/>
            <a:ext cx="363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ru-RU" sz="1000" dirty="0"/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9FAF8F10-292E-4F21-A9BE-8F1F6A9205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0996766"/>
              </p:ext>
            </p:extLst>
          </p:nvPr>
        </p:nvGraphicFramePr>
        <p:xfrm>
          <a:off x="4372732" y="1308793"/>
          <a:ext cx="4178205" cy="2396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803490" y="6320479"/>
            <a:ext cx="141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000"/>
            </a:lvl1pPr>
          </a:lstStyle>
          <a:p>
            <a:r>
              <a:rPr lang="ru-RU" dirty="0" smtClean="0"/>
              <a:t>Рентгенографическое исследование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5177846" y="3583389"/>
            <a:ext cx="141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000"/>
            </a:lvl1pPr>
          </a:lstStyle>
          <a:p>
            <a:r>
              <a:rPr lang="ru-RU" dirty="0" smtClean="0"/>
              <a:t>Рентгенографическое исследование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7234813" y="3570689"/>
            <a:ext cx="1409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Целевое состояние </a:t>
            </a:r>
            <a:r>
              <a:rPr lang="ru-RU" sz="1000" dirty="0" smtClean="0"/>
              <a:t>(</a:t>
            </a:r>
            <a:r>
              <a:rPr lang="ru-RU" sz="1000" dirty="0"/>
              <a:t>9</a:t>
            </a:r>
            <a:r>
              <a:rPr lang="ru-RU" sz="1000" dirty="0" smtClean="0"/>
              <a:t>0 </a:t>
            </a:r>
            <a:r>
              <a:rPr lang="ru-RU" sz="1000" dirty="0"/>
              <a:t>%)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966932" y="3297178"/>
            <a:ext cx="363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ru-RU" sz="1000" dirty="0"/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6640165" y="3733889"/>
            <a:ext cx="5097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5641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124744"/>
            <a:ext cx="8640960" cy="84544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i="1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5729" y="116632"/>
            <a:ext cx="55387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реализованных проектов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981868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35796" y="155345"/>
            <a:ext cx="504056" cy="5503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11760" y="118373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Размещается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Герб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региона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17FB7CE-2E72-4EED-A615-C080C8B42F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759" y="116631"/>
            <a:ext cx="864096" cy="74895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D8D5300-E67D-4211-9B7F-90A240375E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109305"/>
            <a:ext cx="753575" cy="67920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B1B3CEE-B0CB-4000-8229-2FBD0D41A0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840870" cy="69561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58CEA99-6836-4D92-AF25-2AD7264884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5885" y="1709"/>
            <a:ext cx="998044" cy="884363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92B3B27-6B82-4FFA-A8C6-3337BFE75F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441375"/>
              </p:ext>
            </p:extLst>
          </p:nvPr>
        </p:nvGraphicFramePr>
        <p:xfrm>
          <a:off x="0" y="1183442"/>
          <a:ext cx="8964483" cy="54237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292">
                  <a:extLst>
                    <a:ext uri="{9D8B030D-6E8A-4147-A177-3AD203B41FA5}">
                      <a16:colId xmlns:a16="http://schemas.microsoft.com/office/drawing/2014/main" val="2170542045"/>
                    </a:ext>
                  </a:extLst>
                </a:gridCol>
                <a:gridCol w="1163138">
                  <a:extLst>
                    <a:ext uri="{9D8B030D-6E8A-4147-A177-3AD203B41FA5}">
                      <a16:colId xmlns:a16="http://schemas.microsoft.com/office/drawing/2014/main" val="3894467220"/>
                    </a:ext>
                  </a:extLst>
                </a:gridCol>
                <a:gridCol w="545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51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43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44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44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44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449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449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4496">
                  <a:extLst>
                    <a:ext uri="{9D8B030D-6E8A-4147-A177-3AD203B41FA5}">
                      <a16:colId xmlns:a16="http://schemas.microsoft.com/office/drawing/2014/main" val="1196884080"/>
                    </a:ext>
                  </a:extLst>
                </a:gridCol>
                <a:gridCol w="544496">
                  <a:extLst>
                    <a:ext uri="{9D8B030D-6E8A-4147-A177-3AD203B41FA5}">
                      <a16:colId xmlns:a16="http://schemas.microsoft.com/office/drawing/2014/main" val="4077558092"/>
                    </a:ext>
                  </a:extLst>
                </a:gridCol>
                <a:gridCol w="544496">
                  <a:extLst>
                    <a:ext uri="{9D8B030D-6E8A-4147-A177-3AD203B41FA5}">
                      <a16:colId xmlns:a16="http://schemas.microsoft.com/office/drawing/2014/main" val="2043320290"/>
                    </a:ext>
                  </a:extLst>
                </a:gridCol>
                <a:gridCol w="544496">
                  <a:extLst>
                    <a:ext uri="{9D8B030D-6E8A-4147-A177-3AD203B41FA5}">
                      <a16:colId xmlns:a16="http://schemas.microsoft.com/office/drawing/2014/main" val="2426602880"/>
                    </a:ext>
                  </a:extLst>
                </a:gridCol>
                <a:gridCol w="544496">
                  <a:extLst>
                    <a:ext uri="{9D8B030D-6E8A-4147-A177-3AD203B41FA5}">
                      <a16:colId xmlns:a16="http://schemas.microsoft.com/office/drawing/2014/main" val="2311843056"/>
                    </a:ext>
                  </a:extLst>
                </a:gridCol>
                <a:gridCol w="544496">
                  <a:extLst>
                    <a:ext uri="{9D8B030D-6E8A-4147-A177-3AD203B41FA5}">
                      <a16:colId xmlns:a16="http://schemas.microsoft.com/office/drawing/2014/main" val="3964047948"/>
                    </a:ext>
                  </a:extLst>
                </a:gridCol>
              </a:tblGrid>
              <a:tr h="8990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Разделение потоков здоровых и больных детей в детской поликлинике №2 </a:t>
                      </a: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времени оформления заявления на прикрепление для медицинского обслуживания в детской поликлинике № 2»</a:t>
                      </a:r>
                    </a:p>
                    <a:p>
                      <a:pPr algn="ctr" fontAlgn="ctr"/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"Работа регистратуры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«Сокращение времени ожидания у кабинета врача-офтальмолога»</a:t>
                      </a:r>
                      <a:r>
                        <a:rPr lang="en-US" sz="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Лечебно-диагностический прием врача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kumimoji="0" lang="ru-RU" sz="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предварительной записи пациентов на прием к врачу</a:t>
                      </a:r>
                      <a:r>
                        <a:rPr kumimoji="0" lang="ru-RU" sz="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6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регистратуры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6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«Сокращение времени оформления листков нетрудоспособности.»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регистратуры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«Сокращение времени записи на прием к врачу, ведение расписания в электронном виде детской поликлинике№ 2</a:t>
                      </a:r>
                      <a:r>
                        <a:rPr kumimoji="0" lang="ru-RU" sz="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.»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регистратуры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времени оформления направления, приема и сопровождения пациента в дневной стационар</a:t>
                      </a:r>
                      <a:r>
                        <a:rPr lang="ru-RU" sz="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ДП №2. </a:t>
                      </a:r>
                      <a:r>
                        <a:rPr lang="ru-RU" sz="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дневного стационара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6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«Сокращение времени ожидания у кабинета врача акушера-гинеколога..»</a:t>
                      </a:r>
                    </a:p>
                    <a:p>
                      <a:pPr algn="ctr" fontAlgn="ctr"/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Лечебно-диагностический прием врача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Сокращение времени ожидания проведения эндоскопического обследования в ДП№2»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Лечебно-диагностический прием врача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Сокращение времени ожидания вакцинопрофилактики.  Формирование прививочной картотеки в </a:t>
                      </a:r>
                      <a:r>
                        <a:rPr lang="ru-RU" sz="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дп</a:t>
                      </a:r>
                      <a:r>
                        <a:rPr lang="ru-RU" sz="6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№2»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Вакцинация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«Сокращение времени прохождения профилактических медицинских осмотров в дп№2»</a:t>
                      </a:r>
                    </a:p>
                    <a:p>
                      <a:pPr algn="ctr" fontAlgn="ctr"/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Профилактический прием врача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ru-RU" sz="6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«Увеличение доли ранней диагностики глазных заболеваний при проведении </a:t>
                      </a:r>
                      <a:r>
                        <a:rPr lang="ru-RU" sz="6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профосмотра</a:t>
                      </a:r>
                      <a:r>
                        <a:rPr lang="ru-RU" sz="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 ДП №2.» </a:t>
                      </a:r>
                      <a:br>
                        <a:rPr lang="ru-RU" sz="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Профилактический прием врача</a:t>
                      </a:r>
                      <a:r>
                        <a:rPr lang="en-US" sz="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ru-RU" sz="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времени ожидания рентгенологического исследования пациентов в ДП №2 в условиях </a:t>
                      </a:r>
                      <a:r>
                        <a:rPr lang="en-US" sz="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COVID-19</a:t>
                      </a:r>
                      <a:r>
                        <a:rPr lang="ru-RU" sz="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6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  <a:br>
                        <a:rPr lang="ru-RU" sz="6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Лечебно-диагностический прием врача</a:t>
                      </a:r>
                      <a:r>
                        <a:rPr lang="en-US" sz="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6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«Организация процесса забора биоматериала на </a:t>
                      </a:r>
                      <a:r>
                        <a:rPr lang="en-US" sz="6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COVID-19</a:t>
                      </a:r>
                      <a:endParaRPr lang="ru-RU" sz="600" b="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6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(мазки методом ПЦР)  в ДП №2.»</a:t>
                      </a:r>
                      <a:br>
                        <a:rPr lang="ru-RU" sz="6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Лечебно-диагностический прием врача</a:t>
                      </a:r>
                      <a:r>
                        <a:rPr lang="en-US" sz="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6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extLst>
                  <a:ext uri="{0D108BD9-81ED-4DB2-BD59-A6C34878D82A}">
                    <a16:rowId xmlns:a16="http://schemas.microsoft.com/office/drawing/2014/main" val="1822243045"/>
                  </a:ext>
                </a:extLst>
              </a:tr>
              <a:tr h="146325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Управление потоками пациентов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924315"/>
                  </a:ext>
                </a:extLst>
              </a:tr>
              <a:tr h="3017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пересечений потоков при проведении диспансеризации, профилактических медицинских осмотров с иными потоками пациентов в поликлинике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240423"/>
                  </a:ext>
                </a:extLst>
              </a:tr>
              <a:tr h="4809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пересечений потоков пациентов при предоставлении платных медицинских услуг и медицинской помощи в рамках территориальной программы государственных гарантий на соответствующий календарный год и плановый период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76349"/>
                  </a:ext>
                </a:extLst>
              </a:tr>
              <a:tr h="2419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Последовательность действий пациента в потоке процесса оказания ему медицинской помощи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u="none" strike="noStrike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u="none" strike="noStrike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u="none" strike="noStrike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887490"/>
                  </a:ext>
                </a:extLst>
              </a:tr>
              <a:tr h="146325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Качество пространства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273580"/>
                  </a:ext>
                </a:extLst>
              </a:tr>
              <a:tr h="1822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мест в зоне (зонах) комфортного ожидания для пациентов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937332"/>
                  </a:ext>
                </a:extLst>
              </a:tr>
              <a:tr h="1579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системы навигации в медицинской организации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216983"/>
                  </a:ext>
                </a:extLst>
              </a:tr>
              <a:tr h="1579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рабочих мест по системе 5С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880924"/>
                  </a:ext>
                </a:extLst>
              </a:tr>
              <a:tr h="1822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системы информирования в медицинской организации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968322"/>
                  </a:ext>
                </a:extLst>
              </a:tr>
              <a:tr h="146325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Управление запасами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329199"/>
                  </a:ext>
                </a:extLst>
              </a:tr>
              <a:tr h="3614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снабжения медикаментами, изделиями медицинского назначения и прочими материалами от склада поставщика до медицинской организации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143777"/>
                  </a:ext>
                </a:extLst>
              </a:tr>
              <a:tr h="4839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снабжения медикаментами, изделиями медицинского назначения и прочими материалами и их расходования в медицинской организации осуществляется по принципу «точно вовремя»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949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116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124744"/>
            <a:ext cx="8640960" cy="84544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i="1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5729" y="116632"/>
            <a:ext cx="55387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реализованных проектов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981868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35796" y="155345"/>
            <a:ext cx="504056" cy="5503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11760" y="118373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Размещается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Герб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региона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17FB7CE-2E72-4EED-A615-C080C8B42F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759" y="116631"/>
            <a:ext cx="864096" cy="74895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D8D5300-E67D-4211-9B7F-90A240375E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109305"/>
            <a:ext cx="753575" cy="67920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B1B3CEE-B0CB-4000-8229-2FBD0D41A0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840870" cy="69561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58CEA99-6836-4D92-AF25-2AD7264884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5885" y="1709"/>
            <a:ext cx="998044" cy="884363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9062377-1B98-4394-BEC6-EA33C4039B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904823"/>
              </p:ext>
            </p:extLst>
          </p:nvPr>
        </p:nvGraphicFramePr>
        <p:xfrm>
          <a:off x="0" y="1187872"/>
          <a:ext cx="8964490" cy="56754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038">
                  <a:extLst>
                    <a:ext uri="{9D8B030D-6E8A-4147-A177-3AD203B41FA5}">
                      <a16:colId xmlns:a16="http://schemas.microsoft.com/office/drawing/2014/main" val="2692208862"/>
                    </a:ext>
                  </a:extLst>
                </a:gridCol>
                <a:gridCol w="1194113">
                  <a:extLst>
                    <a:ext uri="{9D8B030D-6E8A-4147-A177-3AD203B41FA5}">
                      <a16:colId xmlns:a16="http://schemas.microsoft.com/office/drawing/2014/main" val="2155982699"/>
                    </a:ext>
                  </a:extLst>
                </a:gridCol>
                <a:gridCol w="3147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90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12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93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53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12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70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6111">
                  <a:extLst>
                    <a:ext uri="{9D8B030D-6E8A-4147-A177-3AD203B41FA5}">
                      <a16:colId xmlns:a16="http://schemas.microsoft.com/office/drawing/2014/main" val="93649162"/>
                    </a:ext>
                  </a:extLst>
                </a:gridCol>
                <a:gridCol w="933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4977">
                  <a:extLst>
                    <a:ext uri="{9D8B030D-6E8A-4147-A177-3AD203B41FA5}">
                      <a16:colId xmlns:a16="http://schemas.microsoft.com/office/drawing/2014/main" val="1722752547"/>
                    </a:ext>
                  </a:extLst>
                </a:gridCol>
                <a:gridCol w="544977">
                  <a:extLst>
                    <a:ext uri="{9D8B030D-6E8A-4147-A177-3AD203B41FA5}">
                      <a16:colId xmlns:a16="http://schemas.microsoft.com/office/drawing/2014/main" val="4019797383"/>
                    </a:ext>
                  </a:extLst>
                </a:gridCol>
                <a:gridCol w="544978">
                  <a:extLst>
                    <a:ext uri="{9D8B030D-6E8A-4147-A177-3AD203B41FA5}">
                      <a16:colId xmlns:a16="http://schemas.microsoft.com/office/drawing/2014/main" val="158836526"/>
                    </a:ext>
                  </a:extLst>
                </a:gridCol>
                <a:gridCol w="544978">
                  <a:extLst>
                    <a:ext uri="{9D8B030D-6E8A-4147-A177-3AD203B41FA5}">
                      <a16:colId xmlns:a16="http://schemas.microsoft.com/office/drawing/2014/main" val="920189871"/>
                    </a:ext>
                  </a:extLst>
                </a:gridCol>
                <a:gridCol w="544978">
                  <a:extLst>
                    <a:ext uri="{9D8B030D-6E8A-4147-A177-3AD203B41FA5}">
                      <a16:colId xmlns:a16="http://schemas.microsoft.com/office/drawing/2014/main" val="798872225"/>
                    </a:ext>
                  </a:extLst>
                </a:gridCol>
                <a:gridCol w="544978">
                  <a:extLst>
                    <a:ext uri="{9D8B030D-6E8A-4147-A177-3AD203B41FA5}">
                      <a16:colId xmlns:a16="http://schemas.microsoft.com/office/drawing/2014/main" val="736571401"/>
                    </a:ext>
                  </a:extLst>
                </a:gridCol>
                <a:gridCol w="544978">
                  <a:extLst>
                    <a:ext uri="{9D8B030D-6E8A-4147-A177-3AD203B41FA5}">
                      <a16:colId xmlns:a16="http://schemas.microsoft.com/office/drawing/2014/main" val="56356356"/>
                    </a:ext>
                  </a:extLst>
                </a:gridCol>
              </a:tblGrid>
              <a:tr h="623089">
                <a:tc>
                  <a:txBody>
                    <a:bodyPr/>
                    <a:lstStyle/>
                    <a:p>
                      <a:pPr algn="l" fontAlgn="b"/>
                      <a:r>
                        <a:rPr lang="ru-RU" sz="550" u="none" strike="noStrike" dirty="0">
                          <a:effectLst/>
                        </a:rPr>
                        <a:t> 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40" marR="2740" marT="2740" marB="0" anchor="b"/>
                </a:tc>
                <a:tc>
                  <a:txBody>
                    <a:bodyPr/>
                    <a:lstStyle/>
                    <a:p>
                      <a:r>
                        <a:rPr lang="ru-RU" sz="550" u="none" strike="noStrike" dirty="0">
                          <a:effectLst/>
                        </a:rPr>
                        <a:t> </a:t>
                      </a:r>
                      <a:endParaRPr lang="ru-RU" sz="550" dirty="0"/>
                    </a:p>
                  </a:txBody>
                  <a:tcPr marL="2740" marR="2740" marT="274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Разделение потоков здоровых и больных детей в детской поликлинике №2 </a:t>
                      </a: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55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времени оформления заявления на прикрепление для медицинского обслуживания в детской поликлинике № 2»</a:t>
                      </a:r>
                    </a:p>
                    <a:p>
                      <a:pPr algn="ctr" fontAlgn="ctr"/>
                      <a:r>
                        <a:rPr lang="ru-RU" sz="5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"Работа регистратуры</a:t>
                      </a:r>
                      <a:r>
                        <a:rPr lang="en-US" sz="5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5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«Сокращение времени ожидания у кабинета врача-офтальмолога»</a:t>
                      </a:r>
                      <a:r>
                        <a:rPr lang="en-US" sz="55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5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5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5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Лечебно-диагностический прием врача</a:t>
                      </a:r>
                      <a:r>
                        <a:rPr lang="en-US" sz="5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5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kumimoji="0" lang="ru-RU" sz="5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предварительной записи пациентов на прием к врачу</a:t>
                      </a:r>
                      <a:r>
                        <a:rPr kumimoji="0" lang="ru-RU" sz="5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55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5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5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регистратуры</a:t>
                      </a:r>
                      <a:r>
                        <a:rPr lang="en-US" sz="5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5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5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55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«Сокращение времени оформления листков нетрудоспособности.»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5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5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регистратуры</a:t>
                      </a:r>
                      <a:r>
                        <a:rPr lang="en-US" sz="5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5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«Сокращение времени записи на прием к врачу, ведение расписания в электронном виде детской поликлинике№ 2</a:t>
                      </a:r>
                      <a:r>
                        <a:rPr kumimoji="0" lang="ru-RU" sz="5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.»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5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5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регистратуры</a:t>
                      </a:r>
                      <a:r>
                        <a:rPr lang="en-US" sz="5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5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времени оформления направления, приема и сопровождения пациента в дневной стационар</a:t>
                      </a:r>
                      <a:r>
                        <a:rPr lang="ru-RU" sz="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ДП №2. </a:t>
                      </a:r>
                      <a:r>
                        <a:rPr lang="ru-RU" sz="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дневного стационара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 gridSpan="2">
                  <a:txBody>
                    <a:bodyPr/>
                    <a:lstStyle/>
                    <a:p>
                      <a:r>
                        <a:rPr lang="ru-RU" sz="55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времени оформления направления, приема и сопровождения пациента в дневной стационар</a:t>
                      </a:r>
                      <a:r>
                        <a:rPr lang="ru-RU" sz="550" b="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55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ДП №2. </a:t>
                      </a:r>
                      <a:r>
                        <a:rPr lang="ru-RU" sz="55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55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55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55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55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дневного стационара</a:t>
                      </a:r>
                      <a:r>
                        <a:rPr lang="en-US" sz="55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550"/>
                    </a:p>
                  </a:txBody>
                  <a:tcPr marL="4706" marR="4706" marT="4706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6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«Сокращение времени ожидания у кабинета врача акушера-гинеколога..»</a:t>
                      </a:r>
                    </a:p>
                    <a:p>
                      <a:pPr algn="ctr" fontAlgn="ctr"/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Лечебно-диагностический прием врача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55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«Сокращение времени ожидания у кабинета врача акушера-гинеколога..»</a:t>
                      </a:r>
                    </a:p>
                    <a:p>
                      <a:pPr algn="ctr" fontAlgn="ctr"/>
                      <a:r>
                        <a:rPr lang="ru-RU" sz="55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55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55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Лечебно-диагностический прием врача</a:t>
                      </a:r>
                      <a:r>
                        <a:rPr lang="en-US" sz="55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5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Сокращение времени ожидания проведения эндоскопического обследования в ДП№2»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5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5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Лечебно-диагностический прием врача</a:t>
                      </a:r>
                      <a:r>
                        <a:rPr lang="en-US" sz="5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5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Сокращение времени ожидания вакцинопрофилактики.  Формирование прививочной картотеки в </a:t>
                      </a:r>
                      <a:r>
                        <a:rPr lang="ru-RU" sz="55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дп</a:t>
                      </a:r>
                      <a:r>
                        <a:rPr lang="ru-RU" sz="55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№2»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5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5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Вакцинация</a:t>
                      </a:r>
                      <a:r>
                        <a:rPr lang="en-US" sz="5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5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«Сокращение времени прохождения профилактических медицинских осмотров в дп№2»</a:t>
                      </a:r>
                    </a:p>
                    <a:p>
                      <a:pPr algn="ctr" fontAlgn="ctr"/>
                      <a:r>
                        <a:rPr lang="ru-RU" sz="5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5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5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Профилактический прием врача</a:t>
                      </a:r>
                      <a:r>
                        <a:rPr lang="en-US" sz="5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ru-RU" sz="55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«Увеличение доли ранней диагностики глазных заболеваний при проведении </a:t>
                      </a:r>
                      <a:r>
                        <a:rPr lang="ru-RU" sz="55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профосмотра</a:t>
                      </a:r>
                      <a:r>
                        <a:rPr lang="ru-RU" sz="5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 ДП №2.» </a:t>
                      </a:r>
                      <a:br>
                        <a:rPr lang="ru-RU" sz="5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55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55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55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Профилактический прием врача</a:t>
                      </a:r>
                      <a:r>
                        <a:rPr lang="en-US" sz="55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ru-RU" sz="5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 fontAlgn="ctr"/>
                      <a:endParaRPr lang="ru-RU" sz="55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55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времени ожидания рентгенологического исследования пациентов в ДП №2 в условиях </a:t>
                      </a:r>
                      <a:r>
                        <a:rPr lang="en-US" sz="55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COVID-19</a:t>
                      </a:r>
                      <a:r>
                        <a:rPr lang="ru-RU" sz="55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55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  <a:br>
                        <a:rPr lang="ru-RU" sz="55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55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55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55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Лечебно-диагностический прием врача</a:t>
                      </a:r>
                      <a:r>
                        <a:rPr lang="en-US" sz="55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55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50" b="0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«Организация процесса забора биоматериала на </a:t>
                      </a:r>
                      <a:r>
                        <a:rPr lang="en-US" sz="5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COVID-19</a:t>
                      </a:r>
                      <a:endParaRPr lang="ru-RU" sz="500" b="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5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(мазки методом ПЦР)  в ДП №2.»</a:t>
                      </a:r>
                      <a:br>
                        <a:rPr lang="ru-RU" sz="5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5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5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5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Лечебно-диагностический прием врача</a:t>
                      </a:r>
                      <a:r>
                        <a:rPr lang="en-US" sz="5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5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50" b="0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extLst>
                  <a:ext uri="{0D108BD9-81ED-4DB2-BD59-A6C34878D82A}">
                    <a16:rowId xmlns:a16="http://schemas.microsoft.com/office/drawing/2014/main" val="1650908031"/>
                  </a:ext>
                </a:extLst>
              </a:tr>
              <a:tr h="900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 п/п</a:t>
                      </a:r>
                      <a:endParaRPr lang="ru-RU" sz="5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r>
                        <a:rPr lang="ru-RU" sz="5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550" dirty="0"/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/>
                </a:tc>
                <a:tc gridSpan="2"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/>
                </a:tc>
                <a:tc hMerge="1"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2740" marR="2740" marT="2740" marB="0" anchor="ctr"/>
                </a:tc>
                <a:tc gridSpan="2"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/>
                </a:tc>
                <a:tc hMerge="1"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/>
                </a:tc>
                <a:extLst>
                  <a:ext uri="{0D108BD9-81ED-4DB2-BD59-A6C34878D82A}">
                    <a16:rowId xmlns:a16="http://schemas.microsoft.com/office/drawing/2014/main" val="1826040297"/>
                  </a:ext>
                </a:extLst>
              </a:tr>
              <a:tr h="45672">
                <a:tc gridSpan="17">
                  <a:txBody>
                    <a:bodyPr/>
                    <a:lstStyle/>
                    <a:p>
                      <a:pPr algn="ctr" fontAlgn="ctr"/>
                      <a:r>
                        <a:rPr lang="ru-RU" sz="5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Стандартизация процессов</a:t>
                      </a:r>
                      <a:endParaRPr lang="ru-RU" sz="5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419718"/>
                  </a:ext>
                </a:extLst>
              </a:tr>
              <a:tr h="1787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Соответствие текущей деятельности медицинской организации разработанным стандартам улучшенных процессов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874015"/>
                  </a:ext>
                </a:extLst>
              </a:tr>
              <a:tr h="456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Обновление стандартов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7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7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078665"/>
                  </a:ext>
                </a:extLst>
              </a:tr>
              <a:tr h="1343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Максимально возможное время добавления ценности на приеме пациентов врачом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659763"/>
                  </a:ext>
                </a:extLst>
              </a:tr>
              <a:tr h="1343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Выравнивание нагрузки отдельных сотрудников в процессе приема в одном рабочем помещении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819055"/>
                  </a:ext>
                </a:extLst>
              </a:tr>
              <a:tr h="45672">
                <a:tc gridSpan="17">
                  <a:txBody>
                    <a:bodyPr/>
                    <a:lstStyle/>
                    <a:p>
                      <a:pPr algn="ctr" fontAlgn="ctr"/>
                      <a:r>
                        <a:rPr lang="ru-RU" sz="5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Качество медицинской помощи</a:t>
                      </a:r>
                      <a:endParaRPr lang="ru-RU" sz="5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86582"/>
                  </a:ext>
                </a:extLst>
              </a:tr>
              <a:tr h="3117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и сумма штрафов/удержаний/снятий, взысканных страховыми медицинскими организациями по результатам медико-экономического контроля, экспертизы качества медицинской помощи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7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7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47087"/>
                  </a:ext>
                </a:extLst>
              </a:tr>
              <a:tr h="2673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Сумма штрафов/удержаний/ снятий, взысканных страховыми медицинскими организациями по результатам медико-экономического контроля, экспертизы качества медицинской помощи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24758"/>
                  </a:ext>
                </a:extLst>
              </a:tr>
              <a:tr h="45672">
                <a:tc gridSpan="17">
                  <a:txBody>
                    <a:bodyPr/>
                    <a:lstStyle/>
                    <a:p>
                      <a:pPr algn="ctr" fontAlgn="ctr"/>
                      <a:r>
                        <a:rPr lang="ru-RU" sz="5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Доступность медицинской помощи</a:t>
                      </a:r>
                      <a:endParaRPr lang="ru-RU" sz="5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882553"/>
                  </a:ext>
                </a:extLst>
              </a:tr>
              <a:tr h="1787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амбулаторного приема плановых пациентов врачами строго по времени и по предварительной записи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5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sz="5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143813"/>
                  </a:ext>
                </a:extLst>
              </a:tr>
              <a:tr h="1343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удаленной записи на прием в медицинские организации (через Интернет, колл-центр)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2728677"/>
                  </a:ext>
                </a:extLst>
              </a:tr>
              <a:tr h="2230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выполнения профилактического осмотра и/или </a:t>
                      </a:r>
                      <a:r>
                        <a:rPr lang="ru-RU" sz="55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диспан-серизации</a:t>
                      </a:r>
                      <a:r>
                        <a:rPr lang="ru-RU" sz="5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взрослого населения за минимальное количество посещений 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7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7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12637"/>
                  </a:ext>
                </a:extLst>
              </a:tr>
              <a:tr h="45672">
                <a:tc gridSpan="17">
                  <a:txBody>
                    <a:bodyPr/>
                    <a:lstStyle/>
                    <a:p>
                      <a:pPr algn="ctr" fontAlgn="ctr"/>
                      <a:r>
                        <a:rPr lang="ru-RU" sz="5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Вовлеченность персонала в улучшения процессов</a:t>
                      </a:r>
                      <a:endParaRPr lang="ru-RU" sz="5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9558"/>
                  </a:ext>
                </a:extLst>
              </a:tr>
              <a:tr h="1787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Вовлеченность руководителей медицинских организаций и их заместителей во внедрение бережливых технологий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5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928639"/>
                  </a:ext>
                </a:extLst>
              </a:tr>
              <a:tr h="900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системы подачи и реализации предложений по улучшению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7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7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093860"/>
                  </a:ext>
                </a:extLst>
              </a:tr>
              <a:tr h="45672">
                <a:tc gridSpan="16">
                  <a:txBody>
                    <a:bodyPr/>
                    <a:lstStyle/>
                    <a:p>
                      <a:pPr algn="ctr" fontAlgn="ctr"/>
                      <a:r>
                        <a:rPr lang="ru-RU" sz="5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Формирование системы управления </a:t>
                      </a:r>
                      <a:endParaRPr lang="ru-RU" sz="5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870899"/>
                  </a:ext>
                </a:extLst>
              </a:tr>
              <a:tr h="456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Визуальное управление процессами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171167"/>
                  </a:ext>
                </a:extLst>
              </a:tr>
              <a:tr h="45672">
                <a:tc gridSpan="16">
                  <a:txBody>
                    <a:bodyPr/>
                    <a:lstStyle/>
                    <a:p>
                      <a:pPr algn="ctr" fontAlgn="ctr"/>
                      <a:r>
                        <a:rPr lang="ru-RU" sz="5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Эффективность использования оборудования</a:t>
                      </a:r>
                      <a:endParaRPr lang="ru-RU" sz="5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721767"/>
                  </a:ext>
                </a:extLst>
              </a:tr>
              <a:tr h="900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Производственная нагрузка оборудования (далее – ПН)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1857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0841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47664" y="404664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124744"/>
            <a:ext cx="8640960" cy="84544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44920" y="376494"/>
            <a:ext cx="5475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Рабочая группа проекта: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«Организация процесса забора биоматериала на COVID-19»  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956" y="1448549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35796" y="155345"/>
            <a:ext cx="504056" cy="5503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17FB7CE-2E72-4EED-A615-C080C8B42F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759" y="116631"/>
            <a:ext cx="864096" cy="74895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D8D5300-E67D-4211-9B7F-90A240375E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109305"/>
            <a:ext cx="753575" cy="67920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B1B3CEE-B0CB-4000-8229-2FBD0D41A0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840870" cy="69561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58CEA99-6836-4D92-AF25-2AD7264884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3781" y="40925"/>
            <a:ext cx="890353" cy="879982"/>
          </a:xfrm>
          <a:prstGeom prst="rect">
            <a:avLst/>
          </a:prstGeom>
        </p:spPr>
      </p:pic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id="{DE1D813F-490C-4F27-A9F0-D853A7E416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529569"/>
              </p:ext>
            </p:extLst>
          </p:nvPr>
        </p:nvGraphicFramePr>
        <p:xfrm>
          <a:off x="104984" y="2113061"/>
          <a:ext cx="8427416" cy="39844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6193">
                  <a:extLst>
                    <a:ext uri="{9D8B030D-6E8A-4147-A177-3AD203B41FA5}">
                      <a16:colId xmlns:a16="http://schemas.microsoft.com/office/drawing/2014/main" val="1386684038"/>
                    </a:ext>
                  </a:extLst>
                </a:gridCol>
                <a:gridCol w="1452395">
                  <a:extLst>
                    <a:ext uri="{9D8B030D-6E8A-4147-A177-3AD203B41FA5}">
                      <a16:colId xmlns:a16="http://schemas.microsoft.com/office/drawing/2014/main" val="3204066170"/>
                    </a:ext>
                  </a:extLst>
                </a:gridCol>
                <a:gridCol w="1324455">
                  <a:extLst>
                    <a:ext uri="{9D8B030D-6E8A-4147-A177-3AD203B41FA5}">
                      <a16:colId xmlns:a16="http://schemas.microsoft.com/office/drawing/2014/main" val="4244773313"/>
                    </a:ext>
                  </a:extLst>
                </a:gridCol>
                <a:gridCol w="1424348">
                  <a:extLst>
                    <a:ext uri="{9D8B030D-6E8A-4147-A177-3AD203B41FA5}">
                      <a16:colId xmlns:a16="http://schemas.microsoft.com/office/drawing/2014/main" val="3311883347"/>
                    </a:ext>
                  </a:extLst>
                </a:gridCol>
                <a:gridCol w="1353005">
                  <a:extLst>
                    <a:ext uri="{9D8B030D-6E8A-4147-A177-3AD203B41FA5}">
                      <a16:colId xmlns:a16="http://schemas.microsoft.com/office/drawing/2014/main" val="3231787927"/>
                    </a:ext>
                  </a:extLst>
                </a:gridCol>
                <a:gridCol w="1296734">
                  <a:extLst>
                    <a:ext uri="{9D8B030D-6E8A-4147-A177-3AD203B41FA5}">
                      <a16:colId xmlns:a16="http://schemas.microsoft.com/office/drawing/2014/main" val="1096400316"/>
                    </a:ext>
                  </a:extLst>
                </a:gridCol>
                <a:gridCol w="80286">
                  <a:extLst>
                    <a:ext uri="{9D8B030D-6E8A-4147-A177-3AD203B41FA5}">
                      <a16:colId xmlns:a16="http://schemas.microsoft.com/office/drawing/2014/main" val="811342107"/>
                    </a:ext>
                  </a:extLst>
                </a:gridCol>
              </a:tblGrid>
              <a:tr h="1744646"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3047" marR="530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47" marR="530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47" marR="530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047" marR="530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047" marR="530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47" marR="530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287243"/>
                  </a:ext>
                </a:extLst>
              </a:tr>
              <a:tr h="756455"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Мельникова Елена Анатольевна</a:t>
                      </a:r>
                    </a:p>
                  </a:txBody>
                  <a:tcPr marL="53047" marR="530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Маслова Виктория Вячеславовна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047" marR="530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Лаушкина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047" marR="530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Мариева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047" marR="530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Тырновская</a:t>
                      </a: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Елена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Александровна</a:t>
                      </a:r>
                    </a:p>
                  </a:txBody>
                  <a:tcPr marL="53047" marR="53047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Виноградова Анастасия Владимировна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047" marR="53047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375352"/>
                  </a:ext>
                </a:extLst>
              </a:tr>
              <a:tr h="1483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(лидер рабочей группы, планирование мероприятий, мониторинг процессов, отчет)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047" marR="530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(стандартизация, методическая поддержка)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047" marR="530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(хронометраж)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047" marR="530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(хронометраж)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047" marR="530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фотофиксация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визуализация)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047" marR="530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(Визуализация, планирование, отчет)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047" marR="530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862830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27" y="1878165"/>
            <a:ext cx="1339881" cy="17294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303" y="1888226"/>
            <a:ext cx="1210094" cy="17281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693" y="1871594"/>
            <a:ext cx="1239602" cy="17374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300" y="1926927"/>
            <a:ext cx="1252196" cy="16561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092" y="1875246"/>
            <a:ext cx="1448165" cy="1728192"/>
          </a:xfrm>
          <a:prstGeom prst="rect">
            <a:avLst/>
          </a:prstGeom>
        </p:spPr>
      </p:pic>
      <p:pic>
        <p:nvPicPr>
          <p:cNvPr id="22" name="Picture 1" descr="виноградова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934" y="1748116"/>
            <a:ext cx="1226701" cy="184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1871594"/>
            <a:ext cx="169697" cy="17318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522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642910" y="5474159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8929717" y="0"/>
            <a:ext cx="137001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0073" y="1213806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3386705" y="260648"/>
            <a:ext cx="57572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Миссия и ценности детской поликлиники № 2 ГУЗ ЯО «ГДБ»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6F7EC56-85E8-470A-AC06-BA07863F58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759" y="116631"/>
            <a:ext cx="864096" cy="74895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27B24BF-931F-45DA-B939-2132E5AD3D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109305"/>
            <a:ext cx="753575" cy="67920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FE41852-DAAD-4A1E-A0B0-8F4BE875FE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840870" cy="69561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3D1C3D5-9F96-4DD8-B296-7008489CCE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1252" y="0"/>
            <a:ext cx="1033977" cy="87998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4071" y="1453019"/>
            <a:ext cx="806733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Миссия:</a:t>
            </a:r>
            <a:r>
              <a:rPr lang="ru-RU" dirty="0"/>
              <a:t> Мы работаем </a:t>
            </a:r>
            <a:br>
              <a:rPr lang="ru-RU" dirty="0"/>
            </a:br>
            <a:r>
              <a:rPr lang="ru-RU" dirty="0"/>
              <a:t>во благо здоровья детей, потому что здоровье детей – это основа национальной безопасности и залог прогрессивного развития общества!</a:t>
            </a:r>
          </a:p>
          <a:p>
            <a:endParaRPr lang="ru-RU" dirty="0"/>
          </a:p>
          <a:p>
            <a:r>
              <a:rPr lang="ru-RU" b="1" dirty="0"/>
              <a:t>Цель:</a:t>
            </a:r>
            <a:r>
              <a:rPr lang="ru-RU" dirty="0"/>
              <a:t> удовлетворение потребностей детей в качественной лечебно-профилактической медицинской помощи.</a:t>
            </a:r>
          </a:p>
          <a:p>
            <a:endParaRPr lang="ru-RU" dirty="0"/>
          </a:p>
          <a:p>
            <a:r>
              <a:rPr lang="ru-RU" b="1" dirty="0"/>
              <a:t>Задача: </a:t>
            </a:r>
            <a:r>
              <a:rPr lang="ru-RU" dirty="0"/>
              <a:t>работать без риска для детей, их законных представителей и сотрудников.</a:t>
            </a:r>
          </a:p>
          <a:p>
            <a:endParaRPr lang="ru-RU" dirty="0"/>
          </a:p>
          <a:p>
            <a:r>
              <a:rPr lang="ru-RU" b="1" dirty="0"/>
              <a:t>Ценности: </a:t>
            </a:r>
          </a:p>
          <a:p>
            <a:r>
              <a:rPr lang="ru-RU" b="1" dirty="0"/>
              <a:t>Качество</a:t>
            </a:r>
            <a:r>
              <a:rPr lang="ru-RU" dirty="0"/>
              <a:t> - деятельность, соответствующая клиническим рекомендациям, порядкам и стандартам оказания медицинской помощи. Повышение уровня удовлетворенности пациентов. </a:t>
            </a:r>
          </a:p>
          <a:p>
            <a:r>
              <a:rPr lang="ru-RU" b="1" dirty="0"/>
              <a:t>Доброжелательное отношение </a:t>
            </a:r>
            <a:r>
              <a:rPr lang="ru-RU" dirty="0"/>
              <a:t>– квалифицированный , отзывчивый и чуткий персонал, способный сопереживать детям, бережное отношение к пациентам, формирование положительного эмоционального восприятия лечебного процесса.</a:t>
            </a:r>
          </a:p>
          <a:p>
            <a:r>
              <a:rPr lang="ru-RU" b="1" dirty="0"/>
              <a:t>Профессионализм</a:t>
            </a:r>
            <a:r>
              <a:rPr lang="ru-RU" dirty="0"/>
              <a:t> – постоянное повышение квалификации сотрудников.</a:t>
            </a:r>
          </a:p>
        </p:txBody>
      </p:sp>
    </p:spTree>
    <p:extLst>
      <p:ext uri="{BB962C8B-B14F-4D97-AF65-F5344CB8AC3E}">
        <p14:creationId xmlns:p14="http://schemas.microsoft.com/office/powerpoint/2010/main" val="1440073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0" y="965101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61323771"/>
              </p:ext>
            </p:extLst>
          </p:nvPr>
        </p:nvGraphicFramePr>
        <p:xfrm>
          <a:off x="368135" y="1235034"/>
          <a:ext cx="8524345" cy="5398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87318" y="36005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Нормативное регулирование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роекта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«Организация процесса забора биоматериала на COVID-19»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627784" y="62204"/>
            <a:ext cx="504056" cy="5503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Рисунок 10">
            <a:extLst>
              <a:ext uri="{FF2B5EF4-FFF2-40B4-BE49-F238E27FC236}">
                <a16:creationId xmlns:a16="http://schemas.microsoft.com/office/drawing/2014/main" id="{7F91CF6D-C417-4D40-A9D3-D640FB2AFAED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 r="72893"/>
          <a:stretch>
            <a:fillRect/>
          </a:stretch>
        </p:blipFill>
        <p:spPr bwMode="auto">
          <a:xfrm>
            <a:off x="108391" y="-896"/>
            <a:ext cx="791201" cy="82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Картинки по запросу росатом">
            <a:extLst>
              <a:ext uri="{FF2B5EF4-FFF2-40B4-BE49-F238E27FC236}">
                <a16:creationId xmlns:a16="http://schemas.microsoft.com/office/drawing/2014/main" id="{DC40C301-79CB-4895-BFDB-FAABD5DCB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1479" y="87348"/>
            <a:ext cx="574982" cy="728312"/>
          </a:xfrm>
          <a:prstGeom prst="rect">
            <a:avLst/>
          </a:prstGeom>
          <a:noFill/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D9635A0-7004-4FA4-9082-B12842D1B4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743" y="87349"/>
            <a:ext cx="646538" cy="6130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B0368B6-8073-4135-8FF9-EACF3F080D6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0"/>
            <a:ext cx="792088" cy="77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8666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642910" y="5474159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0073" y="1213806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491880" y="0"/>
            <a:ext cx="52755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Стратегия развития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детской поликлиники № 2 ГУЗ ЯО «ГДБ»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2020 - 2021 годы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0B2E657-A43D-4B5C-B244-44366131FF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759" y="116631"/>
            <a:ext cx="864096" cy="74895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A43C0A8-22DD-4E4C-861C-5F9AE21E88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109305"/>
            <a:ext cx="753575" cy="67920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C3026C5-68F2-41C6-9E6D-76E6D5AA4D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840870" cy="69561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6F29832-26E5-4A6D-8A14-8A4896009E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8155" y="4688"/>
            <a:ext cx="1033977" cy="879982"/>
          </a:xfrm>
          <a:prstGeom prst="rect">
            <a:avLst/>
          </a:prstGeom>
        </p:spPr>
      </p:pic>
      <p:sp>
        <p:nvSpPr>
          <p:cNvPr id="16" name="Полилиния: фигура 7">
            <a:extLst>
              <a:ext uri="{FF2B5EF4-FFF2-40B4-BE49-F238E27FC236}">
                <a16:creationId xmlns:a16="http://schemas.microsoft.com/office/drawing/2014/main" id="{DFA723D3-08F3-4E96-8633-0365D71BFCA5}"/>
              </a:ext>
            </a:extLst>
          </p:cNvPr>
          <p:cNvSpPr/>
          <p:nvPr/>
        </p:nvSpPr>
        <p:spPr>
          <a:xfrm>
            <a:off x="5452590" y="3933057"/>
            <a:ext cx="1468933" cy="866163"/>
          </a:xfrm>
          <a:custGeom>
            <a:avLst/>
            <a:gdLst>
              <a:gd name="connsiteX0" fmla="*/ 0 w 1468933"/>
              <a:gd name="connsiteY0" fmla="*/ 0 h 1476000"/>
              <a:gd name="connsiteX1" fmla="*/ 1468933 w 1468933"/>
              <a:gd name="connsiteY1" fmla="*/ 0 h 1476000"/>
              <a:gd name="connsiteX2" fmla="*/ 1468933 w 1468933"/>
              <a:gd name="connsiteY2" fmla="*/ 1476000 h 1476000"/>
              <a:gd name="connsiteX3" fmla="*/ 0 w 1468933"/>
              <a:gd name="connsiteY3" fmla="*/ 1476000 h 1476000"/>
              <a:gd name="connsiteX4" fmla="*/ 0 w 1468933"/>
              <a:gd name="connsiteY4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8933" h="1476000">
                <a:moveTo>
                  <a:pt x="0" y="0"/>
                </a:moveTo>
                <a:lnTo>
                  <a:pt x="1468933" y="0"/>
                </a:lnTo>
                <a:lnTo>
                  <a:pt x="1468933" y="1476000"/>
                </a:lnTo>
                <a:lnTo>
                  <a:pt x="0" y="1476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416560" rIns="0" bIns="416560" numCol="1" spcCol="1270" anchor="ctr" anchorCtr="0">
            <a:noAutofit/>
          </a:bodyPr>
          <a:lstStyle/>
          <a:p>
            <a:pPr marL="0" lvl="0" indent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4100" kern="120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188637"/>
              </p:ext>
            </p:extLst>
          </p:nvPr>
        </p:nvGraphicFramePr>
        <p:xfrm>
          <a:off x="395536" y="4011119"/>
          <a:ext cx="7586666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3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954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3409950" algn="l"/>
                        </a:tabLst>
                        <a:defRPr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Сокращение времени ожидания осмотра врача-педиатра до проведения вакцинации и после нее. </a:t>
                      </a: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28.09.2020-25.03.2021)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3409950" algn="l"/>
                        </a:tabLst>
                        <a:defRPr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Сокращение времени прохождения профилактических медицинских осмотров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дп№2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3409950" algn="l"/>
                        </a:tabLst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(28.09.2020-25.03.2021)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3409950" algn="l"/>
                        </a:tabLst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Увеличение доли ранней диагностики глазных заболеваний при проведении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профосмотра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 ДП №2.</a:t>
                      </a:r>
                      <a:r>
                        <a:rPr lang="ru-RU" sz="12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25.12.2020-23.06.2021)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3409950" algn="l"/>
                        </a:tabLst>
                        <a:defRPr/>
                      </a:pP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  <a:tabLst>
                          <a:tab pos="3409950" algn="l"/>
                        </a:tabLst>
                      </a:pP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2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Сокращение времени ожидания рентгенологического исследования пациентов в ДП №2 в условиях 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COVID-19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/>
                      </a:r>
                      <a:b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(25.12.2020-23.06.2021)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процесса забора биоматериала на COVID-19  ( мазки методом ПЦР)  в ДП №2.</a:t>
                      </a:r>
                      <a:b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(26.04.2021-25.10.2021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Сокращение времени  ожидания проведения</a:t>
                      </a:r>
                      <a:b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исследования ЭХО-КС в ДП №2.</a:t>
                      </a:r>
                      <a:b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(20.05.2021-19.11.2021)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F77F4B21-563D-41B4-929F-F9A59CEF874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95536" y="1434081"/>
          <a:ext cx="7586666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3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191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времени оформления направления, приема и сопровождения пациента в дневной стационар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ДП №2. </a:t>
                      </a:r>
                      <a:b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( 30.09.2019 – 16.03.2020)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Сокращение времени ожидания у кабинета врача акушера-гинеколога</a:t>
                      </a: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b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(11.11.2019 – 24.04.2020)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Сокращение времени ожидания пациентом в очереди у кабинета врача физиотерапии в ДП №2. </a:t>
                      </a:r>
                      <a:b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(06.02.2020 – 07.07.2020)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Сокращение времени ожидания вакцинопрофилактики.  Формирование прививочной картотеки в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ДП 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№2</a:t>
                      </a:r>
                      <a:b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(06.02.2020 – 07.07.2020)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Сокращение</a:t>
                      </a:r>
                      <a:r>
                        <a:rPr lang="ru-RU" sz="1200" b="1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времени ожидания проведения эндоскопического обследования в ДП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№2»</a:t>
                      </a:r>
                      <a:r>
                        <a:rPr lang="ru-RU" sz="1200" b="1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b="1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200" b="1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(02.03.2020-01.04.2020)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1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Сокращение времени рассмотрения обращений граждан в ДП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№2»</a:t>
                      </a:r>
                      <a:r>
                        <a:rPr lang="ru-RU" sz="1200" b="1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b="1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200" b="1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(30.03.3030-28.09.2020)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50178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2438"/>
            <a:ext cx="9144000" cy="47368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150293"/>
            <a:ext cx="8748464" cy="23083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1400" b="1" dirty="0">
              <a:latin typeface="Georgia" pitchFamily="18" charset="0"/>
            </a:endParaRPr>
          </a:p>
          <a:p>
            <a:pPr algn="ctr"/>
            <a:endParaRPr lang="ru-RU" sz="1400" b="1" dirty="0">
              <a:latin typeface="Georgia" pitchFamily="18" charset="0"/>
            </a:endParaRPr>
          </a:p>
          <a:p>
            <a:pPr algn="ctr"/>
            <a:r>
              <a:rPr lang="ru-RU" altLang="ru-RU" sz="2000" b="1" dirty="0">
                <a:latin typeface="Arial" pitchFamily="34" charset="0"/>
                <a:cs typeface="Arial" pitchFamily="34" charset="0"/>
              </a:rPr>
              <a:t>ГУЗ ЯО «ГОРОДСКАЯ ДЕТСКАЯ БОЛЬНИЦА»</a:t>
            </a:r>
            <a:br>
              <a:rPr lang="ru-RU" altLang="ru-RU" sz="2000" b="1" dirty="0">
                <a:latin typeface="Arial" pitchFamily="34" charset="0"/>
                <a:cs typeface="Arial" pitchFamily="34" charset="0"/>
              </a:rPr>
            </a:br>
            <a:r>
              <a:rPr lang="ru-RU" altLang="ru-RU" sz="2000" b="1" dirty="0">
                <a:latin typeface="Arial" pitchFamily="34" charset="0"/>
                <a:cs typeface="Arial" pitchFamily="34" charset="0"/>
              </a:rPr>
              <a:t>детская поликлиника № 2</a:t>
            </a:r>
            <a:endParaRPr lang="ru-RU" altLang="ru-RU" sz="2000" b="1" dirty="0">
              <a:latin typeface="Georgia" pitchFamily="18" charset="0"/>
            </a:endParaRPr>
          </a:p>
          <a:p>
            <a:pPr algn="ctr"/>
            <a:endParaRPr lang="ru-RU" sz="4000" b="1" dirty="0">
              <a:latin typeface="Georgia" pitchFamily="18" charset="0"/>
            </a:endParaRPr>
          </a:p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748464" y="-1"/>
            <a:ext cx="181222" cy="68892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929686" y="0"/>
            <a:ext cx="214314" cy="68892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50F0263-22BF-49C7-92EE-0A4460F11A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759" y="116631"/>
            <a:ext cx="864096" cy="74895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FDA49E4-D88B-4CD4-86E6-BF8EDA710A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109305"/>
            <a:ext cx="753575" cy="67920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69513F0-335F-41B0-B88D-F0080F6A6D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840870" cy="69561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13CD9F0-1921-43C9-BCE2-710462F46A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6611" y="51116"/>
            <a:ext cx="1033977" cy="87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650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642910" y="5474159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3274985" y="90056"/>
            <a:ext cx="544129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 в  рамках проекта</a:t>
            </a:r>
            <a:r>
              <a:rPr lang="en-US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«Организация процесса забора биоматериала на COVID-19» </a:t>
            </a:r>
            <a:endParaRPr lang="ru-RU" sz="17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0" y="1053876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3661665"/>
            <a:ext cx="4572000" cy="4565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0">
            <a:extLst>
              <a:ext uri="{FF2B5EF4-FFF2-40B4-BE49-F238E27FC236}">
                <a16:creationId xmlns:a16="http://schemas.microsoft.com/office/drawing/2014/main" id="{A9738BE6-9A8C-4A73-965B-DF395E655DF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r="72893"/>
          <a:stretch>
            <a:fillRect/>
          </a:stretch>
        </p:blipFill>
        <p:spPr bwMode="auto">
          <a:xfrm>
            <a:off x="108391" y="-896"/>
            <a:ext cx="791201" cy="82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Картинки по запросу росатом">
            <a:extLst>
              <a:ext uri="{FF2B5EF4-FFF2-40B4-BE49-F238E27FC236}">
                <a16:creationId xmlns:a16="http://schemas.microsoft.com/office/drawing/2014/main" id="{CA235120-6E91-45EA-91E4-8BFD1A371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1479" y="87348"/>
            <a:ext cx="574982" cy="728312"/>
          </a:xfrm>
          <a:prstGeom prst="rect">
            <a:avLst/>
          </a:prstGeom>
          <a:noFill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DDA7ED4-448E-4500-A17B-892FD014A4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743" y="87349"/>
            <a:ext cx="646538" cy="61308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0EE4949-B45D-4C86-B4D9-49FAA555BC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87348"/>
            <a:ext cx="646538" cy="61308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8A92888-0005-4B95-B8C6-091E06C092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0"/>
            <a:ext cx="792088" cy="775724"/>
          </a:xfrm>
          <a:prstGeom prst="rect">
            <a:avLst/>
          </a:prstGeom>
        </p:spPr>
      </p:pic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92096"/>
              </p:ext>
            </p:extLst>
          </p:nvPr>
        </p:nvGraphicFramePr>
        <p:xfrm>
          <a:off x="161337" y="1527555"/>
          <a:ext cx="8392731" cy="4541796"/>
        </p:xfrm>
        <a:graphic>
          <a:graphicData uri="http://schemas.openxmlformats.org/drawingml/2006/table">
            <a:tbl>
              <a:tblPr firstRow="1">
                <a:tableStyleId>{0505E3EF-67EA-436B-97B2-0124C06EBD24}</a:tableStyleId>
              </a:tblPr>
              <a:tblGrid>
                <a:gridCol w="230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7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86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3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5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71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807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Период  обучения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Организация, проводившая обучение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Категория</a:t>
                      </a:r>
                      <a:r>
                        <a:rPr lang="ru-RU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персонала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</a:t>
                      </a:r>
                      <a:r>
                        <a:rPr lang="ru-RU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сотрудников, прошедших обучение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564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</a:t>
                      </a: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%*</a:t>
                      </a: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68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04.06.2019</a:t>
                      </a:r>
                    </a:p>
                  </a:txBody>
                  <a:tcPr marL="63156" marR="6315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Федеральное</a:t>
                      </a:r>
                      <a:r>
                        <a:rPr lang="ru-RU" sz="13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государственное бюджетное образовательное учреждение высшего образования «Ярославский государственный медицинский университет» Министерства здравоохранения Российской Федерации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6" marR="6315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Мед. сёстры</a:t>
                      </a:r>
                    </a:p>
                  </a:txBody>
                  <a:tcPr marL="63156" marR="6315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</a:t>
                      </a:r>
                    </a:p>
                  </a:txBody>
                  <a:tcPr marL="63156" marR="6315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63156" marR="6315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6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04.06.2019</a:t>
                      </a:r>
                    </a:p>
                  </a:txBody>
                  <a:tcPr marL="63156" marR="6315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Федеральное</a:t>
                      </a:r>
                      <a:r>
                        <a:rPr lang="ru-RU" sz="13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государственное бюджетное образовательное учреждение высшего образования «Ярославский государственный медицинский университет» Министерства здравоохранения Российской Федерации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6" marR="6315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врачи</a:t>
                      </a:r>
                    </a:p>
                  </a:txBody>
                  <a:tcPr marL="63156" marR="6315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</a:t>
                      </a:r>
                    </a:p>
                  </a:txBody>
                  <a:tcPr marL="63156" marR="6315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63156" marR="6315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2771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642910" y="5474159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835520644"/>
              </p:ext>
            </p:extLst>
          </p:nvPr>
        </p:nvGraphicFramePr>
        <p:xfrm>
          <a:off x="158953" y="1476356"/>
          <a:ext cx="856895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Группа 14"/>
          <p:cNvGrpSpPr/>
          <p:nvPr/>
        </p:nvGrpSpPr>
        <p:grpSpPr>
          <a:xfrm>
            <a:off x="2339752" y="3861048"/>
            <a:ext cx="6192688" cy="2256053"/>
            <a:chOff x="3007054" y="3130000"/>
            <a:chExt cx="5345873" cy="1137107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6" name="Прямоугольник с двумя скругленными соседними углами 15"/>
            <p:cNvSpPr/>
            <p:nvPr/>
          </p:nvSpPr>
          <p:spPr>
            <a:xfrm rot="5400000">
              <a:off x="5111437" y="1025617"/>
              <a:ext cx="1137107" cy="5345873"/>
            </a:xfrm>
            <a:prstGeom prst="round2SameRect">
              <a:avLst/>
            </a:prstGeom>
            <a:grp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Прямоугольник 16"/>
            <p:cNvSpPr/>
            <p:nvPr/>
          </p:nvSpPr>
          <p:spPr>
            <a:xfrm>
              <a:off x="3124724" y="3185509"/>
              <a:ext cx="5103880" cy="102608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19050" rIns="38100" bIns="19050" numCol="1" spcCol="1270" anchor="ctr" anchorCtr="0">
              <a:noAutofit/>
            </a:bodyPr>
            <a:lstStyle/>
            <a:p>
              <a:pPr marL="268288" lvl="1" indent="-211138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Ненужное ожидание в очереди для получения информации </a:t>
              </a:r>
            </a:p>
            <a:p>
              <a:pPr marL="268288" lvl="1" indent="-211138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Долгое ожидание записи </a:t>
              </a:r>
              <a:r>
                <a:rPr lang="ru-RU" sz="16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прием</a:t>
              </a:r>
              <a:endPara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0" name="Прямоугольник 39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0" y="1053876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2896121" y="-61204"/>
            <a:ext cx="57995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 основных  проблем в детской поликлинике № 2 ГУЗ ЯО «ГДБ»   </a:t>
            </a:r>
          </a:p>
        </p:txBody>
      </p:sp>
      <p:sp>
        <p:nvSpPr>
          <p:cNvPr id="45" name="Заголовок 1"/>
          <p:cNvSpPr txBox="1">
            <a:spLocks/>
          </p:cNvSpPr>
          <p:nvPr/>
        </p:nvSpPr>
        <p:spPr>
          <a:xfrm>
            <a:off x="-374848" y="1340768"/>
            <a:ext cx="9518848" cy="750102"/>
          </a:xfrm>
          <a:prstGeom prst="rect">
            <a:avLst/>
          </a:prstGeom>
          <a:effectLst>
            <a:outerShdw blurRad="50800" dist="38100" dir="2700000" algn="tl" rotWithShape="0">
              <a:schemeClr val="accent1">
                <a:alpha val="40000"/>
              </a:schemeClr>
            </a:outerShdw>
          </a:effec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cap="all" dirty="0">
              <a:latin typeface="Georgia" pitchFamily="18" charset="0"/>
              <a:ea typeface="+mn-ea"/>
              <a:cs typeface="+mn-cs"/>
            </a:endParaRPr>
          </a:p>
        </p:txBody>
      </p:sp>
      <p:pic>
        <p:nvPicPr>
          <p:cNvPr id="15" name="Рисунок 10">
            <a:extLst>
              <a:ext uri="{FF2B5EF4-FFF2-40B4-BE49-F238E27FC236}">
                <a16:creationId xmlns:a16="http://schemas.microsoft.com/office/drawing/2014/main" id="{F1C898FF-0A8A-4DDE-AABB-5E5FF42179C4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 r="72893"/>
          <a:stretch>
            <a:fillRect/>
          </a:stretch>
        </p:blipFill>
        <p:spPr bwMode="auto">
          <a:xfrm>
            <a:off x="108391" y="-896"/>
            <a:ext cx="791201" cy="82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 descr="Картинки по запросу росатом">
            <a:extLst>
              <a:ext uri="{FF2B5EF4-FFF2-40B4-BE49-F238E27FC236}">
                <a16:creationId xmlns:a16="http://schemas.microsoft.com/office/drawing/2014/main" id="{559CA895-3B44-4A9B-A284-3D5685965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1479" y="87348"/>
            <a:ext cx="574982" cy="728312"/>
          </a:xfrm>
          <a:prstGeom prst="rect">
            <a:avLst/>
          </a:prstGeom>
          <a:noFill/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E71319C-9F0B-4F09-B797-38004881EBF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87348"/>
            <a:ext cx="646538" cy="61308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EC9A7E2-07F8-4C38-8364-3D404C58AA4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0"/>
            <a:ext cx="792088" cy="77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978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71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5" name="TextBox 74"/>
          <p:cNvSpPr txBox="1"/>
          <p:nvPr/>
        </p:nvSpPr>
        <p:spPr>
          <a:xfrm>
            <a:off x="3363165" y="161825"/>
            <a:ext cx="53505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Сводный  анализ  проблем в  рамках проекта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«Организация процесса забора биоматериала на COVID-19» 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251520" y="1294704"/>
            <a:ext cx="8352928" cy="5431032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0" y="1053876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DFD0665-79BF-4347-825F-4692DFCA48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87348"/>
            <a:ext cx="646538" cy="613086"/>
          </a:xfrm>
          <a:prstGeom prst="rect">
            <a:avLst/>
          </a:prstGeom>
        </p:spPr>
      </p:pic>
      <p:pic>
        <p:nvPicPr>
          <p:cNvPr id="17" name="Рисунок 10">
            <a:extLst>
              <a:ext uri="{FF2B5EF4-FFF2-40B4-BE49-F238E27FC236}">
                <a16:creationId xmlns:a16="http://schemas.microsoft.com/office/drawing/2014/main" id="{B79686B2-2F00-4300-AF9B-F7976C03337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r="72893"/>
          <a:stretch>
            <a:fillRect/>
          </a:stretch>
        </p:blipFill>
        <p:spPr bwMode="auto">
          <a:xfrm>
            <a:off x="108391" y="-896"/>
            <a:ext cx="791201" cy="82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 descr="Картинки по запросу росатом">
            <a:extLst>
              <a:ext uri="{FF2B5EF4-FFF2-40B4-BE49-F238E27FC236}">
                <a16:creationId xmlns:a16="http://schemas.microsoft.com/office/drawing/2014/main" id="{D98B292D-7178-4396-B976-43531C2EB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1479" y="87348"/>
            <a:ext cx="574982" cy="728312"/>
          </a:xfrm>
          <a:prstGeom prst="rect">
            <a:avLst/>
          </a:prstGeom>
          <a:noFill/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443A44B-D754-4914-AADA-425EEF2768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0"/>
            <a:ext cx="792088" cy="775724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115616" y="1461326"/>
            <a:ext cx="16485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Фотофиксация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20" y="1839924"/>
            <a:ext cx="3427186" cy="211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54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-2916832" y="3001835"/>
            <a:ext cx="10972800" cy="51720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23528" y="2924944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555776" y="116632"/>
            <a:ext cx="504056" cy="5503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600" y="64740"/>
            <a:ext cx="659728" cy="627956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540" y="28458"/>
            <a:ext cx="740796" cy="664238"/>
          </a:xfrm>
          <a:prstGeom prst="rect">
            <a:avLst/>
          </a:prstGeom>
        </p:spPr>
      </p:pic>
      <p:sp>
        <p:nvSpPr>
          <p:cNvPr id="63" name="Прямоугольник 62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07141" y="1439849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68715" y="17066"/>
            <a:ext cx="56538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Сводный анализ проектов, реализуемых в 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детской поликлинике № 2 ГУЗ ЯО «ГДБ» 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1560" y="1962833"/>
            <a:ext cx="7776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Направления, выбранные для реализации в рамках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ного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проекта «Развитие системы оказания первичной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медико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санитарной помощи» в части создания и тиражирования новой модели медицинской организации, оказывающей первичную медико-санитарную помощь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0"/>
            <a:ext cx="792088" cy="77572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7474F7F-7B42-4110-986C-693F0CB77B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87348"/>
            <a:ext cx="646538" cy="613086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43540" y="3714909"/>
            <a:ext cx="8204657" cy="25202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90720" y="4345904"/>
            <a:ext cx="536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>
              <a:cs typeface="Times New Roman" pitchFamily="18" charset="0"/>
            </a:endParaRPr>
          </a:p>
          <a:p>
            <a:pPr marL="628650" indent="-628650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Диагностические исследования</a:t>
            </a:r>
            <a:endParaRPr lang="ru-RU" sz="2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697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124744"/>
            <a:ext cx="8640960" cy="84544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41054" y="108319"/>
            <a:ext cx="55323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Сводный анализ проектов, реализуемых в 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детской поликлинике № 2 ГУЗ ЯО «ГДБ» 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7987" y="1461910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627784" y="116632"/>
            <a:ext cx="504056" cy="5503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7563" y="133107"/>
            <a:ext cx="659728" cy="62795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116632"/>
            <a:ext cx="740796" cy="66423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0672" y="0"/>
            <a:ext cx="792088" cy="77572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C05BC74-3FEA-4337-8820-A24A6A6A84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646538" cy="613086"/>
          </a:xfrm>
          <a:prstGeom prst="rect">
            <a:avLst/>
          </a:prstGeom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207502"/>
              </p:ext>
            </p:extLst>
          </p:nvPr>
        </p:nvGraphicFramePr>
        <p:xfrm>
          <a:off x="126348" y="1680697"/>
          <a:ext cx="8458463" cy="4876800"/>
        </p:xfrm>
        <a:graphic>
          <a:graphicData uri="http://schemas.openxmlformats.org/drawingml/2006/table">
            <a:tbl>
              <a:tblPr firstRow="1" bandCol="1">
                <a:tableStyleId>{8799B23B-EC83-4686-B30A-512413B5E67A}</a:tableStyleId>
              </a:tblPr>
              <a:tblGrid>
                <a:gridCol w="1925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87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42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897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Направление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прикрепленного</a:t>
                      </a:r>
                      <a:r>
                        <a:rPr lang="ru-RU" sz="18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населения, тыс. человек</a:t>
                      </a:r>
                      <a:endParaRPr lang="ru-RU" sz="1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Цели и задачи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1495">
                <a:tc rowSpan="3">
                  <a:txBody>
                    <a:bodyPr/>
                    <a:lstStyle/>
                    <a:p>
                      <a:pPr marL="0" indent="0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Диагностические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исследования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удаленной записи на прием в медицинские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организации, 100 %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записей на забор биоматериала на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covid-19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произведенных без посещения регистратуры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Достижение критерия НММО17.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1495">
                <a:tc vMerge="1">
                  <a:txBody>
                    <a:bodyPr/>
                    <a:lstStyle/>
                    <a:p>
                      <a:pPr algn="l"/>
                      <a:endParaRPr lang="ru-RU" sz="15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500" i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Сокращение времени ожидания у кабинета врача-педиатра и кабинета доврачебной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помощи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до 2-3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минут.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501">
                <a:tc vMerge="1">
                  <a:txBody>
                    <a:bodyPr/>
                    <a:lstStyle/>
                    <a:p>
                      <a:pPr marL="0" indent="0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None/>
                      </a:pPr>
                      <a:endParaRPr lang="ru-RU" sz="2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амбулаторного приема плановых пациентов врачами строго по времени и по предварительной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записи, 90 %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посещений по установленному времени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/90 %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посещений по предварительной записи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Достижение критерия НММО 16.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31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255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Заголовок 1"/>
          <p:cNvSpPr txBox="1">
            <a:spLocks/>
          </p:cNvSpPr>
          <p:nvPr/>
        </p:nvSpPr>
        <p:spPr>
          <a:xfrm>
            <a:off x="-396552" y="1454762"/>
            <a:ext cx="9518848" cy="750102"/>
          </a:xfrm>
          <a:prstGeom prst="rect">
            <a:avLst/>
          </a:prstGeom>
          <a:effectLst>
            <a:outerShdw blurRad="50800" dist="38100" dir="2700000" algn="tl" rotWithShape="0">
              <a:schemeClr val="accent1">
                <a:alpha val="40000"/>
              </a:schemeClr>
            </a:outerShdw>
          </a:effec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cap="all" dirty="0"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4" name="TextBox 73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5" name="TextBox 74"/>
          <p:cNvSpPr txBox="1"/>
          <p:nvPr/>
        </p:nvSpPr>
        <p:spPr>
          <a:xfrm>
            <a:off x="3431733" y="71759"/>
            <a:ext cx="508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основных показателей проекта: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«Организация процесса забора биоматериала на COVID-19» 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0" y="1148977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6F1D5E6-4600-487B-B8D6-EADCBF50D5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76876"/>
            <a:ext cx="812804" cy="66423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842C62F-228C-4AEE-BFDF-AE4BBC49E2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753" y="133107"/>
            <a:ext cx="646538" cy="62795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86A5BAB-49A6-45C4-B8FB-FC456B7A5E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646538" cy="61308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5B35528-01BF-4026-9C0C-07CCC0C96D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0672" y="0"/>
            <a:ext cx="812804" cy="775724"/>
          </a:xfrm>
          <a:prstGeom prst="rect">
            <a:avLst/>
          </a:prstGeom>
        </p:spPr>
      </p:pic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699531"/>
              </p:ext>
            </p:extLst>
          </p:nvPr>
        </p:nvGraphicFramePr>
        <p:xfrm>
          <a:off x="179512" y="1375167"/>
          <a:ext cx="8338364" cy="5069967"/>
        </p:xfrm>
        <a:graphic>
          <a:graphicData uri="http://schemas.openxmlformats.org/drawingml/2006/table">
            <a:tbl>
              <a:tblPr firstRow="1" bandCol="1">
                <a:tableStyleId>{8799B23B-EC83-4686-B30A-512413B5E67A}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55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318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проблема</a:t>
                      </a:r>
                    </a:p>
                  </a:txBody>
                  <a:tcPr marL="21109" marR="2110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показатель</a:t>
                      </a:r>
                    </a:p>
                  </a:txBody>
                  <a:tcPr marL="21109" marR="2110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текущее состояние</a:t>
                      </a:r>
                    </a:p>
                  </a:txBody>
                  <a:tcPr marL="21109" marR="2110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целевое состояние</a:t>
                      </a:r>
                    </a:p>
                  </a:txBody>
                  <a:tcPr marL="21109" marR="2110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6199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Обеспечение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удаленной записи на прием в медицинские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организации.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Достижение критерия НММО17.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Доля  записей на забор биоматериала на covid-19, произведенных без посещения регистратуры, %.</a:t>
                      </a: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573220"/>
                  </a:ext>
                </a:extLst>
              </a:tr>
              <a:tr h="776199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Сокращение времени ожидания у кабинета врача-педиатра и кабинета доврачебной помощи.</a:t>
                      </a: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Длительность, минуты.</a:t>
                      </a: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15-30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02.мар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03091"/>
                  </a:ext>
                </a:extLst>
              </a:tr>
              <a:tr h="622163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Обеспечение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амбулаторного приема плановых пациентов врачами строго по времени и по предварительной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записи,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Достижение критерия НММО 16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Доля посещений по установленному времени, % /доля посещений по предварительной записи, %.</a:t>
                      </a: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30/50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90/90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604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0764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Прямоугольник 143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Прямоугольник 144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395536" y="2204864"/>
            <a:ext cx="7976684" cy="51720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endParaRPr lang="ru-RU" dirty="0"/>
          </a:p>
        </p:txBody>
      </p:sp>
      <p:sp>
        <p:nvSpPr>
          <p:cNvPr id="146" name="Прямоугольник 145"/>
          <p:cNvSpPr/>
          <p:nvPr/>
        </p:nvSpPr>
        <p:spPr>
          <a:xfrm>
            <a:off x="0" y="908720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7" name="TextBox 276"/>
          <p:cNvSpPr txBox="1"/>
          <p:nvPr/>
        </p:nvSpPr>
        <p:spPr>
          <a:xfrm>
            <a:off x="3119408" y="55155"/>
            <a:ext cx="55959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Проект: </a:t>
            </a:r>
            <a:r>
              <a:rPr lang="ru-RU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«Организация процесса забора биоматериала на COVID-19», </a:t>
            </a: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 решения проблем.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826270"/>
              </p:ext>
            </p:extLst>
          </p:nvPr>
        </p:nvGraphicFramePr>
        <p:xfrm>
          <a:off x="181037" y="1148071"/>
          <a:ext cx="8405681" cy="5667375"/>
        </p:xfrm>
        <a:graphic>
          <a:graphicData uri="http://schemas.openxmlformats.org/drawingml/2006/table">
            <a:tbl>
              <a:tblPr firstRow="1" bandCol="1">
                <a:tableStyleId>{8799B23B-EC83-4686-B30A-512413B5E67A}</a:tableStyleId>
              </a:tblPr>
              <a:tblGrid>
                <a:gridCol w="2861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41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135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ПРОБЛЕМА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Мероприятия</a:t>
                      </a:r>
                      <a:r>
                        <a:rPr lang="ru-RU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для решения проблемы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ИТОГИ (ЭФФЕКТ)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5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Длительное ожидание у кабинета врача педиатра и кабинета доврачебной помощи: 15-30 минут.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Организация предварительной записи на  забор биоматериала на covid-19.</a:t>
                      </a:r>
                      <a:b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Организация возможности записи на  забор биоматериала на covid-19 в электронном виде. </a:t>
                      </a:r>
                      <a:b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Организация записи на  забор биоматериала на covid-19 из кабинета врача.</a:t>
                      </a:r>
                      <a:b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Обеспечение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удаленной записи на прием в медицинские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организации,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100 % записей на забор биоматериала на covid-19, произведенных без посещения регистратуры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Достижение критерия НММО17.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6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Отсутствие предварительной записи на забор биоматериала на covid-19.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Сокращение времени ожидания у кабинета врача-педиатра и кабинета доврачебной помощи до 2-3 минут.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60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Неравномерная нагрузка  по дням недели на кабинет доврачебной помощи:  15-20 человек в день.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Обеспечение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амбулаторного приема плановых пациентов врачами строго по времени и по предварительной записи), 90% посещений по установленному времени /90% посещений по предварительной записи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Достижение критерия НММО 16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513918"/>
                  </a:ext>
                </a:extLst>
              </a:tr>
            </a:tbl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6058E1E-EB29-441D-BF3B-3196AE5406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76876"/>
            <a:ext cx="864096" cy="66423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4D986C4-8424-4C2F-941B-BB1D624CF4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753" y="133107"/>
            <a:ext cx="646538" cy="62795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B1A38B4-E543-4C75-964A-6D7723C800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646538" cy="61308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66454E5-51BA-4F8D-ABC3-52F7947091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070" y="36521"/>
            <a:ext cx="812804" cy="77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7831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9249</TotalTime>
  <Words>2023</Words>
  <Application>Microsoft Office PowerPoint</Application>
  <PresentationFormat>Экран (4:3)</PresentationFormat>
  <Paragraphs>463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Georgia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инженер</cp:lastModifiedBy>
  <cp:revision>908</cp:revision>
  <dcterms:created xsi:type="dcterms:W3CDTF">2017-06-09T07:37:26Z</dcterms:created>
  <dcterms:modified xsi:type="dcterms:W3CDTF">2021-11-07T16:25:06Z</dcterms:modified>
</cp:coreProperties>
</file>