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55" r:id="rId6"/>
    <p:sldId id="459" r:id="rId7"/>
    <p:sldId id="460" r:id="rId8"/>
    <p:sldId id="453" r:id="rId9"/>
    <p:sldId id="419" r:id="rId10"/>
    <p:sldId id="477" r:id="rId11"/>
    <p:sldId id="445" r:id="rId12"/>
    <p:sldId id="457" r:id="rId13"/>
    <p:sldId id="461" r:id="rId14"/>
    <p:sldId id="468" r:id="rId15"/>
    <p:sldId id="462" r:id="rId16"/>
    <p:sldId id="475" r:id="rId17"/>
    <p:sldId id="476" r:id="rId18"/>
    <p:sldId id="464" r:id="rId19"/>
    <p:sldId id="425" r:id="rId20"/>
    <p:sldId id="474" r:id="rId21"/>
    <p:sldId id="395" r:id="rId2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291" autoAdjust="0"/>
  </p:normalViewPr>
  <p:slideViewPr>
    <p:cSldViewPr>
      <p:cViewPr varScale="1">
        <p:scale>
          <a:sx n="65" d="100"/>
          <a:sy n="65" d="100"/>
        </p:scale>
        <p:origin x="4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42830516227834"/>
          <c:y val="0.1409972224715591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27.2</c:v>
                </c:pt>
                <c:pt idx="29">
                  <c:v>27.4</c:v>
                </c:pt>
                <c:pt idx="30">
                  <c:v>27.599999999999998</c:v>
                </c:pt>
                <c:pt idx="31">
                  <c:v>27.799999999999997</c:v>
                </c:pt>
                <c:pt idx="32">
                  <c:v>27.999999999999996</c:v>
                </c:pt>
                <c:pt idx="33">
                  <c:v>28.199999999999996</c:v>
                </c:pt>
                <c:pt idx="34">
                  <c:v>28.399999999999995</c:v>
                </c:pt>
                <c:pt idx="35">
                  <c:v>28.599999999999994</c:v>
                </c:pt>
                <c:pt idx="36">
                  <c:v>28.799999999999994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824"/>
        <c:axId val="252452472"/>
      </c:scatterChart>
      <c:valAx>
        <c:axId val="25245482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2472"/>
        <c:crosses val="autoZero"/>
        <c:crossBetween val="midCat"/>
        <c:majorUnit val="1"/>
        <c:minorUnit val="0.1"/>
      </c:valAx>
      <c:valAx>
        <c:axId val="25245247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 smtClean="0">
                    <a:effectLst/>
                  </a:rPr>
                  <a:t>Доля записей, произведенных без посещения регистратуры,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7077313231427842E-2"/>
              <c:y val="0.132626522405437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82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8658538774426"/>
          <c:y val="7.0127675201298659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34">
                  <c:v>0.2</c:v>
                </c:pt>
                <c:pt idx="35">
                  <c:v>0.4</c:v>
                </c:pt>
                <c:pt idx="36">
                  <c:v>0.60000000000000009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36-4F9E-B057-2B09B3A68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432"/>
        <c:axId val="252453648"/>
      </c:scatterChart>
      <c:valAx>
        <c:axId val="2524544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3648"/>
        <c:crosses val="autoZero"/>
        <c:crossBetween val="midCat"/>
        <c:majorUnit val="1"/>
        <c:minorUnit val="0.1"/>
      </c:valAx>
      <c:valAx>
        <c:axId val="252453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посещений по установленному времени,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5240389956671"/>
          <c:y val="8.6027162183376499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34">
                  <c:v>0.2</c:v>
                </c:pt>
                <c:pt idx="35">
                  <c:v>0.4</c:v>
                </c:pt>
                <c:pt idx="36">
                  <c:v>0.60000000000000009</c:v>
                </c:pt>
              </c:numCache>
            </c:numRef>
          </c:xVal>
          <c:yVal>
            <c:numRef>
              <c:f>Лист1!$B$2:$B$38</c:f>
              <c:numCache>
                <c:formatCode>General</c:formatCode>
                <c:ptCount val="37"/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9F-4D74-A198-7FE9B5E0A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2454432"/>
        <c:axId val="252453648"/>
      </c:scatterChart>
      <c:valAx>
        <c:axId val="252454432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3648"/>
        <c:crosses val="autoZero"/>
        <c:crossBetween val="midCat"/>
        <c:majorUnit val="1"/>
        <c:minorUnit val="0.1"/>
      </c:valAx>
      <c:valAx>
        <c:axId val="2524536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1100"/>
                  </a:lnSpc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Доля посещений по </a:t>
                </a:r>
                <a:r>
                  <a:rPr lang="ru-RU" sz="1200" b="0" i="0" u="none" strike="noStrike" baseline="0" dirty="0" smtClean="0">
                    <a:effectLst/>
                  </a:rPr>
                  <a:t>предварительной записи, %</a:t>
                </a:r>
                <a:endParaRPr lang="ru-RU" sz="12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4320116168740355E-2"/>
              <c:y val="0.13262660114027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1100"/>
                </a:lnSpc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54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 ожидания проведения исследования ЭХО-КС.»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26424" custScaleY="116200" custLinFactNeighborX="1210" custLinFactNeighborY="3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NeighborX="-83856" custLinFactNeighborY="-19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26442" custLinFactNeighborX="1219" custLinFactNeighborY="-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NeighborX="-83856" custLinFactNeighborY="-9618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26442" custLinFactNeighborX="1115" custLinFactNeighborY="-9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26442" custLinFactNeighborX="638" custLinFactNeighborY="-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Неравномерная нагрузка по времени и дням приема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1716A807-926F-4919-8FF3-B3CC0FB819D5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</dgm:t>
    </dgm:pt>
    <dgm:pt modelId="{28A1587C-4542-430A-BEEB-1730BCEF7CF9}" type="parTrans" cxnId="{4B7FADDA-B278-4E21-A5C4-4D5D84AD1582}">
      <dgm:prSet/>
      <dgm:spPr/>
      <dgm:t>
        <a:bodyPr/>
        <a:lstStyle/>
        <a:p>
          <a:endParaRPr lang="ru-RU"/>
        </a:p>
      </dgm:t>
    </dgm:pt>
    <dgm:pt modelId="{C1E7A612-431C-4897-BFFF-C9496041503F}" type="sibTrans" cxnId="{4B7FADDA-B278-4E21-A5C4-4D5D84AD1582}">
      <dgm:prSet/>
      <dgm:spPr/>
      <dgm:t>
        <a:bodyPr/>
        <a:lstStyle/>
        <a:p>
          <a:endParaRPr lang="ru-RU"/>
        </a:p>
      </dgm:t>
    </dgm:pt>
    <dgm:pt modelId="{6516A24F-97D1-4CEE-A9B2-86803A43A16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rtl="0"/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E0FE5759-AE28-4569-8B88-6E1B47F8CB19}" type="parTrans" cxnId="{32150F79-D26C-410C-803C-6A360B2F6364}">
      <dgm:prSet/>
      <dgm:spPr/>
      <dgm:t>
        <a:bodyPr/>
        <a:lstStyle/>
        <a:p>
          <a:endParaRPr lang="ru-RU"/>
        </a:p>
      </dgm:t>
    </dgm:pt>
    <dgm:pt modelId="{0A37224B-0FC1-467A-9486-14D80288D999}" type="sibTrans" cxnId="{32150F79-D26C-410C-803C-6A360B2F6364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86732-EEDE-4113-8FDD-6DE361C2A62D}" type="presOf" srcId="{6516A24F-97D1-4CEE-A9B2-86803A43A16A}" destId="{E67D8E33-C935-4D5E-8318-0F5B78737EAD}" srcOrd="0" destOrd="2" presId="urn:microsoft.com/office/officeart/2005/8/layout/vList5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32150F79-D26C-410C-803C-6A360B2F6364}" srcId="{C8655351-1F73-4F52-913A-F4276FD456BD}" destId="{6516A24F-97D1-4CEE-A9B2-86803A43A16A}" srcOrd="2" destOrd="0" parTransId="{E0FE5759-AE28-4569-8B88-6E1B47F8CB19}" sibTransId="{0A37224B-0FC1-467A-9486-14D80288D999}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672FCE35-5D8A-4F09-BF0A-B27B8ADD6B6D}" type="presOf" srcId="{1716A807-926F-4919-8FF3-B3CC0FB819D5}" destId="{E67D8E33-C935-4D5E-8318-0F5B78737EAD}" srcOrd="0" destOrd="1" presId="urn:microsoft.com/office/officeart/2005/8/layout/vList5"/>
    <dgm:cxn modelId="{4B7FADDA-B278-4E21-A5C4-4D5D84AD1582}" srcId="{C8655351-1F73-4F52-913A-F4276FD456BD}" destId="{1716A807-926F-4919-8FF3-B3CC0FB819D5}" srcOrd="1" destOrd="0" parTransId="{28A1587C-4542-430A-BEEB-1730BCEF7CF9}" sibTransId="{C1E7A612-431C-4897-BFFF-C9496041503F}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F5E92E7-4DE4-42A9-BBEE-4A0D5E04106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5A685-1698-4A3E-8150-B6BAEB0D23CB}" type="sib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849C7FF9-01B0-4505-B603-60E8D1B2114A}" type="parTrans" cxnId="{EDCEDD19-368E-4221-9B60-790CA7062206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6BB48478-BBA0-42BA-8893-2CC70C02B4F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регистратуры для записи на ЭХО-КС.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FC4BF-2B41-462E-A394-DB862465A8F3}" type="parTrans" cxnId="{72208F50-85AB-4766-920D-E26F5E95EC22}">
      <dgm:prSet/>
      <dgm:spPr/>
      <dgm:t>
        <a:bodyPr/>
        <a:lstStyle/>
        <a:p>
          <a:endParaRPr lang="ru-RU"/>
        </a:p>
      </dgm:t>
    </dgm:pt>
    <dgm:pt modelId="{C827CA9C-5B1C-4141-AD6E-47739AC1B9F5}" type="sibTrans" cxnId="{72208F50-85AB-4766-920D-E26F5E95EC22}">
      <dgm:prSet/>
      <dgm:spPr/>
      <dgm:t>
        <a:bodyPr/>
        <a:lstStyle/>
        <a:p>
          <a:endParaRPr lang="ru-RU"/>
        </a:p>
      </dgm:t>
    </dgm:pt>
    <dgm:pt modelId="{7A0EC1C3-DB0C-4E7D-8A25-478856131DF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93972-1B95-471A-904D-E36C8D8C6709}" type="parTrans" cxnId="{514F0AD6-FC9D-42C9-95E2-3D9C690C644B}">
      <dgm:prSet/>
      <dgm:spPr/>
      <dgm:t>
        <a:bodyPr/>
        <a:lstStyle/>
        <a:p>
          <a:endParaRPr lang="ru-RU"/>
        </a:p>
      </dgm:t>
    </dgm:pt>
    <dgm:pt modelId="{7DF00081-4E56-472B-A6FD-93C91130FE04}" type="sibTrans" cxnId="{514F0AD6-FC9D-42C9-95E2-3D9C690C644B}">
      <dgm:prSet/>
      <dgm:spPr/>
      <dgm:t>
        <a:bodyPr/>
        <a:lstStyle/>
        <a:p>
          <a:endParaRPr lang="ru-RU"/>
        </a:p>
      </dgm:t>
    </dgm:pt>
    <dgm:pt modelId="{60FA7ADF-6F26-471D-9346-3FBFC1F9B05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</a:t>
          </a:r>
          <a:r>
            <a:rPr lang="ru-RU" sz="20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времени ожидания заключения после проведения исследования ЭХО-КС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F26FD-EBF4-4691-B64D-0F8E04A5E399}" type="parTrans" cxnId="{977D4A1A-3DDD-4BFE-9C07-E016A7F895C0}">
      <dgm:prSet/>
      <dgm:spPr/>
      <dgm:t>
        <a:bodyPr/>
        <a:lstStyle/>
        <a:p>
          <a:endParaRPr lang="ru-RU"/>
        </a:p>
      </dgm:t>
    </dgm:pt>
    <dgm:pt modelId="{0C9F7EA8-9ADA-4601-8713-52B7BBE4BEF8}" type="sibTrans" cxnId="{977D4A1A-3DDD-4BFE-9C07-E016A7F895C0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4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4"/>
      <dgm:spPr/>
    </dgm:pt>
    <dgm:pt modelId="{6C17FBEE-0C43-4FA6-9F67-BED95830D97B}" type="pres">
      <dgm:prSet presAssocID="{084E74DD-A14E-4F0C-9160-5C885E3BCC7E}" presName="dstNode" presStyleLbl="node1" presStyleIdx="0" presStyleCnt="4"/>
      <dgm:spPr/>
    </dgm:pt>
    <dgm:pt modelId="{B517ECE7-DD99-48E8-9CED-EFC25AC88C41}" type="pres">
      <dgm:prSet presAssocID="{1F5E92E7-4DE4-42A9-BBEE-4A0D5E04106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9902-D1B6-44AA-96B4-1E0A40ECC0AD}" type="pres">
      <dgm:prSet presAssocID="{1F5E92E7-4DE4-42A9-BBEE-4A0D5E04106B}" presName="accent_1" presStyleCnt="0"/>
      <dgm:spPr/>
    </dgm:pt>
    <dgm:pt modelId="{140720C7-007C-4070-9440-2604454699DF}" type="pres">
      <dgm:prSet presAssocID="{1F5E92E7-4DE4-42A9-BBEE-4A0D5E04106B}" presName="accentRepeatNode" presStyleLbl="solidFgAcc1" presStyleIdx="0" presStyleCnt="4" custLinFactNeighborX="-1293" custLinFactNeighborY="-822"/>
      <dgm:spPr>
        <a:solidFill>
          <a:schemeClr val="accent5">
            <a:lumMod val="40000"/>
            <a:lumOff val="60000"/>
          </a:schemeClr>
        </a:solidFill>
      </dgm:spPr>
    </dgm:pt>
    <dgm:pt modelId="{6B702C01-3DDA-4209-BF50-77B974D9857B}" type="pres">
      <dgm:prSet presAssocID="{6BB48478-BBA0-42BA-8893-2CC70C02B4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22C9B-9FF1-4A67-B169-BF97520A9DF6}" type="pres">
      <dgm:prSet presAssocID="{6BB48478-BBA0-42BA-8893-2CC70C02B4FE}" presName="accent_2" presStyleCnt="0"/>
      <dgm:spPr/>
    </dgm:pt>
    <dgm:pt modelId="{0E1C5049-485D-432E-BD2D-757E1CC60109}" type="pres">
      <dgm:prSet presAssocID="{6BB48478-BBA0-42BA-8893-2CC70C02B4FE}" presName="accentRepeatNode" presStyleLbl="solidFgAcc1" presStyleIdx="1" presStyleCnt="4"/>
      <dgm:spPr>
        <a:solidFill>
          <a:schemeClr val="accent5">
            <a:lumMod val="40000"/>
            <a:lumOff val="60000"/>
          </a:schemeClr>
        </a:solidFill>
      </dgm:spPr>
    </dgm:pt>
    <dgm:pt modelId="{952D841D-BEE9-474E-8A07-03A1C7C7F281}" type="pres">
      <dgm:prSet presAssocID="{7A0EC1C3-DB0C-4E7D-8A25-478856131DFC}" presName="text_3" presStyleLbl="node1" presStyleIdx="2" presStyleCnt="4" custScaleY="13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A7C4-C880-4CC7-915D-7DB30C29DBB0}" type="pres">
      <dgm:prSet presAssocID="{7A0EC1C3-DB0C-4E7D-8A25-478856131DFC}" presName="accent_3" presStyleCnt="0"/>
      <dgm:spPr/>
    </dgm:pt>
    <dgm:pt modelId="{A37D01BB-AB5E-465C-936D-B8EAB2E7572B}" type="pres">
      <dgm:prSet presAssocID="{7A0EC1C3-DB0C-4E7D-8A25-478856131DFC}" presName="accentRepeatNode" presStyleLbl="solidFgAcc1" presStyleIdx="2" presStyleCnt="4"/>
      <dgm:spPr>
        <a:solidFill>
          <a:schemeClr val="accent5">
            <a:lumMod val="40000"/>
            <a:lumOff val="60000"/>
          </a:schemeClr>
        </a:solidFill>
      </dgm:spPr>
    </dgm:pt>
    <dgm:pt modelId="{A36AFE73-C084-441C-82DF-092CEDD6B56B}" type="pres">
      <dgm:prSet presAssocID="{60FA7ADF-6F26-471D-9346-3FBFC1F9B05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0B47B-58F1-4F4B-B497-43C846E46EA3}" type="pres">
      <dgm:prSet presAssocID="{60FA7ADF-6F26-471D-9346-3FBFC1F9B05F}" presName="accent_4" presStyleCnt="0"/>
      <dgm:spPr/>
    </dgm:pt>
    <dgm:pt modelId="{1DC9AB47-D0B5-4D64-ABD4-7735CB6B9565}" type="pres">
      <dgm:prSet presAssocID="{60FA7ADF-6F26-471D-9346-3FBFC1F9B05F}" presName="accentRepeatNode" presStyleLbl="solidFgAcc1" presStyleIdx="3" presStyleCnt="4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DCEDD19-368E-4221-9B60-790CA7062206}" srcId="{084E74DD-A14E-4F0C-9160-5C885E3BCC7E}" destId="{1F5E92E7-4DE4-42A9-BBEE-4A0D5E04106B}" srcOrd="0" destOrd="0" parTransId="{849C7FF9-01B0-4505-B603-60E8D1B2114A}" sibTransId="{CF95A685-1698-4A3E-8150-B6BAEB0D23CB}"/>
    <dgm:cxn modelId="{84C1E94F-76D9-4E30-98E2-83611F2FEFB0}" type="presOf" srcId="{6BB48478-BBA0-42BA-8893-2CC70C02B4FE}" destId="{6B702C01-3DDA-4209-BF50-77B974D9857B}" srcOrd="0" destOrd="0" presId="urn:microsoft.com/office/officeart/2008/layout/VerticalCurvedList"/>
    <dgm:cxn modelId="{AC2B70F3-42BB-4C92-9B3E-0F3B4A56B6C7}" type="presOf" srcId="{084E74DD-A14E-4F0C-9160-5C885E3BCC7E}" destId="{14C0409A-5AB4-4BF5-A26F-E4E70A586BA3}" srcOrd="0" destOrd="0" presId="urn:microsoft.com/office/officeart/2008/layout/VerticalCurvedList"/>
    <dgm:cxn modelId="{9D9DA959-E9F4-4186-8AF4-87633E595E42}" type="presOf" srcId="{60FA7ADF-6F26-471D-9346-3FBFC1F9B05F}" destId="{A36AFE73-C084-441C-82DF-092CEDD6B56B}" srcOrd="0" destOrd="0" presId="urn:microsoft.com/office/officeart/2008/layout/VerticalCurvedList"/>
    <dgm:cxn modelId="{E646F2E1-0BEF-46E6-851F-87C67F0C3D77}" type="presOf" srcId="{7A0EC1C3-DB0C-4E7D-8A25-478856131DFC}" destId="{952D841D-BEE9-474E-8A07-03A1C7C7F281}" srcOrd="0" destOrd="0" presId="urn:microsoft.com/office/officeart/2008/layout/VerticalCurvedList"/>
    <dgm:cxn modelId="{977D4A1A-3DDD-4BFE-9C07-E016A7F895C0}" srcId="{084E74DD-A14E-4F0C-9160-5C885E3BCC7E}" destId="{60FA7ADF-6F26-471D-9346-3FBFC1F9B05F}" srcOrd="3" destOrd="0" parTransId="{217F26FD-EBF4-4691-B64D-0F8E04A5E399}" sibTransId="{0C9F7EA8-9ADA-4601-8713-52B7BBE4BEF8}"/>
    <dgm:cxn modelId="{514F0AD6-FC9D-42C9-95E2-3D9C690C644B}" srcId="{084E74DD-A14E-4F0C-9160-5C885E3BCC7E}" destId="{7A0EC1C3-DB0C-4E7D-8A25-478856131DFC}" srcOrd="2" destOrd="0" parTransId="{44093972-1B95-471A-904D-E36C8D8C6709}" sibTransId="{7DF00081-4E56-472B-A6FD-93C91130FE04}"/>
    <dgm:cxn modelId="{4CBD426C-79C3-47EE-916F-586BF0977C2F}" type="presOf" srcId="{CF95A685-1698-4A3E-8150-B6BAEB0D23CB}" destId="{F06BF716-BD5E-4333-B5B5-ADF26563BB64}" srcOrd="0" destOrd="0" presId="urn:microsoft.com/office/officeart/2008/layout/VerticalCurvedList"/>
    <dgm:cxn modelId="{A705C7A1-6BAE-4EC9-8E98-81C6A44AD02A}" type="presOf" srcId="{1F5E92E7-4DE4-42A9-BBEE-4A0D5E04106B}" destId="{B517ECE7-DD99-48E8-9CED-EFC25AC88C41}" srcOrd="0" destOrd="0" presId="urn:microsoft.com/office/officeart/2008/layout/VerticalCurvedList"/>
    <dgm:cxn modelId="{72208F50-85AB-4766-920D-E26F5E95EC22}" srcId="{084E74DD-A14E-4F0C-9160-5C885E3BCC7E}" destId="{6BB48478-BBA0-42BA-8893-2CC70C02B4FE}" srcOrd="1" destOrd="0" parTransId="{A80FC4BF-2B41-462E-A394-DB862465A8F3}" sibTransId="{C827CA9C-5B1C-4141-AD6E-47739AC1B9F5}"/>
    <dgm:cxn modelId="{E929E58E-7316-4461-A216-224AB820146E}" type="presParOf" srcId="{14C0409A-5AB4-4BF5-A26F-E4E70A586BA3}" destId="{C42B277C-F29D-4CB5-9B6D-9C55CF626C8E}" srcOrd="0" destOrd="0" presId="urn:microsoft.com/office/officeart/2008/layout/VerticalCurvedList"/>
    <dgm:cxn modelId="{3C7E02C9-F5EF-4E88-BCBB-F7B4FBB5FE66}" type="presParOf" srcId="{C42B277C-F29D-4CB5-9B6D-9C55CF626C8E}" destId="{A566C81D-5D0C-415A-B8E5-14AA7C5E96AF}" srcOrd="0" destOrd="0" presId="urn:microsoft.com/office/officeart/2008/layout/VerticalCurvedList"/>
    <dgm:cxn modelId="{6BF0F969-75D1-4CD8-A3EA-AE39CB62FA92}" type="presParOf" srcId="{A566C81D-5D0C-415A-B8E5-14AA7C5E96AF}" destId="{81CC1E10-06F5-4A73-828E-6AB1E59CFADA}" srcOrd="0" destOrd="0" presId="urn:microsoft.com/office/officeart/2008/layout/VerticalCurvedList"/>
    <dgm:cxn modelId="{93D8A6BB-89F6-447B-9A1E-21EBED320502}" type="presParOf" srcId="{A566C81D-5D0C-415A-B8E5-14AA7C5E96AF}" destId="{F06BF716-BD5E-4333-B5B5-ADF26563BB64}" srcOrd="1" destOrd="0" presId="urn:microsoft.com/office/officeart/2008/layout/VerticalCurvedList"/>
    <dgm:cxn modelId="{60836DE2-4FBC-44A2-92A9-ADCFAECDF542}" type="presParOf" srcId="{A566C81D-5D0C-415A-B8E5-14AA7C5E96AF}" destId="{46E59A18-75AC-4F2F-A958-A421087067A3}" srcOrd="2" destOrd="0" presId="urn:microsoft.com/office/officeart/2008/layout/VerticalCurvedList"/>
    <dgm:cxn modelId="{B27A7DA6-0072-4829-99EA-2CC62F12388D}" type="presParOf" srcId="{A566C81D-5D0C-415A-B8E5-14AA7C5E96AF}" destId="{6C17FBEE-0C43-4FA6-9F67-BED95830D97B}" srcOrd="3" destOrd="0" presId="urn:microsoft.com/office/officeart/2008/layout/VerticalCurvedList"/>
    <dgm:cxn modelId="{11B9569E-A440-486B-B9C4-225D70A1592F}" type="presParOf" srcId="{C42B277C-F29D-4CB5-9B6D-9C55CF626C8E}" destId="{B517ECE7-DD99-48E8-9CED-EFC25AC88C41}" srcOrd="1" destOrd="0" presId="urn:microsoft.com/office/officeart/2008/layout/VerticalCurvedList"/>
    <dgm:cxn modelId="{E3319A74-0FF6-451A-B91B-67DB74B38E64}" type="presParOf" srcId="{C42B277C-F29D-4CB5-9B6D-9C55CF626C8E}" destId="{22C59902-D1B6-44AA-96B4-1E0A40ECC0AD}" srcOrd="2" destOrd="0" presId="urn:microsoft.com/office/officeart/2008/layout/VerticalCurvedList"/>
    <dgm:cxn modelId="{DA5564FD-4383-46F3-A1E3-36DE567F98A0}" type="presParOf" srcId="{22C59902-D1B6-44AA-96B4-1E0A40ECC0AD}" destId="{140720C7-007C-4070-9440-2604454699DF}" srcOrd="0" destOrd="0" presId="urn:microsoft.com/office/officeart/2008/layout/VerticalCurvedList"/>
    <dgm:cxn modelId="{178A14A6-A310-4C34-A439-E87798E5719F}" type="presParOf" srcId="{C42B277C-F29D-4CB5-9B6D-9C55CF626C8E}" destId="{6B702C01-3DDA-4209-BF50-77B974D9857B}" srcOrd="3" destOrd="0" presId="urn:microsoft.com/office/officeart/2008/layout/VerticalCurvedList"/>
    <dgm:cxn modelId="{5FE40BDA-A419-4B57-B208-8B6D675631DA}" type="presParOf" srcId="{C42B277C-F29D-4CB5-9B6D-9C55CF626C8E}" destId="{F1422C9B-9FF1-4A67-B169-BF97520A9DF6}" srcOrd="4" destOrd="0" presId="urn:microsoft.com/office/officeart/2008/layout/VerticalCurvedList"/>
    <dgm:cxn modelId="{33DE9477-6FC2-4C43-A43B-2FE69070EE42}" type="presParOf" srcId="{F1422C9B-9FF1-4A67-B169-BF97520A9DF6}" destId="{0E1C5049-485D-432E-BD2D-757E1CC60109}" srcOrd="0" destOrd="0" presId="urn:microsoft.com/office/officeart/2008/layout/VerticalCurvedList"/>
    <dgm:cxn modelId="{0CACB359-7028-4CFF-8F47-82F257EEA7EF}" type="presParOf" srcId="{C42B277C-F29D-4CB5-9B6D-9C55CF626C8E}" destId="{952D841D-BEE9-474E-8A07-03A1C7C7F281}" srcOrd="5" destOrd="0" presId="urn:microsoft.com/office/officeart/2008/layout/VerticalCurvedList"/>
    <dgm:cxn modelId="{1865D112-6BC7-40FA-A37F-13D6A82CB4DE}" type="presParOf" srcId="{C42B277C-F29D-4CB5-9B6D-9C55CF626C8E}" destId="{2CE8A7C4-C880-4CC7-915D-7DB30C29DBB0}" srcOrd="6" destOrd="0" presId="urn:microsoft.com/office/officeart/2008/layout/VerticalCurvedList"/>
    <dgm:cxn modelId="{91FF34E4-766B-4562-A57C-AB8CAAD67CFF}" type="presParOf" srcId="{2CE8A7C4-C880-4CC7-915D-7DB30C29DBB0}" destId="{A37D01BB-AB5E-465C-936D-B8EAB2E7572B}" srcOrd="0" destOrd="0" presId="urn:microsoft.com/office/officeart/2008/layout/VerticalCurvedList"/>
    <dgm:cxn modelId="{C1615005-FF71-4A5E-B03E-9BB938572D5B}" type="presParOf" srcId="{C42B277C-F29D-4CB5-9B6D-9C55CF626C8E}" destId="{A36AFE73-C084-441C-82DF-092CEDD6B56B}" srcOrd="7" destOrd="0" presId="urn:microsoft.com/office/officeart/2008/layout/VerticalCurvedList"/>
    <dgm:cxn modelId="{01EFEEC1-AAB4-43EA-BE0C-2C66603E5544}" type="presParOf" srcId="{C42B277C-F29D-4CB5-9B6D-9C55CF626C8E}" destId="{AB40B47B-58F1-4F4B-B497-43C846E46EA3}" srcOrd="8" destOrd="0" presId="urn:microsoft.com/office/officeart/2008/layout/VerticalCurvedList"/>
    <dgm:cxn modelId="{FED30AE6-A4C9-4BF0-B4E4-96B97CC7403D}" type="presParOf" srcId="{AB40B47B-58F1-4F4B-B497-43C846E46EA3}" destId="{1DC9AB47-D0B5-4D64-ABD4-7735CB6B95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747471" y="33725"/>
          <a:ext cx="716658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«ГДБ» № 135 от 21.05.2019 г. </a:t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 ожидания проведения исследования ЭХО-КС.»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57344" y="33725"/>
        <a:ext cx="685671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747471" y="1559331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1014143" y="1559331"/>
        <a:ext cx="6900932" cy="1066687"/>
      </dsp:txXfrm>
    </dsp:sp>
    <dsp:sp modelId="{4B546501-9061-4068-982E-42E3F7820CB8}">
      <dsp:nvSpPr>
        <dsp:cNvPr id="0" name=""/>
        <dsp:cNvSpPr/>
      </dsp:nvSpPr>
      <dsp:spPr>
        <a:xfrm>
          <a:off x="2" y="1559331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741576" y="2842042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1008248" y="2842042"/>
        <a:ext cx="6900932" cy="1066687"/>
      </dsp:txXfrm>
    </dsp:sp>
    <dsp:sp modelId="{F1B5D134-45DC-49F1-80FF-2E95A16EF5E9}">
      <dsp:nvSpPr>
        <dsp:cNvPr id="0" name=""/>
        <dsp:cNvSpPr/>
      </dsp:nvSpPr>
      <dsp:spPr>
        <a:xfrm>
          <a:off x="2" y="2842042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714536" y="4210194"/>
          <a:ext cx="7167604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981208" y="4210194"/>
        <a:ext cx="6900932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Неравномерная нагрузка по времени и дням приема</a:t>
          </a:r>
          <a:endParaRPr lang="ru-RU" sz="1600" kern="1200" dirty="0">
            <a:solidFill>
              <a:schemeClr val="tx2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Много времени тратится на оформление документации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90241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7ECE7-DD99-48E8-9CED-EFC25AC88C41}">
      <dsp:nvSpPr>
        <dsp:cNvPr id="0" name=""/>
        <dsp:cNvSpPr/>
      </dsp:nvSpPr>
      <dsp:spPr>
        <a:xfrm>
          <a:off x="597088" y="407295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17.</a:t>
          </a:r>
          <a:endParaRPr lang="ru-RU" sz="20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295"/>
        <a:ext cx="4913544" cy="815014"/>
      </dsp:txXfrm>
    </dsp:sp>
    <dsp:sp modelId="{140720C7-007C-4070-9440-2604454699DF}">
      <dsp:nvSpPr>
        <dsp:cNvPr id="0" name=""/>
        <dsp:cNvSpPr/>
      </dsp:nvSpPr>
      <dsp:spPr>
        <a:xfrm>
          <a:off x="74531" y="297044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702C01-3DDA-4209-BF50-77B974D9857B}">
      <dsp:nvSpPr>
        <dsp:cNvPr id="0" name=""/>
        <dsp:cNvSpPr/>
      </dsp:nvSpPr>
      <dsp:spPr>
        <a:xfrm>
          <a:off x="1064355" y="1630028"/>
          <a:ext cx="4446277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времени ожидания у регистратуры для записи на ЭХО-КС.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1630028"/>
        <a:ext cx="4446277" cy="815014"/>
      </dsp:txXfrm>
    </dsp:sp>
    <dsp:sp modelId="{0E1C5049-485D-432E-BD2D-757E1CC60109}">
      <dsp:nvSpPr>
        <dsp:cNvPr id="0" name=""/>
        <dsp:cNvSpPr/>
      </dsp:nvSpPr>
      <dsp:spPr>
        <a:xfrm>
          <a:off x="554971" y="1528152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D841D-BEE9-474E-8A07-03A1C7C7F281}">
      <dsp:nvSpPr>
        <dsp:cNvPr id="0" name=""/>
        <dsp:cNvSpPr/>
      </dsp:nvSpPr>
      <dsp:spPr>
        <a:xfrm>
          <a:off x="1064355" y="2729459"/>
          <a:ext cx="4446277" cy="106162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критерия НММО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355" y="2729459"/>
        <a:ext cx="4446277" cy="1061621"/>
      </dsp:txXfrm>
    </dsp:sp>
    <dsp:sp modelId="{A37D01BB-AB5E-465C-936D-B8EAB2E7572B}">
      <dsp:nvSpPr>
        <dsp:cNvPr id="0" name=""/>
        <dsp:cNvSpPr/>
      </dsp:nvSpPr>
      <dsp:spPr>
        <a:xfrm>
          <a:off x="554971" y="2750885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6AFE73-C084-441C-82DF-092CEDD6B56B}">
      <dsp:nvSpPr>
        <dsp:cNvPr id="0" name=""/>
        <dsp:cNvSpPr/>
      </dsp:nvSpPr>
      <dsp:spPr>
        <a:xfrm>
          <a:off x="597088" y="4075496"/>
          <a:ext cx="4913544" cy="8150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50800" rIns="50800" bIns="5080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Сокращение</a:t>
          </a:r>
          <a:r>
            <a:rPr lang="ru-RU" sz="20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времени ожидания заключения после проведения исследования ЭХО-КС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88" y="4075496"/>
        <a:ext cx="4913544" cy="815014"/>
      </dsp:txXfrm>
    </dsp:sp>
    <dsp:sp modelId="{1DC9AB47-D0B5-4D64-ABD4-7735CB6B9565}">
      <dsp:nvSpPr>
        <dsp:cNvPr id="0" name=""/>
        <dsp:cNvSpPr/>
      </dsp:nvSpPr>
      <dsp:spPr>
        <a:xfrm>
          <a:off x="87704" y="3973619"/>
          <a:ext cx="1018768" cy="1018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0.21923</cdr:x>
      <cdr:y>0.20167</cdr:y>
    </cdr:from>
    <cdr:to>
      <cdr:x>0.95528</cdr:x>
      <cdr:y>0.20167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70384" y="468957"/>
          <a:ext cx="32579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0.22258</cdr:x>
      <cdr:y>0.13354</cdr:y>
    </cdr:from>
    <cdr:to>
      <cdr:x>0.95863</cdr:x>
      <cdr:y>0.13354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29985" y="320007"/>
          <a:ext cx="307536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0.23147</cdr:x>
      <cdr:y>0.14556</cdr:y>
    </cdr:from>
    <cdr:to>
      <cdr:x>0.96752</cdr:x>
      <cdr:y>0.14556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67136" y="348813"/>
          <a:ext cx="307536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5.jpeg"/><Relationship Id="rId10" Type="http://schemas.openxmlformats.org/officeDocument/2006/relationships/image" Target="../media/image14.jpeg"/><Relationship Id="rId4" Type="http://schemas.openxmlformats.org/officeDocument/2006/relationships/image" Target="../media/image2.wmf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795180A-ADAB-44DF-8716-6902317F5E1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Старшая медсестра детской поликлиники № 2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Маслова Виктория Вячеславовна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272823" y="162806"/>
            <a:ext cx="5451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 ожидания проведения исследования ЭХО-КС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(текущее и целевое состояние)</a:t>
            </a:r>
            <a:endParaRPr lang="ru-RU" sz="15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-1" y="1324149"/>
            <a:ext cx="8894915" cy="1405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667" y="57350"/>
            <a:ext cx="812804" cy="775724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375063" y="2461709"/>
            <a:ext cx="7762679" cy="8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20128" y="3055922"/>
            <a:ext cx="14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ПРОБЛЕМЫ</a:t>
            </a:r>
            <a:endParaRPr lang="en-US" sz="1600" b="1" dirty="0"/>
          </a:p>
        </p:txBody>
      </p:sp>
      <p:sp>
        <p:nvSpPr>
          <p:cNvPr id="30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82280" y="2193541"/>
            <a:ext cx="527100" cy="430860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B8C415-C19A-4C9E-92A9-E48C1C67FC2E}"/>
              </a:ext>
            </a:extLst>
          </p:cNvPr>
          <p:cNvSpPr/>
          <p:nvPr/>
        </p:nvSpPr>
        <p:spPr>
          <a:xfrm>
            <a:off x="4044866" y="3366392"/>
            <a:ext cx="461734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обращения в регистратуру для записи на ЭХО-КС.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обследования ЭХО-КС, 0-7 дней.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в очереди у кабинета ЭХО-КС, 20-40 минут.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ожидания заключения ЭХО-КС, 10 минут.</a:t>
            </a:r>
          </a:p>
        </p:txBody>
      </p:sp>
      <p:sp>
        <p:nvSpPr>
          <p:cNvPr id="37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8012509" y="2163846"/>
            <a:ext cx="602831" cy="452101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выход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912" y="3405874"/>
            <a:ext cx="271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r>
              <a:rPr lang="ru-RU" sz="2000" dirty="0" err="1" smtClean="0"/>
              <a:t>Кэф</a:t>
            </a:r>
            <a:r>
              <a:rPr lang="ru-RU" sz="2000" dirty="0" smtClean="0"/>
              <a:t>=20/17280*100</a:t>
            </a:r>
            <a:r>
              <a:rPr lang="ru-RU" sz="2000" dirty="0"/>
              <a:t>%</a:t>
            </a:r>
            <a:r>
              <a:rPr lang="en-US" sz="2000" dirty="0"/>
              <a:t>, </a:t>
            </a:r>
            <a:endParaRPr lang="ru-RU" sz="2000" dirty="0"/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=0,12</a:t>
            </a:r>
            <a:r>
              <a:rPr lang="ru-RU" sz="2000" b="1" dirty="0" smtClean="0"/>
              <a:t> </a:t>
            </a:r>
            <a:r>
              <a:rPr lang="ru-RU" sz="2000" b="1" dirty="0"/>
              <a:t>%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10633" y="5405319"/>
            <a:ext cx="304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r>
              <a:rPr lang="ru-RU" sz="2000" dirty="0" err="1" smtClean="0"/>
              <a:t>Кэф</a:t>
            </a:r>
            <a:r>
              <a:rPr lang="ru-RU" sz="2000" dirty="0" smtClean="0"/>
              <a:t>=20/9840*100</a:t>
            </a:r>
            <a:r>
              <a:rPr lang="ru-RU" sz="2000" dirty="0"/>
              <a:t>%</a:t>
            </a:r>
          </a:p>
          <a:p>
            <a:r>
              <a:rPr lang="ru-RU" sz="2000" dirty="0" err="1" smtClean="0"/>
              <a:t>Кэф</a:t>
            </a:r>
            <a:r>
              <a:rPr lang="ru-RU" sz="2000" dirty="0" smtClean="0"/>
              <a:t>=0,2</a:t>
            </a:r>
            <a:r>
              <a:rPr lang="ru-RU" sz="2000" b="1" dirty="0" smtClean="0"/>
              <a:t> </a:t>
            </a:r>
            <a:r>
              <a:rPr lang="ru-RU" sz="2000" b="1" dirty="0"/>
              <a:t>%</a:t>
            </a:r>
            <a:endParaRPr lang="en-US" sz="2000" b="1" dirty="0"/>
          </a:p>
        </p:txBody>
      </p:sp>
      <p:sp>
        <p:nvSpPr>
          <p:cNvPr id="24" name="Пятно 1 23"/>
          <p:cNvSpPr/>
          <p:nvPr/>
        </p:nvSpPr>
        <p:spPr>
          <a:xfrm>
            <a:off x="2212092" y="1615526"/>
            <a:ext cx="532083" cy="49728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9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657794" y="1550407"/>
            <a:ext cx="532083" cy="49728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2146748" y="2205319"/>
            <a:ext cx="797861" cy="6362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Регистратура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ятно 1 42"/>
          <p:cNvSpPr/>
          <p:nvPr/>
        </p:nvSpPr>
        <p:spPr>
          <a:xfrm>
            <a:off x="4699571" y="1519989"/>
            <a:ext cx="532083" cy="49728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1925412" y="2466929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290164" y="2889212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20</a:t>
            </a:r>
            <a:r>
              <a:rPr lang="en-US" sz="1000" dirty="0" smtClean="0"/>
              <a:t>’</a:t>
            </a:r>
            <a:r>
              <a:rPr lang="ru-RU" sz="1000" dirty="0" smtClean="0"/>
              <a:t>-40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821202" y="2190511"/>
            <a:ext cx="806307" cy="646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ЭХО-КС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14929" y="2892185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15</a:t>
            </a:r>
            <a:r>
              <a:rPr lang="en-US" sz="1000" dirty="0" smtClean="0"/>
              <a:t>’</a:t>
            </a:r>
            <a:r>
              <a:rPr lang="ru-RU" sz="1000" dirty="0" smtClean="0"/>
              <a:t>-30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82" name="Равнобедренный треугольник 81"/>
          <p:cNvSpPr/>
          <p:nvPr/>
        </p:nvSpPr>
        <p:spPr>
          <a:xfrm>
            <a:off x="3609685" y="2472150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52964" y="2889845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</a:t>
            </a:r>
            <a:r>
              <a:rPr lang="en-US" sz="1000" dirty="0" smtClean="0"/>
              <a:t>’</a:t>
            </a:r>
            <a:r>
              <a:rPr lang="ru-RU" sz="1000" dirty="0" smtClean="0"/>
              <a:t>-5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1614929" y="2659781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5-6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3287634" y="2664400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0-2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53038" y="2615111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1,5</a:t>
            </a:r>
            <a:r>
              <a:rPr lang="en-US" sz="1000" dirty="0" smtClean="0"/>
              <a:t>’</a:t>
            </a:r>
            <a:r>
              <a:rPr lang="ru-RU" sz="1000" dirty="0" smtClean="0"/>
              <a:t>-5,5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775817" y="2013325"/>
            <a:ext cx="105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0-7 </a:t>
            </a:r>
          </a:p>
          <a:p>
            <a:pPr algn="ctr"/>
            <a:r>
              <a:rPr lang="ru-RU" sz="1000" dirty="0" smtClean="0"/>
              <a:t>дней</a:t>
            </a:r>
            <a:endParaRPr lang="ru-RU" sz="1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468222" y="1970149"/>
            <a:ext cx="105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10</a:t>
            </a:r>
          </a:p>
          <a:p>
            <a:pPr algn="ctr"/>
            <a:r>
              <a:rPr lang="ru-RU" sz="1000" dirty="0" smtClean="0"/>
              <a:t>минут</a:t>
            </a:r>
            <a:endParaRPr lang="ru-RU" sz="1000" dirty="0"/>
          </a:p>
        </p:txBody>
      </p:sp>
      <p:sp>
        <p:nvSpPr>
          <p:cNvPr id="96" name="Полилиния 95"/>
          <p:cNvSpPr/>
          <p:nvPr/>
        </p:nvSpPr>
        <p:spPr>
          <a:xfrm>
            <a:off x="3060288" y="1897240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3456455" y="1911930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4716016" y="1874932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5161832" y="1865971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ятно 1 25">
            <a:extLst>
              <a:ext uri="{FF2B5EF4-FFF2-40B4-BE49-F238E27FC236}">
                <a16:creationId xmlns:a16="http://schemas.microsoft.com/office/drawing/2014/main" id="{4305DBE3-0FFD-4EA8-ACAC-EB6C0A95037B}"/>
              </a:ext>
            </a:extLst>
          </p:cNvPr>
          <p:cNvSpPr/>
          <p:nvPr/>
        </p:nvSpPr>
        <p:spPr>
          <a:xfrm>
            <a:off x="3047221" y="1529397"/>
            <a:ext cx="532083" cy="49728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973823" y="2213270"/>
            <a:ext cx="806330" cy="628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педиатра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4" name="Полилиния 103"/>
          <p:cNvSpPr/>
          <p:nvPr/>
        </p:nvSpPr>
        <p:spPr>
          <a:xfrm>
            <a:off x="6342403" y="1877736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>
            <a:off x="6696467" y="1862056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6041601" y="2005223"/>
            <a:ext cx="105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0-2</a:t>
            </a:r>
          </a:p>
          <a:p>
            <a:pPr algn="ctr"/>
            <a:r>
              <a:rPr lang="ru-RU" sz="1000" dirty="0" smtClean="0"/>
              <a:t>дня</a:t>
            </a:r>
            <a:endParaRPr lang="ru-RU" sz="1000" dirty="0"/>
          </a:p>
        </p:txBody>
      </p:sp>
      <p:sp>
        <p:nvSpPr>
          <p:cNvPr id="77" name="Равнобедренный треугольник 76"/>
          <p:cNvSpPr/>
          <p:nvPr/>
        </p:nvSpPr>
        <p:spPr>
          <a:xfrm>
            <a:off x="755447" y="2482435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5387627" y="2175179"/>
            <a:ext cx="806307" cy="646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ЭХО-КС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7071604" y="2143643"/>
            <a:ext cx="806330" cy="628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педиатра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6851841" y="2465738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443836" y="2658587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0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007153" y="2638749"/>
            <a:ext cx="765945" cy="2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925200" y="2540941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577296" y="2883490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</a:t>
            </a:r>
            <a:r>
              <a:rPr lang="en-US" sz="1000" dirty="0" smtClean="0"/>
              <a:t>’</a:t>
            </a:r>
            <a:r>
              <a:rPr lang="ru-RU" sz="1000" dirty="0" smtClean="0"/>
              <a:t>-5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6559040" y="2642700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0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3702621" y="2626361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2</a:t>
            </a:r>
            <a:r>
              <a:rPr lang="ru-RU" sz="1000" dirty="0" smtClean="0"/>
              <a:t>0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240146" y="2621838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</a:t>
            </a:r>
            <a:r>
              <a:rPr lang="en-US" sz="1000" dirty="0" smtClean="0"/>
              <a:t>’-</a:t>
            </a:r>
            <a:r>
              <a:rPr lang="ru-RU" sz="1000" dirty="0" smtClean="0"/>
              <a:t>2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cxnSp>
        <p:nvCxnSpPr>
          <p:cNvPr id="124" name="Прямая соединительная линия 123"/>
          <p:cNvCxnSpPr>
            <a:cxnSpLocks/>
          </p:cNvCxnSpPr>
          <p:nvPr/>
        </p:nvCxnSpPr>
        <p:spPr>
          <a:xfrm>
            <a:off x="818322" y="5396749"/>
            <a:ext cx="4808440" cy="8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525539" y="5120235"/>
            <a:ext cx="527100" cy="430860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26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5128559" y="5090540"/>
            <a:ext cx="602831" cy="452101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выход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533253" y="5815906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20</a:t>
            </a:r>
            <a:r>
              <a:rPr lang="en-US" sz="1000" dirty="0" smtClean="0"/>
              <a:t>’</a:t>
            </a:r>
            <a:r>
              <a:rPr lang="ru-RU" sz="1000" dirty="0" smtClean="0"/>
              <a:t>-40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3064291" y="5117205"/>
            <a:ext cx="806307" cy="646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ЭХО-КС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2852774" y="5398844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TextBox 140"/>
          <p:cNvSpPr txBox="1"/>
          <p:nvPr/>
        </p:nvSpPr>
        <p:spPr>
          <a:xfrm>
            <a:off x="896223" y="5816539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</a:t>
            </a:r>
            <a:r>
              <a:rPr lang="en-US" sz="1000" dirty="0" smtClean="0"/>
              <a:t>’</a:t>
            </a:r>
            <a:r>
              <a:rPr lang="ru-RU" sz="1000" dirty="0" smtClean="0"/>
              <a:t>-5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530723" y="5591094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0-2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018906" y="4940019"/>
            <a:ext cx="105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0-2</a:t>
            </a:r>
          </a:p>
          <a:p>
            <a:pPr algn="ctr"/>
            <a:r>
              <a:rPr lang="ru-RU" sz="1000" dirty="0" smtClean="0"/>
              <a:t>дня</a:t>
            </a:r>
            <a:endParaRPr lang="ru-RU" sz="1000" dirty="0"/>
          </a:p>
        </p:txBody>
      </p:sp>
      <p:sp>
        <p:nvSpPr>
          <p:cNvPr id="153" name="Полилиния 152"/>
          <p:cNvSpPr/>
          <p:nvPr/>
        </p:nvSpPr>
        <p:spPr>
          <a:xfrm>
            <a:off x="2303377" y="4823934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олилиния 153"/>
          <p:cNvSpPr/>
          <p:nvPr/>
        </p:nvSpPr>
        <p:spPr>
          <a:xfrm>
            <a:off x="2699544" y="4838624"/>
            <a:ext cx="91862" cy="1191476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417082" y="5139964"/>
            <a:ext cx="806330" cy="628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педиатра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1" name="Равнобедренный треугольник 160"/>
          <p:cNvSpPr/>
          <p:nvPr/>
        </p:nvSpPr>
        <p:spPr>
          <a:xfrm>
            <a:off x="1198706" y="5409129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4189299" y="5122789"/>
            <a:ext cx="806330" cy="6283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Кабинет педиатра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4" name="Равнобедренный треугольник 163"/>
          <p:cNvSpPr/>
          <p:nvPr/>
        </p:nvSpPr>
        <p:spPr>
          <a:xfrm>
            <a:off x="3967891" y="5392432"/>
            <a:ext cx="435181" cy="44276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/>
          <p:cNvSpPr txBox="1"/>
          <p:nvPr/>
        </p:nvSpPr>
        <p:spPr>
          <a:xfrm>
            <a:off x="895146" y="5565424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0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489674" y="5551095"/>
            <a:ext cx="737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041250" y="5467635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15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68" name="TextBox 167"/>
          <p:cNvSpPr txBox="1"/>
          <p:nvPr/>
        </p:nvSpPr>
        <p:spPr>
          <a:xfrm>
            <a:off x="3693346" y="5810184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0</a:t>
            </a:r>
            <a:r>
              <a:rPr lang="en-US" sz="1000" dirty="0" smtClean="0"/>
              <a:t>’</a:t>
            </a:r>
            <a:r>
              <a:rPr lang="ru-RU" sz="1000" dirty="0" smtClean="0"/>
              <a:t>-5</a:t>
            </a:r>
            <a:r>
              <a:rPr lang="en-US" sz="1000" dirty="0" smtClean="0"/>
              <a:t>’</a:t>
            </a:r>
            <a:endParaRPr lang="ru-RU" sz="1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3675090" y="5569394"/>
            <a:ext cx="10593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000" dirty="0" smtClean="0"/>
              <a:t>0</a:t>
            </a:r>
          </a:p>
          <a:p>
            <a:pPr algn="ctr">
              <a:lnSpc>
                <a:spcPts val="800"/>
              </a:lnSpc>
            </a:pPr>
            <a:r>
              <a:rPr lang="ru-RU" sz="1000" dirty="0"/>
              <a:t>ч</a:t>
            </a:r>
            <a:r>
              <a:rPr lang="ru-RU" sz="1000" dirty="0" smtClean="0"/>
              <a:t>ел.</a:t>
            </a:r>
            <a:endParaRPr lang="ru-RU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945710" y="5553055"/>
            <a:ext cx="105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2</a:t>
            </a:r>
            <a:r>
              <a:rPr lang="ru-RU" sz="1000" dirty="0" smtClean="0"/>
              <a:t>0</a:t>
            </a:r>
            <a:r>
              <a:rPr lang="en-US" sz="1000" dirty="0" smtClean="0"/>
              <a:t>’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1580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94398" y="116607"/>
            <a:ext cx="55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ЭХО-КС», 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7" y="76876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187614" y="4470985"/>
            <a:ext cx="3901897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Перестройка схемы работы во время приема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Организация семинаров</a:t>
            </a:r>
          </a:p>
          <a:p>
            <a:pPr algn="just"/>
            <a:r>
              <a:rPr lang="ru-RU" dirty="0"/>
              <a:t>по обучению персонала работе в МИС</a:t>
            </a:r>
          </a:p>
          <a:p>
            <a:pPr algn="jus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22822" y="76876"/>
            <a:ext cx="555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Разработанные стандарты по итогам реализации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ЭХО-КС»  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132996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9859"/>
              </p:ext>
            </p:extLst>
          </p:nvPr>
        </p:nvGraphicFramePr>
        <p:xfrm>
          <a:off x="2915816" y="1299546"/>
          <a:ext cx="5585306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9928" y="76734"/>
            <a:ext cx="5131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ЭХО-КС.» 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0780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77" y="29577"/>
            <a:ext cx="963711" cy="879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82608" y="1788702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3584" y="304584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5906" y="3759550"/>
            <a:ext cx="2481898" cy="153844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амбулаторного приема плановых пациентов врачами строго по времени и по предварительной записи),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по установленному времени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посещений по предварительной записи.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86AAB-F0DE-4F03-9CD7-18F6945B3ECC}"/>
              </a:ext>
            </a:extLst>
          </p:cNvPr>
          <p:cNvSpPr txBox="1"/>
          <p:nvPr/>
        </p:nvSpPr>
        <p:spPr>
          <a:xfrm>
            <a:off x="3707615" y="423638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25906" y="2994355"/>
            <a:ext cx="2481898" cy="57587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исключен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82E8E9-17F1-4A49-8D9C-1E3925B5F941}"/>
              </a:ext>
            </a:extLst>
          </p:cNvPr>
          <p:cNvSpPr/>
          <p:nvPr/>
        </p:nvSpPr>
        <p:spPr>
          <a:xfrm>
            <a:off x="325906" y="1774304"/>
            <a:ext cx="2481898" cy="86390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удаленной записи на прием,</a:t>
            </a:r>
            <a:b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200" b="1" kern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записей, произведенных без посещения регистратуры</a:t>
            </a:r>
            <a:r>
              <a:rPr lang="ru-RU" sz="1200" kern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A86AAB-F0DE-4F03-9CD7-18F6945B3ECC}"/>
              </a:ext>
            </a:extLst>
          </p:cNvPr>
          <p:cNvSpPr txBox="1"/>
          <p:nvPr/>
        </p:nvSpPr>
        <p:spPr>
          <a:xfrm>
            <a:off x="3230498" y="543572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CBBD3CB-92A8-4721-8BCA-6D76C07D6C45}"/>
              </a:ext>
            </a:extLst>
          </p:cNvPr>
          <p:cNvSpPr/>
          <p:nvPr/>
        </p:nvSpPr>
        <p:spPr>
          <a:xfrm>
            <a:off x="325906" y="5487317"/>
            <a:ext cx="2481898" cy="57587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исключен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" y="1280645"/>
            <a:ext cx="8505697" cy="54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2679" y="-28859"/>
            <a:ext cx="5332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улучшений в рамках проекта: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ЭХО-КС.»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40755816"/>
              </p:ext>
            </p:extLst>
          </p:nvPr>
        </p:nvGraphicFramePr>
        <p:xfrm>
          <a:off x="-1" y="1159843"/>
          <a:ext cx="4426243" cy="232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2156895" y="3783650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44486" y="6491736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4112" y="3583595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Законченный случай обследования ЭХО-КС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09978" y="3275818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749258" y="3604954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(90 </a:t>
            </a:r>
            <a:r>
              <a:rPr lang="ru-RU" sz="1000" dirty="0"/>
              <a:t>%)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4094" y="6022856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FAF8F10-292E-4F21-A9BE-8F1F6A920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201000"/>
              </p:ext>
            </p:extLst>
          </p:nvPr>
        </p:nvGraphicFramePr>
        <p:xfrm>
          <a:off x="4372732" y="1308793"/>
          <a:ext cx="4178205" cy="239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234813" y="3570689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</a:t>
            </a:r>
            <a:r>
              <a:rPr lang="ru-RU" sz="1000" dirty="0"/>
              <a:t>9</a:t>
            </a:r>
            <a:r>
              <a:rPr lang="ru-RU" sz="1000" dirty="0" smtClean="0"/>
              <a:t>0 </a:t>
            </a:r>
            <a:r>
              <a:rPr lang="ru-RU" sz="1000" dirty="0"/>
              <a:t>%)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63925" y="3308405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640165" y="3733889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9FAF8F10-292E-4F21-A9BE-8F1F6A920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139177"/>
              </p:ext>
            </p:extLst>
          </p:nvPr>
        </p:nvGraphicFramePr>
        <p:xfrm>
          <a:off x="-93060" y="4016291"/>
          <a:ext cx="4178205" cy="239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90235" y="6261524"/>
            <a:ext cx="140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</a:t>
            </a:r>
            <a:r>
              <a:rPr lang="ru-RU" sz="1000" dirty="0"/>
              <a:t>9</a:t>
            </a:r>
            <a:r>
              <a:rPr lang="ru-RU" sz="1000" dirty="0" smtClean="0"/>
              <a:t>0 </a:t>
            </a:r>
            <a:r>
              <a:rPr lang="ru-RU" sz="1000" dirty="0"/>
              <a:t>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96082" y="3604954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Законченный случай обследования ЭХО-КС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20386" y="6275088"/>
            <a:ext cx="141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/>
            </a:lvl1pPr>
          </a:lstStyle>
          <a:p>
            <a:r>
              <a:rPr lang="ru-RU" dirty="0" smtClean="0"/>
              <a:t>Законченный случай обследования ЭХО-КС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40348"/>
              </p:ext>
            </p:extLst>
          </p:nvPr>
        </p:nvGraphicFramePr>
        <p:xfrm>
          <a:off x="0" y="1124744"/>
          <a:ext cx="8964478" cy="5698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76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1096535">
                  <a:extLst>
                    <a:ext uri="{9D8B030D-6E8A-4147-A177-3AD203B41FA5}">
                      <a16:colId xmlns:a16="http://schemas.microsoft.com/office/drawing/2014/main" val="3894467220"/>
                    </a:ext>
                  </a:extLst>
                </a:gridCol>
                <a:gridCol w="51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1196884080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4077558092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043320290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426602880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2311843056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3964047948"/>
                    </a:ext>
                  </a:extLst>
                </a:gridCol>
                <a:gridCol w="513317">
                  <a:extLst>
                    <a:ext uri="{9D8B030D-6E8A-4147-A177-3AD203B41FA5}">
                      <a16:colId xmlns:a16="http://schemas.microsoft.com/office/drawing/2014/main" val="1431013543"/>
                    </a:ext>
                  </a:extLst>
                </a:gridCol>
              </a:tblGrid>
              <a:tr h="899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«Увеличение доли ранней диагностики глазных заболеваний при проведении </a:t>
                      </a:r>
                      <a:r>
                        <a:rPr lang="ru-RU" sz="6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№2.» </a:t>
                      </a:r>
                      <a:b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процесса забора биоматериала на </a:t>
                      </a:r>
                      <a:r>
                        <a:rPr lang="en-US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6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(мазки методом ПЦР)  в ДП №2.»</a:t>
                      </a:r>
                      <a:b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 ожидания проведения исследования ЭХО-КС</a:t>
                      </a:r>
                    </a:p>
                    <a:p>
                      <a:pPr algn="ctr"/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ДП №2.»</a:t>
                      </a:r>
                      <a:br>
                        <a:rPr lang="ru-RU" sz="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6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14632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Управление потоками пациентов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301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48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241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14632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15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15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182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14632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361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48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0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41717"/>
              </p:ext>
            </p:extLst>
          </p:nvPr>
        </p:nvGraphicFramePr>
        <p:xfrm>
          <a:off x="0" y="1138784"/>
          <a:ext cx="8964490" cy="5675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54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1125680">
                  <a:extLst>
                    <a:ext uri="{9D8B030D-6E8A-4147-A177-3AD203B41FA5}">
                      <a16:colId xmlns:a16="http://schemas.microsoft.com/office/drawing/2014/main" val="2155982699"/>
                    </a:ext>
                  </a:extLst>
                </a:gridCol>
                <a:gridCol w="296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6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0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1722752547"/>
                    </a:ext>
                  </a:extLst>
                </a:gridCol>
                <a:gridCol w="513745">
                  <a:extLst>
                    <a:ext uri="{9D8B030D-6E8A-4147-A177-3AD203B41FA5}">
                      <a16:colId xmlns:a16="http://schemas.microsoft.com/office/drawing/2014/main" val="4019797383"/>
                    </a:ext>
                  </a:extLst>
                </a:gridCol>
                <a:gridCol w="513746">
                  <a:extLst>
                    <a:ext uri="{9D8B030D-6E8A-4147-A177-3AD203B41FA5}">
                      <a16:colId xmlns:a16="http://schemas.microsoft.com/office/drawing/2014/main" val="158836526"/>
                    </a:ext>
                  </a:extLst>
                </a:gridCol>
                <a:gridCol w="513746">
                  <a:extLst>
                    <a:ext uri="{9D8B030D-6E8A-4147-A177-3AD203B41FA5}">
                      <a16:colId xmlns:a16="http://schemas.microsoft.com/office/drawing/2014/main" val="920189871"/>
                    </a:ext>
                  </a:extLst>
                </a:gridCol>
                <a:gridCol w="513746">
                  <a:extLst>
                    <a:ext uri="{9D8B030D-6E8A-4147-A177-3AD203B41FA5}">
                      <a16:colId xmlns:a16="http://schemas.microsoft.com/office/drawing/2014/main" val="798872225"/>
                    </a:ext>
                  </a:extLst>
                </a:gridCol>
                <a:gridCol w="605132">
                  <a:extLst>
                    <a:ext uri="{9D8B030D-6E8A-4147-A177-3AD203B41FA5}">
                      <a16:colId xmlns:a16="http://schemas.microsoft.com/office/drawing/2014/main" val="736571401"/>
                    </a:ext>
                  </a:extLst>
                </a:gridCol>
                <a:gridCol w="422360">
                  <a:extLst>
                    <a:ext uri="{9D8B030D-6E8A-4147-A177-3AD203B41FA5}">
                      <a16:colId xmlns:a16="http://schemas.microsoft.com/office/drawing/2014/main" val="56356356"/>
                    </a:ext>
                  </a:extLst>
                </a:gridCol>
                <a:gridCol w="513746">
                  <a:extLst>
                    <a:ext uri="{9D8B030D-6E8A-4147-A177-3AD203B41FA5}">
                      <a16:colId xmlns:a16="http://schemas.microsoft.com/office/drawing/2014/main" val="1384182690"/>
                    </a:ext>
                  </a:extLst>
                </a:gridCol>
              </a:tblGrid>
              <a:tr h="696830">
                <a:tc>
                  <a:txBody>
                    <a:bodyPr/>
                    <a:lstStyle/>
                    <a:p>
                      <a:pPr algn="l" fontAlgn="b"/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dirty="0"/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Разделение потоков здоровых и больных детей в детской поликлинике №2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 для медицинского обслуживания в детской поликлинике № 2»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"Работа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кабинета врача-офтальмолога»</a:t>
                      </a:r>
                      <a:r>
                        <a:rPr lang="en-US" sz="55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предварительной записи пациентов на прием к врачу</a:t>
                      </a:r>
                      <a:r>
                        <a:rPr kumimoji="0" lang="ru-RU" sz="5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листков нетрудоспособности.»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записи на прием к врачу, ведение расписания в электронном виде детской поликлинике№ 2</a:t>
                      </a:r>
                      <a:r>
                        <a:rPr kumimoji="0" lang="ru-RU" sz="5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регистратуры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дневного стационара</a:t>
                      </a:r>
                      <a:r>
                        <a:rPr lang="en-US" sz="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ожидания у кабинета врача акушера-гинеколога..»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проведения эндоскопического обследования в ДП№2»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5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№2»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Вакцинация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прохождения профилактических медицинских осмотров в дп№2»</a:t>
                      </a:r>
                    </a:p>
                    <a:p>
                      <a:pPr algn="ctr" fontAlgn="ctr"/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5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5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«Увеличение доли ранней диагностики глазных заболеваний при проведении </a:t>
                      </a:r>
                      <a:r>
                        <a:rPr lang="ru-RU" sz="55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№2.» </a:t>
                      </a:r>
                      <a:b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Профилактический прием врача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ru-RU" sz="5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55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5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5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5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5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процесса забора биоматериала на </a:t>
                      </a:r>
                      <a:r>
                        <a:rPr lang="en-US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5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(мазки методом ПЦР)  в ДП №2.»</a:t>
                      </a:r>
                      <a:b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 ожидания проведения исследования ЭХО-КС</a:t>
                      </a:r>
                    </a:p>
                    <a:p>
                      <a:pPr algn="ctr"/>
                      <a: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ДП №2.»</a:t>
                      </a:r>
                      <a:br>
                        <a:rPr lang="ru-RU" sz="5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</a:t>
                      </a:r>
                      <a:r>
                        <a:rPr lang="en-US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en-US" sz="5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ru-RU" sz="5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94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п/п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 gridSpan="2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47795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8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47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140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140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47795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279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штрафов/удержаний/ 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4758"/>
                  </a:ext>
                </a:extLst>
              </a:tr>
              <a:tr h="47795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18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5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140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232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5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47795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18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140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4779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47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5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4779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5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94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5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8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4920" y="376494"/>
            <a:ext cx="547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ЭХО-КС.» 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781" y="40925"/>
            <a:ext cx="890353" cy="87998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DE1D813F-490C-4F27-A9F0-D853A7E4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29569"/>
              </p:ext>
            </p:extLst>
          </p:nvPr>
        </p:nvGraphicFramePr>
        <p:xfrm>
          <a:off x="104984" y="2113061"/>
          <a:ext cx="8427416" cy="398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193">
                  <a:extLst>
                    <a:ext uri="{9D8B030D-6E8A-4147-A177-3AD203B41FA5}">
                      <a16:colId xmlns:a16="http://schemas.microsoft.com/office/drawing/2014/main" val="1386684038"/>
                    </a:ext>
                  </a:extLst>
                </a:gridCol>
                <a:gridCol w="1452395">
                  <a:extLst>
                    <a:ext uri="{9D8B030D-6E8A-4147-A177-3AD203B41FA5}">
                      <a16:colId xmlns:a16="http://schemas.microsoft.com/office/drawing/2014/main" val="3204066170"/>
                    </a:ext>
                  </a:extLst>
                </a:gridCol>
                <a:gridCol w="1324455">
                  <a:extLst>
                    <a:ext uri="{9D8B030D-6E8A-4147-A177-3AD203B41FA5}">
                      <a16:colId xmlns:a16="http://schemas.microsoft.com/office/drawing/2014/main" val="4244773313"/>
                    </a:ext>
                  </a:extLst>
                </a:gridCol>
                <a:gridCol w="1424348">
                  <a:extLst>
                    <a:ext uri="{9D8B030D-6E8A-4147-A177-3AD203B41FA5}">
                      <a16:colId xmlns:a16="http://schemas.microsoft.com/office/drawing/2014/main" val="3311883347"/>
                    </a:ext>
                  </a:extLst>
                </a:gridCol>
                <a:gridCol w="1353005">
                  <a:extLst>
                    <a:ext uri="{9D8B030D-6E8A-4147-A177-3AD203B41FA5}">
                      <a16:colId xmlns:a16="http://schemas.microsoft.com/office/drawing/2014/main" val="3231787927"/>
                    </a:ext>
                  </a:extLst>
                </a:gridCol>
                <a:gridCol w="1296734">
                  <a:extLst>
                    <a:ext uri="{9D8B030D-6E8A-4147-A177-3AD203B41FA5}">
                      <a16:colId xmlns:a16="http://schemas.microsoft.com/office/drawing/2014/main" val="1096400316"/>
                    </a:ext>
                  </a:extLst>
                </a:gridCol>
                <a:gridCol w="80286">
                  <a:extLst>
                    <a:ext uri="{9D8B030D-6E8A-4147-A177-3AD203B41FA5}">
                      <a16:colId xmlns:a16="http://schemas.microsoft.com/office/drawing/2014/main" val="811342107"/>
                    </a:ext>
                  </a:extLst>
                </a:gridCol>
              </a:tblGrid>
              <a:tr h="174464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87243"/>
                  </a:ext>
                </a:extLst>
              </a:tr>
              <a:tr h="756455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Мельникова Елена Анатольевна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Маслова Виктория Вячеславовна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Лаушкина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Мариева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Тырновская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Елена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Александровна</a:t>
                      </a: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Виноградова Анастасия Владимировна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375352"/>
                  </a:ext>
                </a:extLst>
              </a:tr>
              <a:tr h="1483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(стандартизация, методическая поддержка)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(хронометраж)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фотофиксация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визуализация)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(Визуализация, планирование, отчет)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047" marR="530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6283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7" y="1878165"/>
            <a:ext cx="1339881" cy="1729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3" y="1888226"/>
            <a:ext cx="1210094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1871594"/>
            <a:ext cx="1239602" cy="1737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0" y="1926927"/>
            <a:ext cx="1252196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2" y="1875246"/>
            <a:ext cx="1448165" cy="1728192"/>
          </a:xfrm>
          <a:prstGeom prst="rect">
            <a:avLst/>
          </a:prstGeom>
        </p:spPr>
      </p:pic>
      <p:pic>
        <p:nvPicPr>
          <p:cNvPr id="22" name="Picture 1" descr="виноградов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34" y="1748116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71594"/>
            <a:ext cx="169697" cy="17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26064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2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956394509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7318" y="3600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ЭХО-КС.»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2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10773"/>
              </p:ext>
            </p:extLst>
          </p:nvPr>
        </p:nvGraphicFramePr>
        <p:xfrm>
          <a:off x="395536" y="4011119"/>
          <a:ext cx="75866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осмотра врача-педиатра до проведения вакцинации и после нее.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прохождения профилактических медицинских осмотров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дп№2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доли ранней диагностики глазных заболеваний при проведении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профосмотра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ДП №2.</a:t>
                      </a:r>
                      <a:r>
                        <a:rPr lang="ru-RU" sz="1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рентгенологического исследования пациентов в ДП №2 в условиях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(25.12.2020-23.06.2021)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процесса забора биоматериала на COVID-19  ( мазки методом ПЦР)  в ДП №2.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(26.04.2021-25.10.2021)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Сокращение времени  ожидания проведения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исследования ЭХО-КС в ДП №2.</a:t>
                      </a:r>
                      <a:b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(20.05.2021-19.11.2021)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536" y="1434081"/>
          <a:ext cx="758666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направления, приема и сопровождения пациента в дневной стационар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№2.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( 30.09.2019 – 16.03.2020)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у кабинета врача акушера-гинеколога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(11.11.2019 – 24.04.2020)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пациентом в очереди у кабинета врача физиотерапии в ДП №2.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вакцинопрофилактики.  Формирование прививочной картотеки 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ДП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(06.02.2020 – 07.07.2020)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времени ожидания проведения эндоскопического обследования в ДП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(02.03.2020-01.04.2020)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рассмотрения обращений граждан в ДП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№2»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(30.03.3030-28.09.2020)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1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438"/>
            <a:ext cx="9144000" cy="4736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2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8464" y="-1"/>
            <a:ext cx="181222" cy="6889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86" y="0"/>
            <a:ext cx="214314" cy="6889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611" y="51116"/>
            <a:ext cx="103397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74985" y="90056"/>
            <a:ext cx="54412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</a:t>
            </a:r>
            <a:r>
              <a:rPr 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ЭХО-КС.»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096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35520644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Нужно обращаться в регистратуру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Долгое ожидание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обследования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Нужно дожидаться результатов описания в поликлинике</a:t>
              </a: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Большие очереди</a:t>
              </a:r>
              <a:endPara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2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63165" y="161825"/>
            <a:ext cx="535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07904" y="1508354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20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3540" y="3714909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0720" y="4345904"/>
            <a:ext cx="536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cs typeface="Times New Roman" pitchFamily="18" charset="0"/>
            </a:endParaRPr>
          </a:p>
          <a:p>
            <a:pPr marL="628650" indent="-62865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исследования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1054" y="108319"/>
            <a:ext cx="553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Сводный анализ проектов, реализуемых в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поликлинике № 2 ГУЗ ЯО «ГДБ»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22538"/>
              </p:ext>
            </p:extLst>
          </p:nvPr>
        </p:nvGraphicFramePr>
        <p:xfrm>
          <a:off x="132717" y="1713516"/>
          <a:ext cx="8458463" cy="5030615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92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9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95">
                <a:tc rowSpan="4">
                  <a:txBody>
                    <a:bodyPr/>
                    <a:lstStyle/>
                    <a:p>
                      <a:pPr marL="0" indent="0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Диагностические исследования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Введение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предварительной записи на исследование ЭХО-КС. (обеспечение удаленной записи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), 90 %. Достижение критерия НММО17.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95">
                <a:tc vMerge="1">
                  <a:txBody>
                    <a:bodyPr/>
                    <a:lstStyle/>
                    <a:p>
                      <a:pPr algn="l"/>
                      <a:endParaRPr lang="ru-RU" sz="15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времени ожидания у регистратуры для записи на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ЭХО-КС.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501">
                <a:tc vMerge="1">
                  <a:txBody>
                    <a:bodyPr/>
                    <a:lstStyle/>
                    <a:p>
                      <a:pPr marL="0" indent="0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амбулаторного приема плановых пациентов врачами строго по времени и по предварительной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записи, 90 %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посещений по установленному времени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/90 %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посещений по предварительной записи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Достижение критерия НММО 16.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1029"/>
                  </a:ext>
                </a:extLst>
              </a:tr>
              <a:tr h="482501">
                <a:tc vMerge="1">
                  <a:txBody>
                    <a:bodyPr/>
                    <a:lstStyle/>
                    <a:p>
                      <a:pPr marL="0" indent="0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Исключение времени ожидания заключения после проведения исследования ЭХО-КС.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222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431733" y="71759"/>
            <a:ext cx="508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ЭХО-КС.»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3939"/>
              </p:ext>
            </p:extLst>
          </p:nvPr>
        </p:nvGraphicFramePr>
        <p:xfrm>
          <a:off x="179512" y="1375167"/>
          <a:ext cx="8338364" cy="5407152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1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Обеспечение удаленной записи на прием в медицинские организации. Достижение критерия НММО17.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Доля записей, произведенных без посещения регистратуры, %.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73220"/>
                  </a:ext>
                </a:extLst>
              </a:tr>
              <a:tr h="776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Сокращение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времени ожидания у регистратуры для записи на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ЭХО-КС.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Длительность, минуты.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15-30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3091"/>
                  </a:ext>
                </a:extLst>
              </a:tr>
              <a:tr h="622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амбулаторного приема плановых пациентов врачами строго по времени и по предварительной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записи, 90 %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посещений по установленному времени 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/90 %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посещений по предварительной записи</a:t>
                      </a: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Достижение критерия НММО 16.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Доля посещений по установленному времени, % /доля посещений по предварительной записи, %.</a:t>
                      </a: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30/50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90/90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04590"/>
                  </a:ext>
                </a:extLst>
              </a:tr>
              <a:tr h="622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Сокращение времени ожидания заключения после проведения исследования ЭХО-КС.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Длительность, минуты.</a:t>
                      </a:r>
                    </a:p>
                    <a:p>
                      <a:pPr algn="l" fontAlgn="t"/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0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19408" y="55155"/>
            <a:ext cx="5595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 ожидания проведения исследования ЭХО-КС»,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решения проблем.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80183"/>
              </p:ext>
            </p:extLst>
          </p:nvPr>
        </p:nvGraphicFramePr>
        <p:xfrm>
          <a:off x="181037" y="1148071"/>
          <a:ext cx="8405681" cy="5678805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86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7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Необходимость обращения в регистратуру для записи на ЭХО-КС.</a:t>
                      </a:r>
                      <a:endParaRPr lang="en-US" sz="145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5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предварительной записи на  </a:t>
                      </a:r>
                      <a:r>
                        <a:rPr lang="ru-RU" sz="14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ЭХО-КС из кабинета врача педиатра.</a:t>
                      </a: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4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Введение </a:t>
                      </a:r>
                      <a:r>
                        <a:rPr lang="ru-RU" sz="14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предварительной записи на исследование ЭХО-КС. (обеспечение удаленной записи</a:t>
                      </a: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), 90 %. Достижение критерия НММО17.</a:t>
                      </a:r>
                      <a:endParaRPr lang="ru-RU" sz="14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Длительное время ожидания обследования ЭХО-КС, 0-7 дней.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50" b="0" i="0" u="none" strike="noStrike" kern="1200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5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Исключение </a:t>
                      </a:r>
                      <a:r>
                        <a:rPr lang="ru-RU" sz="14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времени ожидания у регистратуры для записи на </a:t>
                      </a: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ЭХО-КС.</a:t>
                      </a:r>
                      <a:endParaRPr lang="ru-RU" sz="14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Обеспечение </a:t>
                      </a:r>
                      <a:r>
                        <a:rPr lang="ru-RU" sz="14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амбулаторного приема плановых пациентов врачами строго по времени и по предварительной </a:t>
                      </a: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записи, 90 % </a:t>
                      </a:r>
                      <a:r>
                        <a:rPr lang="ru-RU" sz="14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посещений по установленному времени </a:t>
                      </a: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/90 % </a:t>
                      </a:r>
                      <a:r>
                        <a:rPr lang="ru-RU" sz="14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посещений по предварительной записи</a:t>
                      </a: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Достижение критерия НММО 16.</a:t>
                      </a:r>
                      <a:endParaRPr lang="ru-RU" sz="14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62307"/>
                  </a:ext>
                </a:extLst>
              </a:tr>
              <a:tr h="1306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Длительное ожидание в очереди у кабинета ЭХО-КС, 20-40 минут.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5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78835"/>
                  </a:ext>
                </a:extLst>
              </a:tr>
              <a:tr h="842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Длительное время ожидания заключения ЭХО-КС, 10 минут.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5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Передача результатов описания ЭХО-КС врачу педиатру онлайн/внесение в базу данных МИС.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Исключение времени ожидания заключения после проведения исследования ЭХО-КС.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62679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70" y="36521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3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9359</TotalTime>
  <Words>2115</Words>
  <Application>Microsoft Office PowerPoint</Application>
  <PresentationFormat>Экран (4:3)</PresentationFormat>
  <Paragraphs>518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инженер</cp:lastModifiedBy>
  <cp:revision>923</cp:revision>
  <dcterms:created xsi:type="dcterms:W3CDTF">2017-06-09T07:37:26Z</dcterms:created>
  <dcterms:modified xsi:type="dcterms:W3CDTF">2021-11-16T17:35:35Z</dcterms:modified>
</cp:coreProperties>
</file>