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4476" r:id="rId1"/>
  </p:sldMasterIdLst>
  <p:notesMasterIdLst>
    <p:notesMasterId r:id="rId23"/>
  </p:notesMasterIdLst>
  <p:handoutMasterIdLst>
    <p:handoutMasterId r:id="rId24"/>
  </p:handoutMasterIdLst>
  <p:sldIdLst>
    <p:sldId id="357" r:id="rId2"/>
    <p:sldId id="458" r:id="rId3"/>
    <p:sldId id="383" r:id="rId4"/>
    <p:sldId id="454" r:id="rId5"/>
    <p:sldId id="455" r:id="rId6"/>
    <p:sldId id="459" r:id="rId7"/>
    <p:sldId id="460" r:id="rId8"/>
    <p:sldId id="453" r:id="rId9"/>
    <p:sldId id="419" r:id="rId10"/>
    <p:sldId id="456" r:id="rId11"/>
    <p:sldId id="445" r:id="rId12"/>
    <p:sldId id="457" r:id="rId13"/>
    <p:sldId id="461" r:id="rId14"/>
    <p:sldId id="462" r:id="rId15"/>
    <p:sldId id="463" r:id="rId16"/>
    <p:sldId id="464" r:id="rId17"/>
    <p:sldId id="465" r:id="rId18"/>
    <p:sldId id="466" r:id="rId19"/>
    <p:sldId id="467" r:id="rId20"/>
    <p:sldId id="468" r:id="rId21"/>
    <p:sldId id="469" r:id="rId22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B8E08C"/>
    <a:srgbClr val="00CC00"/>
    <a:srgbClr val="E46C0A"/>
    <a:srgbClr val="DA5B14"/>
    <a:srgbClr val="000066"/>
    <a:srgbClr val="DF320F"/>
    <a:srgbClr val="EA58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434" autoAdjust="0"/>
  </p:normalViewPr>
  <p:slideViewPr>
    <p:cSldViewPr>
      <p:cViewPr>
        <p:scale>
          <a:sx n="125" d="100"/>
          <a:sy n="125" d="100"/>
        </p:scale>
        <p:origin x="198" y="-10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72550679524348"/>
          <c:y val="0.15111425167046033"/>
          <c:w val="0.74554093278932554"/>
          <c:h val="0.62450878209070959"/>
        </c:manualLayout>
      </c:layout>
      <c:scatterChart>
        <c:scatterStyle val="line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Лист1!$A$2:$A$78</c:f>
              <c:numCache>
                <c:formatCode>General</c:formatCode>
                <c:ptCount val="77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0.60000000000000009</c:v>
                </c:pt>
                <c:pt idx="4">
                  <c:v>0.8</c:v>
                </c:pt>
                <c:pt idx="5">
                  <c:v>1</c:v>
                </c:pt>
                <c:pt idx="6">
                  <c:v>1.2</c:v>
                </c:pt>
                <c:pt idx="7">
                  <c:v>1.4</c:v>
                </c:pt>
                <c:pt idx="8">
                  <c:v>1.5999999999999999</c:v>
                </c:pt>
                <c:pt idx="9">
                  <c:v>1.7999999999999998</c:v>
                </c:pt>
                <c:pt idx="10">
                  <c:v>1.9999999999999998</c:v>
                </c:pt>
                <c:pt idx="11">
                  <c:v>2.1999999999999997</c:v>
                </c:pt>
                <c:pt idx="12">
                  <c:v>2.4</c:v>
                </c:pt>
                <c:pt idx="13">
                  <c:v>2.6</c:v>
                </c:pt>
                <c:pt idx="14">
                  <c:v>2.8000000000000003</c:v>
                </c:pt>
                <c:pt idx="15">
                  <c:v>3.0000000000000004</c:v>
                </c:pt>
                <c:pt idx="16">
                  <c:v>3.2000000000000006</c:v>
                </c:pt>
                <c:pt idx="17">
                  <c:v>3.4000000000000008</c:v>
                </c:pt>
                <c:pt idx="18">
                  <c:v>3.600000000000001</c:v>
                </c:pt>
                <c:pt idx="19">
                  <c:v>3.8000000000000012</c:v>
                </c:pt>
                <c:pt idx="20">
                  <c:v>4.0000000000000009</c:v>
                </c:pt>
                <c:pt idx="21">
                  <c:v>4.2000000000000011</c:v>
                </c:pt>
                <c:pt idx="22">
                  <c:v>4.4000000000000012</c:v>
                </c:pt>
                <c:pt idx="23">
                  <c:v>4.6000000000000014</c:v>
                </c:pt>
                <c:pt idx="24">
                  <c:v>4.8000000000000016</c:v>
                </c:pt>
                <c:pt idx="25">
                  <c:v>5.0000000000000018</c:v>
                </c:pt>
                <c:pt idx="26">
                  <c:v>5.200000000000002</c:v>
                </c:pt>
                <c:pt idx="27">
                  <c:v>5.4000000000000021</c:v>
                </c:pt>
                <c:pt idx="28">
                  <c:v>5.6000000000000023</c:v>
                </c:pt>
                <c:pt idx="29">
                  <c:v>5.8000000000000025</c:v>
                </c:pt>
                <c:pt idx="30">
                  <c:v>6.0000000000000027</c:v>
                </c:pt>
                <c:pt idx="31">
                  <c:v>6.2000000000000028</c:v>
                </c:pt>
                <c:pt idx="32">
                  <c:v>6.400000000000003</c:v>
                </c:pt>
                <c:pt idx="33">
                  <c:v>6.6000000000000032</c:v>
                </c:pt>
                <c:pt idx="34">
                  <c:v>6.8000000000000034</c:v>
                </c:pt>
                <c:pt idx="35">
                  <c:v>7.0000000000000036</c:v>
                </c:pt>
                <c:pt idx="36">
                  <c:v>7.2000000000000037</c:v>
                </c:pt>
                <c:pt idx="37">
                  <c:v>7.4000000000000039</c:v>
                </c:pt>
                <c:pt idx="38">
                  <c:v>7.6000000000000041</c:v>
                </c:pt>
                <c:pt idx="39">
                  <c:v>7.8000000000000043</c:v>
                </c:pt>
                <c:pt idx="40">
                  <c:v>8.0000000000000036</c:v>
                </c:pt>
                <c:pt idx="41">
                  <c:v>8.2000000000000028</c:v>
                </c:pt>
                <c:pt idx="42">
                  <c:v>8.4000000000000021</c:v>
                </c:pt>
                <c:pt idx="43">
                  <c:v>8.6000000000000014</c:v>
                </c:pt>
                <c:pt idx="44">
                  <c:v>8.8000000000000007</c:v>
                </c:pt>
                <c:pt idx="45">
                  <c:v>9</c:v>
                </c:pt>
                <c:pt idx="46">
                  <c:v>9.1999999999999993</c:v>
                </c:pt>
                <c:pt idx="47">
                  <c:v>9.3999999999999986</c:v>
                </c:pt>
                <c:pt idx="48">
                  <c:v>9.5999999999999979</c:v>
                </c:pt>
                <c:pt idx="49">
                  <c:v>9.7999999999999972</c:v>
                </c:pt>
                <c:pt idx="50">
                  <c:v>9.9999999999999964</c:v>
                </c:pt>
                <c:pt idx="51">
                  <c:v>10.199999999999996</c:v>
                </c:pt>
                <c:pt idx="52">
                  <c:v>10.399999999999995</c:v>
                </c:pt>
                <c:pt idx="53">
                  <c:v>10.599999999999994</c:v>
                </c:pt>
                <c:pt idx="54">
                  <c:v>10.799999999999994</c:v>
                </c:pt>
                <c:pt idx="55">
                  <c:v>10.999999999999993</c:v>
                </c:pt>
                <c:pt idx="56">
                  <c:v>11.199999999999992</c:v>
                </c:pt>
                <c:pt idx="57">
                  <c:v>11.399999999999991</c:v>
                </c:pt>
                <c:pt idx="58">
                  <c:v>11.599999999999991</c:v>
                </c:pt>
                <c:pt idx="59">
                  <c:v>11.79999999999999</c:v>
                </c:pt>
                <c:pt idx="60">
                  <c:v>11.999999999999989</c:v>
                </c:pt>
                <c:pt idx="61">
                  <c:v>12.199999999999989</c:v>
                </c:pt>
                <c:pt idx="62">
                  <c:v>12.399999999999988</c:v>
                </c:pt>
                <c:pt idx="63">
                  <c:v>12.599999999999987</c:v>
                </c:pt>
                <c:pt idx="64">
                  <c:v>12.799999999999986</c:v>
                </c:pt>
                <c:pt idx="65">
                  <c:v>12.999999999999986</c:v>
                </c:pt>
                <c:pt idx="66">
                  <c:v>13.199999999999985</c:v>
                </c:pt>
                <c:pt idx="67">
                  <c:v>13.399999999999984</c:v>
                </c:pt>
                <c:pt idx="68">
                  <c:v>13.599999999999984</c:v>
                </c:pt>
                <c:pt idx="69">
                  <c:v>13.799999999999983</c:v>
                </c:pt>
                <c:pt idx="70">
                  <c:v>13.999999999999982</c:v>
                </c:pt>
                <c:pt idx="71">
                  <c:v>14.199999999999982</c:v>
                </c:pt>
                <c:pt idx="72">
                  <c:v>14.399999999999981</c:v>
                </c:pt>
                <c:pt idx="73">
                  <c:v>14.59999999999998</c:v>
                </c:pt>
                <c:pt idx="74">
                  <c:v>14.799999999999979</c:v>
                </c:pt>
                <c:pt idx="75">
                  <c:v>14.999999999999979</c:v>
                </c:pt>
              </c:numCache>
            </c:numRef>
          </c:xVal>
          <c:yVal>
            <c:numRef>
              <c:f>Лист1!$B$2:$B$78</c:f>
              <c:numCache>
                <c:formatCode>General</c:formatCode>
                <c:ptCount val="77"/>
                <c:pt idx="0">
                  <c:v>1.2</c:v>
                </c:pt>
                <c:pt idx="1">
                  <c:v>1.5</c:v>
                </c:pt>
                <c:pt idx="2">
                  <c:v>1.5</c:v>
                </c:pt>
                <c:pt idx="3">
                  <c:v>1.3</c:v>
                </c:pt>
                <c:pt idx="4">
                  <c:v>1</c:v>
                </c:pt>
                <c:pt idx="5">
                  <c:v>0.5</c:v>
                </c:pt>
                <c:pt idx="6">
                  <c:v>0.8</c:v>
                </c:pt>
                <c:pt idx="7">
                  <c:v>1</c:v>
                </c:pt>
                <c:pt idx="8">
                  <c:v>1</c:v>
                </c:pt>
                <c:pt idx="9">
                  <c:v>2</c:v>
                </c:pt>
                <c:pt idx="10">
                  <c:v>3.7</c:v>
                </c:pt>
                <c:pt idx="11">
                  <c:v>3.9</c:v>
                </c:pt>
                <c:pt idx="12">
                  <c:v>4</c:v>
                </c:pt>
                <c:pt idx="13">
                  <c:v>3.8</c:v>
                </c:pt>
                <c:pt idx="14">
                  <c:v>3.7</c:v>
                </c:pt>
                <c:pt idx="15">
                  <c:v>5</c:v>
                </c:pt>
                <c:pt idx="16">
                  <c:v>3.5</c:v>
                </c:pt>
                <c:pt idx="17">
                  <c:v>3.2</c:v>
                </c:pt>
                <c:pt idx="18">
                  <c:v>3.3</c:v>
                </c:pt>
                <c:pt idx="19">
                  <c:v>3</c:v>
                </c:pt>
                <c:pt idx="20">
                  <c:v>2.5</c:v>
                </c:pt>
                <c:pt idx="21">
                  <c:v>3</c:v>
                </c:pt>
                <c:pt idx="22">
                  <c:v>2.8</c:v>
                </c:pt>
                <c:pt idx="23">
                  <c:v>3.2</c:v>
                </c:pt>
                <c:pt idx="24">
                  <c:v>3</c:v>
                </c:pt>
                <c:pt idx="25">
                  <c:v>3.1</c:v>
                </c:pt>
                <c:pt idx="26">
                  <c:v>1</c:v>
                </c:pt>
                <c:pt idx="27">
                  <c:v>2</c:v>
                </c:pt>
                <c:pt idx="28">
                  <c:v>2.5</c:v>
                </c:pt>
                <c:pt idx="29">
                  <c:v>3</c:v>
                </c:pt>
                <c:pt idx="30">
                  <c:v>1</c:v>
                </c:pt>
                <c:pt idx="31">
                  <c:v>1.5</c:v>
                </c:pt>
                <c:pt idx="32">
                  <c:v>1.7</c:v>
                </c:pt>
                <c:pt idx="33">
                  <c:v>2</c:v>
                </c:pt>
                <c:pt idx="34">
                  <c:v>1</c:v>
                </c:pt>
                <c:pt idx="35">
                  <c:v>3.2</c:v>
                </c:pt>
                <c:pt idx="36">
                  <c:v>3</c:v>
                </c:pt>
                <c:pt idx="37">
                  <c:v>3.1</c:v>
                </c:pt>
                <c:pt idx="38">
                  <c:v>1</c:v>
                </c:pt>
                <c:pt idx="39">
                  <c:v>2</c:v>
                </c:pt>
                <c:pt idx="40">
                  <c:v>2.5</c:v>
                </c:pt>
                <c:pt idx="41">
                  <c:v>3.8</c:v>
                </c:pt>
                <c:pt idx="42">
                  <c:v>3.7</c:v>
                </c:pt>
                <c:pt idx="43">
                  <c:v>5.2</c:v>
                </c:pt>
                <c:pt idx="44">
                  <c:v>3.5</c:v>
                </c:pt>
                <c:pt idx="45">
                  <c:v>3.2</c:v>
                </c:pt>
                <c:pt idx="46">
                  <c:v>3.3</c:v>
                </c:pt>
                <c:pt idx="47">
                  <c:v>3</c:v>
                </c:pt>
                <c:pt idx="48">
                  <c:v>1</c:v>
                </c:pt>
                <c:pt idx="49">
                  <c:v>0.5</c:v>
                </c:pt>
                <c:pt idx="50">
                  <c:v>0.8</c:v>
                </c:pt>
                <c:pt idx="51">
                  <c:v>1</c:v>
                </c:pt>
                <c:pt idx="52">
                  <c:v>1</c:v>
                </c:pt>
                <c:pt idx="53">
                  <c:v>2</c:v>
                </c:pt>
                <c:pt idx="54">
                  <c:v>1</c:v>
                </c:pt>
                <c:pt idx="55">
                  <c:v>1.5</c:v>
                </c:pt>
                <c:pt idx="56">
                  <c:v>1.7</c:v>
                </c:pt>
                <c:pt idx="57">
                  <c:v>2</c:v>
                </c:pt>
                <c:pt idx="58">
                  <c:v>1</c:v>
                </c:pt>
                <c:pt idx="59">
                  <c:v>3.7</c:v>
                </c:pt>
                <c:pt idx="60">
                  <c:v>4.8</c:v>
                </c:pt>
                <c:pt idx="61">
                  <c:v>3.5</c:v>
                </c:pt>
                <c:pt idx="62">
                  <c:v>3.2</c:v>
                </c:pt>
                <c:pt idx="63">
                  <c:v>3.3</c:v>
                </c:pt>
                <c:pt idx="64">
                  <c:v>3</c:v>
                </c:pt>
                <c:pt idx="65">
                  <c:v>1.7</c:v>
                </c:pt>
                <c:pt idx="66">
                  <c:v>2</c:v>
                </c:pt>
                <c:pt idx="67">
                  <c:v>1</c:v>
                </c:pt>
                <c:pt idx="68">
                  <c:v>3.7</c:v>
                </c:pt>
                <c:pt idx="69">
                  <c:v>1.5</c:v>
                </c:pt>
                <c:pt idx="70">
                  <c:v>1.3</c:v>
                </c:pt>
                <c:pt idx="71">
                  <c:v>1</c:v>
                </c:pt>
                <c:pt idx="72">
                  <c:v>0.5</c:v>
                </c:pt>
                <c:pt idx="73">
                  <c:v>0.8</c:v>
                </c:pt>
                <c:pt idx="74">
                  <c:v>3.5</c:v>
                </c:pt>
                <c:pt idx="75">
                  <c:v>3.2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25C-4230-9311-893B180817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5735664"/>
        <c:axId val="145736840"/>
      </c:scatterChart>
      <c:valAx>
        <c:axId val="145735664"/>
        <c:scaling>
          <c:orientation val="minMax"/>
          <c:max val="1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5736840"/>
        <c:crosses val="autoZero"/>
        <c:crossBetween val="midCat"/>
        <c:majorUnit val="1"/>
        <c:minorUnit val="0.1"/>
      </c:valAx>
      <c:valAx>
        <c:axId val="145736840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ts val="11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1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100" b="0" i="0" u="none" strike="noStrike" baseline="0" dirty="0" smtClean="0">
                    <a:effectLst/>
                  </a:rPr>
                  <a:t>время ожидания у кабинетов пациентами, находящимися на лечении в </a:t>
                </a:r>
                <a:r>
                  <a:rPr lang="ru-RU" sz="1100" b="0" i="0" u="none" strike="noStrike" baseline="0" dirty="0" err="1" smtClean="0">
                    <a:effectLst/>
                  </a:rPr>
                  <a:t>дн</a:t>
                </a:r>
                <a:r>
                  <a:rPr lang="ru-RU" sz="1100" b="0" i="0" u="none" strike="noStrike" baseline="0" dirty="0" smtClean="0">
                    <a:effectLst/>
                  </a:rPr>
                  <a:t>. Стационаре, минуты</a:t>
                </a:r>
                <a:endParaRPr lang="ru-RU" sz="12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1.1505382027024646E-2"/>
              <c:y val="0.1418309850478215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5735664"/>
        <c:crosses val="autoZero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751369730282053"/>
          <c:y val="0.1465118529199346"/>
          <c:w val="0.74554093278932554"/>
          <c:h val="0.62450878209070959"/>
        </c:manualLayout>
      </c:layout>
      <c:scatterChart>
        <c:scatterStyle val="line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Лист1!$A$2:$A$77</c:f>
              <c:numCache>
                <c:formatCode>General</c:formatCode>
                <c:ptCount val="76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0.60000000000000009</c:v>
                </c:pt>
                <c:pt idx="4">
                  <c:v>0.8</c:v>
                </c:pt>
                <c:pt idx="5">
                  <c:v>1</c:v>
                </c:pt>
                <c:pt idx="6">
                  <c:v>1.2</c:v>
                </c:pt>
                <c:pt idx="7">
                  <c:v>1.4</c:v>
                </c:pt>
                <c:pt idx="8">
                  <c:v>1.5999999999999999</c:v>
                </c:pt>
                <c:pt idx="9">
                  <c:v>1.7999999999999998</c:v>
                </c:pt>
                <c:pt idx="10">
                  <c:v>1.9999999999999998</c:v>
                </c:pt>
                <c:pt idx="11">
                  <c:v>2.1999999999999997</c:v>
                </c:pt>
                <c:pt idx="12">
                  <c:v>2.4</c:v>
                </c:pt>
                <c:pt idx="13">
                  <c:v>2.6</c:v>
                </c:pt>
                <c:pt idx="14">
                  <c:v>2.8000000000000003</c:v>
                </c:pt>
                <c:pt idx="15">
                  <c:v>3.0000000000000004</c:v>
                </c:pt>
                <c:pt idx="16">
                  <c:v>3.2000000000000006</c:v>
                </c:pt>
                <c:pt idx="17">
                  <c:v>3.4000000000000008</c:v>
                </c:pt>
                <c:pt idx="18">
                  <c:v>3.600000000000001</c:v>
                </c:pt>
                <c:pt idx="19">
                  <c:v>3.8000000000000012</c:v>
                </c:pt>
                <c:pt idx="20">
                  <c:v>4.0000000000000009</c:v>
                </c:pt>
                <c:pt idx="21">
                  <c:v>4.2000000000000011</c:v>
                </c:pt>
                <c:pt idx="22">
                  <c:v>4.4000000000000012</c:v>
                </c:pt>
                <c:pt idx="23">
                  <c:v>4.6000000000000014</c:v>
                </c:pt>
                <c:pt idx="24">
                  <c:v>4.8000000000000016</c:v>
                </c:pt>
                <c:pt idx="25">
                  <c:v>5.0000000000000018</c:v>
                </c:pt>
                <c:pt idx="26">
                  <c:v>5.200000000000002</c:v>
                </c:pt>
                <c:pt idx="27">
                  <c:v>5.4000000000000021</c:v>
                </c:pt>
                <c:pt idx="28">
                  <c:v>5.6000000000000023</c:v>
                </c:pt>
                <c:pt idx="29">
                  <c:v>5.8000000000000025</c:v>
                </c:pt>
                <c:pt idx="30">
                  <c:v>6.0000000000000027</c:v>
                </c:pt>
                <c:pt idx="31">
                  <c:v>6.2000000000000028</c:v>
                </c:pt>
                <c:pt idx="32">
                  <c:v>6.400000000000003</c:v>
                </c:pt>
                <c:pt idx="33">
                  <c:v>6.6000000000000032</c:v>
                </c:pt>
                <c:pt idx="34">
                  <c:v>6.8000000000000034</c:v>
                </c:pt>
                <c:pt idx="35">
                  <c:v>7.0000000000000036</c:v>
                </c:pt>
                <c:pt idx="36">
                  <c:v>7.2000000000000037</c:v>
                </c:pt>
                <c:pt idx="37">
                  <c:v>7.4000000000000039</c:v>
                </c:pt>
                <c:pt idx="38">
                  <c:v>7.6000000000000041</c:v>
                </c:pt>
                <c:pt idx="39">
                  <c:v>7.8000000000000043</c:v>
                </c:pt>
                <c:pt idx="40">
                  <c:v>8.0000000000000036</c:v>
                </c:pt>
                <c:pt idx="41">
                  <c:v>8.2000000000000028</c:v>
                </c:pt>
                <c:pt idx="42">
                  <c:v>8.4000000000000021</c:v>
                </c:pt>
                <c:pt idx="43">
                  <c:v>8.6000000000000014</c:v>
                </c:pt>
                <c:pt idx="44">
                  <c:v>8.8000000000000007</c:v>
                </c:pt>
                <c:pt idx="45">
                  <c:v>9</c:v>
                </c:pt>
                <c:pt idx="46">
                  <c:v>9.1999999999999993</c:v>
                </c:pt>
                <c:pt idx="47">
                  <c:v>9.3999999999999986</c:v>
                </c:pt>
                <c:pt idx="48">
                  <c:v>9.5999999999999979</c:v>
                </c:pt>
                <c:pt idx="49">
                  <c:v>9.7999999999999972</c:v>
                </c:pt>
                <c:pt idx="50">
                  <c:v>9.9999999999999964</c:v>
                </c:pt>
                <c:pt idx="51">
                  <c:v>10.199999999999996</c:v>
                </c:pt>
                <c:pt idx="52">
                  <c:v>10.399999999999995</c:v>
                </c:pt>
                <c:pt idx="53">
                  <c:v>10.599999999999994</c:v>
                </c:pt>
                <c:pt idx="54">
                  <c:v>10.799999999999994</c:v>
                </c:pt>
                <c:pt idx="55">
                  <c:v>10.999999999999993</c:v>
                </c:pt>
                <c:pt idx="56">
                  <c:v>11.199999999999992</c:v>
                </c:pt>
                <c:pt idx="57">
                  <c:v>11.399999999999991</c:v>
                </c:pt>
                <c:pt idx="58">
                  <c:v>11.599999999999991</c:v>
                </c:pt>
                <c:pt idx="59">
                  <c:v>11.79999999999999</c:v>
                </c:pt>
                <c:pt idx="60">
                  <c:v>11.999999999999989</c:v>
                </c:pt>
                <c:pt idx="61">
                  <c:v>12.199999999999989</c:v>
                </c:pt>
                <c:pt idx="62">
                  <c:v>12.399999999999988</c:v>
                </c:pt>
                <c:pt idx="63">
                  <c:v>12.599999999999987</c:v>
                </c:pt>
                <c:pt idx="64">
                  <c:v>12.799999999999986</c:v>
                </c:pt>
                <c:pt idx="65">
                  <c:v>12.999999999999986</c:v>
                </c:pt>
                <c:pt idx="66">
                  <c:v>13.199999999999985</c:v>
                </c:pt>
                <c:pt idx="67">
                  <c:v>13.399999999999984</c:v>
                </c:pt>
                <c:pt idx="68">
                  <c:v>13.599999999999984</c:v>
                </c:pt>
                <c:pt idx="69">
                  <c:v>13.799999999999983</c:v>
                </c:pt>
                <c:pt idx="70">
                  <c:v>13.999999999999982</c:v>
                </c:pt>
                <c:pt idx="71">
                  <c:v>14.199999999999982</c:v>
                </c:pt>
                <c:pt idx="72">
                  <c:v>14.399999999999981</c:v>
                </c:pt>
                <c:pt idx="73">
                  <c:v>14.59999999999998</c:v>
                </c:pt>
                <c:pt idx="74">
                  <c:v>14.799999999999979</c:v>
                </c:pt>
                <c:pt idx="75">
                  <c:v>14.999999999999979</c:v>
                </c:pt>
              </c:numCache>
            </c:numRef>
          </c:xVal>
          <c:yVal>
            <c:numRef>
              <c:f>Лист1!$B$2:$B$77</c:f>
              <c:numCache>
                <c:formatCode>General</c:formatCode>
                <c:ptCount val="76"/>
                <c:pt idx="0">
                  <c:v>5.7</c:v>
                </c:pt>
                <c:pt idx="1">
                  <c:v>6</c:v>
                </c:pt>
                <c:pt idx="2">
                  <c:v>5</c:v>
                </c:pt>
                <c:pt idx="3">
                  <c:v>5.9</c:v>
                </c:pt>
                <c:pt idx="4">
                  <c:v>6</c:v>
                </c:pt>
                <c:pt idx="5">
                  <c:v>5</c:v>
                </c:pt>
                <c:pt idx="6">
                  <c:v>6.2</c:v>
                </c:pt>
                <c:pt idx="7">
                  <c:v>6</c:v>
                </c:pt>
                <c:pt idx="8">
                  <c:v>5.5</c:v>
                </c:pt>
                <c:pt idx="9">
                  <c:v>5</c:v>
                </c:pt>
                <c:pt idx="10">
                  <c:v>5.7</c:v>
                </c:pt>
                <c:pt idx="11">
                  <c:v>6</c:v>
                </c:pt>
                <c:pt idx="12">
                  <c:v>5</c:v>
                </c:pt>
                <c:pt idx="13">
                  <c:v>5.3</c:v>
                </c:pt>
                <c:pt idx="14">
                  <c:v>5.8</c:v>
                </c:pt>
                <c:pt idx="15">
                  <c:v>5</c:v>
                </c:pt>
                <c:pt idx="16">
                  <c:v>7</c:v>
                </c:pt>
                <c:pt idx="17">
                  <c:v>6.5</c:v>
                </c:pt>
                <c:pt idx="18">
                  <c:v>5.9</c:v>
                </c:pt>
                <c:pt idx="19">
                  <c:v>6</c:v>
                </c:pt>
                <c:pt idx="20">
                  <c:v>8</c:v>
                </c:pt>
                <c:pt idx="21">
                  <c:v>7</c:v>
                </c:pt>
                <c:pt idx="22">
                  <c:v>6.5</c:v>
                </c:pt>
                <c:pt idx="23">
                  <c:v>6.5</c:v>
                </c:pt>
                <c:pt idx="24">
                  <c:v>5</c:v>
                </c:pt>
                <c:pt idx="25">
                  <c:v>7.5</c:v>
                </c:pt>
                <c:pt idx="26">
                  <c:v>5</c:v>
                </c:pt>
                <c:pt idx="27">
                  <c:v>6.5</c:v>
                </c:pt>
                <c:pt idx="28">
                  <c:v>5</c:v>
                </c:pt>
                <c:pt idx="29">
                  <c:v>6</c:v>
                </c:pt>
                <c:pt idx="30">
                  <c:v>6.3</c:v>
                </c:pt>
                <c:pt idx="31">
                  <c:v>8</c:v>
                </c:pt>
                <c:pt idx="32">
                  <c:v>7.5</c:v>
                </c:pt>
                <c:pt idx="33">
                  <c:v>5</c:v>
                </c:pt>
                <c:pt idx="34">
                  <c:v>6.5</c:v>
                </c:pt>
                <c:pt idx="35">
                  <c:v>5</c:v>
                </c:pt>
                <c:pt idx="36">
                  <c:v>5.3</c:v>
                </c:pt>
                <c:pt idx="37">
                  <c:v>5.8</c:v>
                </c:pt>
                <c:pt idx="38">
                  <c:v>5</c:v>
                </c:pt>
                <c:pt idx="39">
                  <c:v>6.5</c:v>
                </c:pt>
                <c:pt idx="40">
                  <c:v>5.9</c:v>
                </c:pt>
                <c:pt idx="41">
                  <c:v>6</c:v>
                </c:pt>
                <c:pt idx="42">
                  <c:v>8</c:v>
                </c:pt>
                <c:pt idx="43">
                  <c:v>7</c:v>
                </c:pt>
                <c:pt idx="44">
                  <c:v>7.5</c:v>
                </c:pt>
                <c:pt idx="45">
                  <c:v>5</c:v>
                </c:pt>
                <c:pt idx="46">
                  <c:v>6.5</c:v>
                </c:pt>
                <c:pt idx="47">
                  <c:v>5</c:v>
                </c:pt>
                <c:pt idx="48">
                  <c:v>7.5</c:v>
                </c:pt>
                <c:pt idx="49">
                  <c:v>5</c:v>
                </c:pt>
                <c:pt idx="50">
                  <c:v>6.5</c:v>
                </c:pt>
                <c:pt idx="51">
                  <c:v>5</c:v>
                </c:pt>
                <c:pt idx="52">
                  <c:v>5</c:v>
                </c:pt>
                <c:pt idx="53">
                  <c:v>6</c:v>
                </c:pt>
                <c:pt idx="54">
                  <c:v>6.3</c:v>
                </c:pt>
                <c:pt idx="55">
                  <c:v>6</c:v>
                </c:pt>
                <c:pt idx="56">
                  <c:v>5</c:v>
                </c:pt>
                <c:pt idx="57">
                  <c:v>6.2</c:v>
                </c:pt>
                <c:pt idx="58">
                  <c:v>6</c:v>
                </c:pt>
                <c:pt idx="59">
                  <c:v>5.5</c:v>
                </c:pt>
                <c:pt idx="60">
                  <c:v>5</c:v>
                </c:pt>
                <c:pt idx="61">
                  <c:v>5.3</c:v>
                </c:pt>
                <c:pt idx="62">
                  <c:v>5.8</c:v>
                </c:pt>
                <c:pt idx="63">
                  <c:v>5</c:v>
                </c:pt>
                <c:pt idx="64">
                  <c:v>6.5</c:v>
                </c:pt>
                <c:pt idx="65">
                  <c:v>5.9</c:v>
                </c:pt>
                <c:pt idx="66">
                  <c:v>6.3</c:v>
                </c:pt>
                <c:pt idx="67">
                  <c:v>8</c:v>
                </c:pt>
                <c:pt idx="68">
                  <c:v>7.5</c:v>
                </c:pt>
                <c:pt idx="69">
                  <c:v>5</c:v>
                </c:pt>
                <c:pt idx="70">
                  <c:v>7</c:v>
                </c:pt>
                <c:pt idx="71">
                  <c:v>6.5</c:v>
                </c:pt>
                <c:pt idx="72">
                  <c:v>6.5</c:v>
                </c:pt>
                <c:pt idx="73">
                  <c:v>5</c:v>
                </c:pt>
                <c:pt idx="74">
                  <c:v>7.5</c:v>
                </c:pt>
                <c:pt idx="75">
                  <c:v>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25C-4230-9311-893B180817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7921344"/>
        <c:axId val="147916640"/>
      </c:scatterChart>
      <c:valAx>
        <c:axId val="147921344"/>
        <c:scaling>
          <c:orientation val="minMax"/>
          <c:max val="1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916640"/>
        <c:crosses val="autoZero"/>
        <c:crossBetween val="midCat"/>
        <c:majorUnit val="1"/>
        <c:minorUnit val="0.1"/>
      </c:valAx>
      <c:valAx>
        <c:axId val="147916640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lnSpc>
                    <a:spcPts val="1100"/>
                  </a:lnSpc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100" b="0" i="0" u="none" strike="noStrike" baseline="0" dirty="0" smtClean="0">
                    <a:effectLst/>
                  </a:rPr>
                  <a:t>время оформления документации, минуты</a:t>
                </a:r>
                <a:endParaRPr lang="ru-RU" sz="12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4.4320116168740355E-2"/>
              <c:y val="0.1326266011402782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lnSpc>
                  <a:spcPts val="1100"/>
                </a:lnSpc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921344"/>
        <c:crosses val="autoZero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751369730282053"/>
          <c:y val="0.1465118529199346"/>
          <c:w val="0.74554093278932554"/>
          <c:h val="0.62450878209070959"/>
        </c:manualLayout>
      </c:layout>
      <c:scatterChart>
        <c:scatterStyle val="line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Лист1!$A$2:$A$77</c:f>
              <c:numCache>
                <c:formatCode>General</c:formatCode>
                <c:ptCount val="76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0.60000000000000009</c:v>
                </c:pt>
                <c:pt idx="4">
                  <c:v>0.8</c:v>
                </c:pt>
                <c:pt idx="5">
                  <c:v>1</c:v>
                </c:pt>
                <c:pt idx="6">
                  <c:v>1.2</c:v>
                </c:pt>
                <c:pt idx="7">
                  <c:v>1.4</c:v>
                </c:pt>
                <c:pt idx="8">
                  <c:v>1.5999999999999999</c:v>
                </c:pt>
                <c:pt idx="9">
                  <c:v>1.7999999999999998</c:v>
                </c:pt>
                <c:pt idx="10">
                  <c:v>1.9999999999999998</c:v>
                </c:pt>
                <c:pt idx="11">
                  <c:v>2.1999999999999997</c:v>
                </c:pt>
                <c:pt idx="12">
                  <c:v>2.4</c:v>
                </c:pt>
                <c:pt idx="13">
                  <c:v>2.6</c:v>
                </c:pt>
                <c:pt idx="14">
                  <c:v>2.8000000000000003</c:v>
                </c:pt>
                <c:pt idx="15">
                  <c:v>3.0000000000000004</c:v>
                </c:pt>
                <c:pt idx="16">
                  <c:v>3.2000000000000006</c:v>
                </c:pt>
                <c:pt idx="17">
                  <c:v>3.4000000000000008</c:v>
                </c:pt>
                <c:pt idx="18">
                  <c:v>3.600000000000001</c:v>
                </c:pt>
                <c:pt idx="19">
                  <c:v>3.8000000000000012</c:v>
                </c:pt>
                <c:pt idx="20">
                  <c:v>4.0000000000000009</c:v>
                </c:pt>
                <c:pt idx="21">
                  <c:v>4.2000000000000011</c:v>
                </c:pt>
                <c:pt idx="22">
                  <c:v>4.4000000000000012</c:v>
                </c:pt>
                <c:pt idx="23">
                  <c:v>4.6000000000000014</c:v>
                </c:pt>
                <c:pt idx="24">
                  <c:v>4.8000000000000016</c:v>
                </c:pt>
                <c:pt idx="25">
                  <c:v>5.0000000000000018</c:v>
                </c:pt>
                <c:pt idx="26">
                  <c:v>5.200000000000002</c:v>
                </c:pt>
                <c:pt idx="27">
                  <c:v>5.4000000000000021</c:v>
                </c:pt>
                <c:pt idx="28">
                  <c:v>5.6000000000000023</c:v>
                </c:pt>
                <c:pt idx="29">
                  <c:v>5.8000000000000025</c:v>
                </c:pt>
                <c:pt idx="30">
                  <c:v>6.0000000000000027</c:v>
                </c:pt>
                <c:pt idx="31">
                  <c:v>6.2000000000000028</c:v>
                </c:pt>
                <c:pt idx="32">
                  <c:v>6.400000000000003</c:v>
                </c:pt>
                <c:pt idx="33">
                  <c:v>6.6000000000000032</c:v>
                </c:pt>
                <c:pt idx="34">
                  <c:v>6.8000000000000034</c:v>
                </c:pt>
                <c:pt idx="35">
                  <c:v>7.0000000000000036</c:v>
                </c:pt>
                <c:pt idx="36">
                  <c:v>7.2000000000000037</c:v>
                </c:pt>
                <c:pt idx="37">
                  <c:v>7.4000000000000039</c:v>
                </c:pt>
                <c:pt idx="38">
                  <c:v>7.6000000000000041</c:v>
                </c:pt>
                <c:pt idx="39">
                  <c:v>7.8000000000000043</c:v>
                </c:pt>
                <c:pt idx="40">
                  <c:v>8.0000000000000036</c:v>
                </c:pt>
                <c:pt idx="41">
                  <c:v>8.2000000000000028</c:v>
                </c:pt>
                <c:pt idx="42">
                  <c:v>8.4000000000000021</c:v>
                </c:pt>
                <c:pt idx="43">
                  <c:v>8.6000000000000014</c:v>
                </c:pt>
                <c:pt idx="44">
                  <c:v>8.8000000000000007</c:v>
                </c:pt>
                <c:pt idx="45">
                  <c:v>9</c:v>
                </c:pt>
                <c:pt idx="46">
                  <c:v>9.1999999999999993</c:v>
                </c:pt>
                <c:pt idx="47">
                  <c:v>9.3999999999999986</c:v>
                </c:pt>
                <c:pt idx="48">
                  <c:v>9.5999999999999979</c:v>
                </c:pt>
                <c:pt idx="49">
                  <c:v>9.7999999999999972</c:v>
                </c:pt>
                <c:pt idx="50">
                  <c:v>9.9999999999999964</c:v>
                </c:pt>
                <c:pt idx="51">
                  <c:v>10.199999999999996</c:v>
                </c:pt>
                <c:pt idx="52">
                  <c:v>10.399999999999995</c:v>
                </c:pt>
                <c:pt idx="53">
                  <c:v>10.599999999999994</c:v>
                </c:pt>
                <c:pt idx="54">
                  <c:v>10.799999999999994</c:v>
                </c:pt>
                <c:pt idx="55">
                  <c:v>10.999999999999993</c:v>
                </c:pt>
                <c:pt idx="56">
                  <c:v>11.199999999999992</c:v>
                </c:pt>
                <c:pt idx="57">
                  <c:v>11.399999999999991</c:v>
                </c:pt>
                <c:pt idx="58">
                  <c:v>11.599999999999991</c:v>
                </c:pt>
                <c:pt idx="59">
                  <c:v>11.79999999999999</c:v>
                </c:pt>
                <c:pt idx="60">
                  <c:v>11.999999999999989</c:v>
                </c:pt>
                <c:pt idx="61">
                  <c:v>12.199999999999989</c:v>
                </c:pt>
                <c:pt idx="62">
                  <c:v>12.399999999999988</c:v>
                </c:pt>
                <c:pt idx="63">
                  <c:v>12.599999999999987</c:v>
                </c:pt>
                <c:pt idx="64">
                  <c:v>12.799999999999986</c:v>
                </c:pt>
                <c:pt idx="65">
                  <c:v>12.999999999999986</c:v>
                </c:pt>
                <c:pt idx="66">
                  <c:v>13.199999999999985</c:v>
                </c:pt>
                <c:pt idx="67">
                  <c:v>13.399999999999984</c:v>
                </c:pt>
                <c:pt idx="68">
                  <c:v>13.599999999999984</c:v>
                </c:pt>
                <c:pt idx="69">
                  <c:v>13.799999999999983</c:v>
                </c:pt>
                <c:pt idx="70">
                  <c:v>13.999999999999982</c:v>
                </c:pt>
                <c:pt idx="71">
                  <c:v>14.199999999999982</c:v>
                </c:pt>
                <c:pt idx="72">
                  <c:v>14.399999999999981</c:v>
                </c:pt>
                <c:pt idx="73">
                  <c:v>14.59999999999998</c:v>
                </c:pt>
                <c:pt idx="74">
                  <c:v>14.799999999999979</c:v>
                </c:pt>
                <c:pt idx="75">
                  <c:v>14.999999999999979</c:v>
                </c:pt>
              </c:numCache>
            </c:numRef>
          </c:xVal>
          <c:yVal>
            <c:numRef>
              <c:f>Лист1!$B$2:$B$77</c:f>
              <c:numCache>
                <c:formatCode>General</c:formatCode>
                <c:ptCount val="76"/>
                <c:pt idx="0">
                  <c:v>30</c:v>
                </c:pt>
                <c:pt idx="1">
                  <c:v>30</c:v>
                </c:pt>
                <c:pt idx="2">
                  <c:v>30</c:v>
                </c:pt>
                <c:pt idx="3">
                  <c:v>30</c:v>
                </c:pt>
                <c:pt idx="4">
                  <c:v>30</c:v>
                </c:pt>
                <c:pt idx="5">
                  <c:v>30</c:v>
                </c:pt>
                <c:pt idx="6">
                  <c:v>30</c:v>
                </c:pt>
                <c:pt idx="7">
                  <c:v>30</c:v>
                </c:pt>
                <c:pt idx="8">
                  <c:v>30</c:v>
                </c:pt>
                <c:pt idx="9">
                  <c:v>30</c:v>
                </c:pt>
                <c:pt idx="10">
                  <c:v>30</c:v>
                </c:pt>
                <c:pt idx="11">
                  <c:v>30</c:v>
                </c:pt>
                <c:pt idx="12">
                  <c:v>30</c:v>
                </c:pt>
                <c:pt idx="13">
                  <c:v>30</c:v>
                </c:pt>
                <c:pt idx="14">
                  <c:v>30</c:v>
                </c:pt>
                <c:pt idx="15">
                  <c:v>30</c:v>
                </c:pt>
                <c:pt idx="16">
                  <c:v>30</c:v>
                </c:pt>
                <c:pt idx="17">
                  <c:v>30</c:v>
                </c:pt>
                <c:pt idx="18">
                  <c:v>30</c:v>
                </c:pt>
                <c:pt idx="19">
                  <c:v>30</c:v>
                </c:pt>
                <c:pt idx="20">
                  <c:v>30</c:v>
                </c:pt>
                <c:pt idx="21">
                  <c:v>30</c:v>
                </c:pt>
                <c:pt idx="22">
                  <c:v>30</c:v>
                </c:pt>
                <c:pt idx="23">
                  <c:v>30</c:v>
                </c:pt>
                <c:pt idx="24">
                  <c:v>30</c:v>
                </c:pt>
                <c:pt idx="25">
                  <c:v>30</c:v>
                </c:pt>
                <c:pt idx="26">
                  <c:v>30</c:v>
                </c:pt>
                <c:pt idx="27">
                  <c:v>30</c:v>
                </c:pt>
                <c:pt idx="28">
                  <c:v>30</c:v>
                </c:pt>
                <c:pt idx="29">
                  <c:v>30</c:v>
                </c:pt>
                <c:pt idx="30">
                  <c:v>30</c:v>
                </c:pt>
                <c:pt idx="31">
                  <c:v>30</c:v>
                </c:pt>
                <c:pt idx="32">
                  <c:v>30</c:v>
                </c:pt>
                <c:pt idx="33">
                  <c:v>30</c:v>
                </c:pt>
                <c:pt idx="34">
                  <c:v>30</c:v>
                </c:pt>
                <c:pt idx="35">
                  <c:v>30</c:v>
                </c:pt>
                <c:pt idx="36">
                  <c:v>30</c:v>
                </c:pt>
                <c:pt idx="37">
                  <c:v>30</c:v>
                </c:pt>
                <c:pt idx="38">
                  <c:v>30</c:v>
                </c:pt>
                <c:pt idx="39">
                  <c:v>30</c:v>
                </c:pt>
                <c:pt idx="40">
                  <c:v>30</c:v>
                </c:pt>
                <c:pt idx="41">
                  <c:v>30</c:v>
                </c:pt>
                <c:pt idx="42">
                  <c:v>30</c:v>
                </c:pt>
                <c:pt idx="43">
                  <c:v>30</c:v>
                </c:pt>
                <c:pt idx="44">
                  <c:v>30</c:v>
                </c:pt>
                <c:pt idx="45">
                  <c:v>30</c:v>
                </c:pt>
                <c:pt idx="46">
                  <c:v>30</c:v>
                </c:pt>
                <c:pt idx="47">
                  <c:v>30</c:v>
                </c:pt>
                <c:pt idx="48">
                  <c:v>30</c:v>
                </c:pt>
                <c:pt idx="49">
                  <c:v>30</c:v>
                </c:pt>
                <c:pt idx="50">
                  <c:v>30</c:v>
                </c:pt>
                <c:pt idx="51">
                  <c:v>30</c:v>
                </c:pt>
                <c:pt idx="52">
                  <c:v>30</c:v>
                </c:pt>
                <c:pt idx="53">
                  <c:v>30</c:v>
                </c:pt>
                <c:pt idx="54">
                  <c:v>30</c:v>
                </c:pt>
                <c:pt idx="55">
                  <c:v>30</c:v>
                </c:pt>
                <c:pt idx="56">
                  <c:v>30</c:v>
                </c:pt>
                <c:pt idx="57">
                  <c:v>30</c:v>
                </c:pt>
                <c:pt idx="58">
                  <c:v>30</c:v>
                </c:pt>
                <c:pt idx="59">
                  <c:v>30</c:v>
                </c:pt>
                <c:pt idx="60">
                  <c:v>30</c:v>
                </c:pt>
                <c:pt idx="61">
                  <c:v>30</c:v>
                </c:pt>
                <c:pt idx="62">
                  <c:v>30</c:v>
                </c:pt>
                <c:pt idx="63">
                  <c:v>30</c:v>
                </c:pt>
                <c:pt idx="64">
                  <c:v>30</c:v>
                </c:pt>
                <c:pt idx="65">
                  <c:v>30</c:v>
                </c:pt>
                <c:pt idx="66">
                  <c:v>30</c:v>
                </c:pt>
                <c:pt idx="67">
                  <c:v>30</c:v>
                </c:pt>
                <c:pt idx="68">
                  <c:v>30</c:v>
                </c:pt>
                <c:pt idx="69">
                  <c:v>30</c:v>
                </c:pt>
                <c:pt idx="70">
                  <c:v>30</c:v>
                </c:pt>
                <c:pt idx="71">
                  <c:v>30</c:v>
                </c:pt>
                <c:pt idx="72">
                  <c:v>30</c:v>
                </c:pt>
                <c:pt idx="73">
                  <c:v>30</c:v>
                </c:pt>
                <c:pt idx="74">
                  <c:v>30</c:v>
                </c:pt>
                <c:pt idx="75">
                  <c:v>30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25C-4230-9311-893B180817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7920168"/>
        <c:axId val="147919776"/>
      </c:scatterChart>
      <c:valAx>
        <c:axId val="147920168"/>
        <c:scaling>
          <c:orientation val="minMax"/>
          <c:max val="1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919776"/>
        <c:crosses val="autoZero"/>
        <c:crossBetween val="midCat"/>
        <c:majorUnit val="1"/>
        <c:minorUnit val="0.1"/>
      </c:valAx>
      <c:valAx>
        <c:axId val="147919776"/>
        <c:scaling>
          <c:orientation val="minMax"/>
          <c:max val="5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lnSpc>
                    <a:spcPts val="1100"/>
                  </a:lnSpc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100" dirty="0" err="1" smtClean="0">
                    <a:effectLst/>
                  </a:rPr>
                  <a:t>Колебиния</a:t>
                </a:r>
                <a:r>
                  <a:rPr lang="ru-RU" sz="1100" dirty="0" smtClean="0">
                    <a:effectLst/>
                  </a:rPr>
                  <a:t> нагрузки между сотрудниками,</a:t>
                </a:r>
                <a:r>
                  <a:rPr lang="ru-RU" sz="1100" baseline="0" dirty="0" smtClean="0">
                    <a:effectLst/>
                  </a:rPr>
                  <a:t> </a:t>
                </a:r>
                <a:r>
                  <a:rPr lang="ru-RU" sz="1100" b="1" dirty="0" smtClean="0">
                    <a:effectLst/>
                  </a:rPr>
                  <a:t>%</a:t>
                </a:r>
                <a:r>
                  <a:rPr lang="ru-RU" sz="1100" dirty="0" smtClean="0">
                    <a:effectLst/>
                  </a:rPr>
                  <a:t>.</a:t>
                </a:r>
                <a:endParaRPr lang="ru-RU" sz="11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4.4320116168740355E-2"/>
              <c:y val="0.1326266011402782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lnSpc>
                  <a:spcPts val="1100"/>
                </a:lnSpc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920168"/>
        <c:crosses val="autoZero"/>
        <c:crossBetween val="midCat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72550679524348"/>
          <c:y val="0.15111425167046033"/>
          <c:w val="0.74554093278932554"/>
          <c:h val="0.62450878209070959"/>
        </c:manualLayout>
      </c:layout>
      <c:scatterChart>
        <c:scatterStyle val="line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Лист1!$A$2:$A$17</c:f>
              <c:numCache>
                <c:formatCode>General</c:formatCode>
                <c:ptCount val="1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</c:numCache>
            </c:numRef>
          </c:xVal>
          <c:yVal>
            <c:numRef>
              <c:f>Лист1!$B$2:$B$17</c:f>
              <c:numCache>
                <c:formatCode>General</c:formatCode>
                <c:ptCount val="16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25C-4230-9311-893B180817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7920560"/>
        <c:axId val="147918992"/>
      </c:scatterChart>
      <c:valAx>
        <c:axId val="147920560"/>
        <c:scaling>
          <c:orientation val="minMax"/>
          <c:max val="1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918992"/>
        <c:crosses val="autoZero"/>
        <c:crossBetween val="midCat"/>
        <c:majorUnit val="1"/>
        <c:minorUnit val="0.1"/>
      </c:valAx>
      <c:valAx>
        <c:axId val="147918992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ts val="11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1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100" dirty="0" smtClean="0">
                    <a:effectLst/>
                  </a:rPr>
                  <a:t>Доля записей, произведенных без посещения регистратуры, %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ts val="11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100">
                    <a:solidFill>
                      <a:prstClr val="black">
                        <a:lumMod val="65000"/>
                        <a:lumOff val="35000"/>
                      </a:prstClr>
                    </a:solidFill>
                  </a:defRPr>
                </a:pPr>
                <a:endParaRPr lang="ru-RU" sz="11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4.4320116168740355E-2"/>
              <c:y val="0.1326266011402782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920560"/>
        <c:crosses val="autoZero"/>
        <c:crossBetween val="midCat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DC9DD1-DE79-48DD-99C0-62A049CE3D46}" type="doc">
      <dgm:prSet loTypeId="urn:microsoft.com/office/officeart/2005/8/layout/vList3#2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1F6E9676-643A-48CA-A6B3-90D8250D95C1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Приказ ГУЗ ЯО «ГДБ» № </a:t>
          </a:r>
          <a:r>
            <a:rPr lang="ru-RU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252 </a:t>
          </a:r>
          <a:r>
            <a:rPr lang="ru-RU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от </a:t>
          </a:r>
          <a:r>
            <a:rPr lang="ru-RU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24.09.2019 </a:t>
          </a:r>
          <a:r>
            <a:rPr lang="ru-RU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г. </a:t>
          </a:r>
          <a:br>
            <a:rPr lang="ru-RU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«Об утверждении проекта </a:t>
          </a:r>
          <a:r>
            <a:rPr lang="ru-RU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«Сокращение времени  оформления направления, приема и  сопровождение пациентов в дневном стационаре  ДП № </a:t>
          </a:r>
          <a:r>
            <a:rPr lang="ru-RU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1.»</a:t>
          </a:r>
          <a:endParaRPr lang="ru-RU" sz="1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AA4B60-7983-4D17-ABE1-4E0B0C4687C4}" type="parTrans" cxnId="{E22A336A-E241-4491-BE6D-C57E3334309E}">
      <dgm:prSet/>
      <dgm:spPr/>
      <dgm:t>
        <a:bodyPr/>
        <a:lstStyle/>
        <a:p>
          <a:endParaRPr lang="ru-RU" sz="2400" b="1">
            <a:latin typeface="Georgia" pitchFamily="18" charset="0"/>
          </a:endParaRPr>
        </a:p>
      </dgm:t>
    </dgm:pt>
    <dgm:pt modelId="{E8DA275C-36F4-49FD-9429-1D72FEA48E43}" type="sibTrans" cxnId="{E22A336A-E241-4491-BE6D-C57E3334309E}">
      <dgm:prSet/>
      <dgm:spPr/>
      <dgm:t>
        <a:bodyPr/>
        <a:lstStyle/>
        <a:p>
          <a:endParaRPr lang="ru-RU" sz="2400" b="1">
            <a:latin typeface="Georgia" pitchFamily="18" charset="0"/>
          </a:endParaRPr>
        </a:p>
      </dgm:t>
    </dgm:pt>
    <dgm:pt modelId="{115D2DAE-18C5-4244-A79E-45DC972D85E8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Паспорт проекта</a:t>
          </a:r>
        </a:p>
      </dgm:t>
    </dgm:pt>
    <dgm:pt modelId="{C0A1C2E3-CA43-4062-8CA8-22A3F7C462DA}" type="parTrans" cxnId="{BA6469CA-9093-4EE2-986B-1551E3D38EB9}">
      <dgm:prSet/>
      <dgm:spPr/>
      <dgm:t>
        <a:bodyPr/>
        <a:lstStyle/>
        <a:p>
          <a:endParaRPr lang="ru-RU" sz="2400" b="1">
            <a:latin typeface="Georgia" pitchFamily="18" charset="0"/>
          </a:endParaRPr>
        </a:p>
      </dgm:t>
    </dgm:pt>
    <dgm:pt modelId="{D7A13F2C-4943-43CB-81CE-8EFE036E8DEB}" type="sibTrans" cxnId="{BA6469CA-9093-4EE2-986B-1551E3D38EB9}">
      <dgm:prSet/>
      <dgm:spPr/>
      <dgm:t>
        <a:bodyPr/>
        <a:lstStyle/>
        <a:p>
          <a:endParaRPr lang="ru-RU" sz="2400" b="1">
            <a:latin typeface="Georgia" pitchFamily="18" charset="0"/>
          </a:endParaRPr>
        </a:p>
      </dgm:t>
    </dgm:pt>
    <dgm:pt modelId="{C463E9EC-6F53-4B95-BC4C-2A927D2DDEB0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Дорожная карта</a:t>
          </a:r>
        </a:p>
      </dgm:t>
    </dgm:pt>
    <dgm:pt modelId="{548EC169-F5D4-4379-A5B1-2BF4C1D5E1C9}" type="sibTrans" cxnId="{3299DB6B-2745-42CE-BDC9-3AFA6EBC14B3}">
      <dgm:prSet/>
      <dgm:spPr/>
      <dgm:t>
        <a:bodyPr/>
        <a:lstStyle/>
        <a:p>
          <a:endParaRPr lang="ru-RU" sz="2400" b="1">
            <a:latin typeface="Georgia" pitchFamily="18" charset="0"/>
          </a:endParaRPr>
        </a:p>
      </dgm:t>
    </dgm:pt>
    <dgm:pt modelId="{C497DB1D-6C16-47BE-93F9-C5AA8B5D6060}" type="parTrans" cxnId="{3299DB6B-2745-42CE-BDC9-3AFA6EBC14B3}">
      <dgm:prSet/>
      <dgm:spPr/>
      <dgm:t>
        <a:bodyPr/>
        <a:lstStyle/>
        <a:p>
          <a:endParaRPr lang="ru-RU" sz="2400" b="1">
            <a:latin typeface="Georgia" pitchFamily="18" charset="0"/>
          </a:endParaRPr>
        </a:p>
      </dgm:t>
    </dgm:pt>
    <dgm:pt modelId="{8E977D12-0415-406C-94B9-BFEE3EF79D50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 реализации проекта (Диаграмма </a:t>
          </a:r>
          <a:r>
            <a:rPr lang="ru-RU" sz="18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Ганта</a:t>
          </a:r>
          <a:r>
            <a:rPr lang="ru-RU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gm:t>
    </dgm:pt>
    <dgm:pt modelId="{9FD886EA-6EE2-4364-A70E-F318C3131FE1}" type="sibTrans" cxnId="{495DD7DA-142F-4F63-8D4B-E85FA7A46ABD}">
      <dgm:prSet/>
      <dgm:spPr/>
      <dgm:t>
        <a:bodyPr/>
        <a:lstStyle/>
        <a:p>
          <a:endParaRPr lang="ru-RU" sz="2400" b="1">
            <a:latin typeface="Georgia" pitchFamily="18" charset="0"/>
          </a:endParaRPr>
        </a:p>
      </dgm:t>
    </dgm:pt>
    <dgm:pt modelId="{AD282EFD-AAC8-4ECD-8D12-77AC3F0A4463}" type="parTrans" cxnId="{495DD7DA-142F-4F63-8D4B-E85FA7A46ABD}">
      <dgm:prSet/>
      <dgm:spPr/>
      <dgm:t>
        <a:bodyPr/>
        <a:lstStyle/>
        <a:p>
          <a:endParaRPr lang="ru-RU" sz="2400" b="1">
            <a:latin typeface="Georgia" pitchFamily="18" charset="0"/>
          </a:endParaRPr>
        </a:p>
      </dgm:t>
    </dgm:pt>
    <dgm:pt modelId="{883E9B3F-42AE-42CE-8854-54E8AEE79896}" type="pres">
      <dgm:prSet presAssocID="{AADC9DD1-DE79-48DD-99C0-62A049CE3D4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7D16C2-0C8B-48B5-8DE3-9642DA9E23CF}" type="pres">
      <dgm:prSet presAssocID="{1F6E9676-643A-48CA-A6B3-90D8250D95C1}" presName="composite" presStyleCnt="0"/>
      <dgm:spPr/>
    </dgm:pt>
    <dgm:pt modelId="{B856336C-C0C5-4AB7-9D71-DF0FE7EFC599}" type="pres">
      <dgm:prSet presAssocID="{1F6E9676-643A-48CA-A6B3-90D8250D95C1}" presName="imgShp" presStyleLbl="fgImgPlace1" presStyleIdx="0" presStyleCnt="4" custLinFactX="-3273" custLinFactNeighborX="-100000"/>
      <dgm:spPr>
        <a:solidFill>
          <a:schemeClr val="accent5">
            <a:lumMod val="40000"/>
            <a:lumOff val="60000"/>
          </a:schemeClr>
        </a:solidFill>
      </dgm:spPr>
    </dgm:pt>
    <dgm:pt modelId="{65556C36-1447-4EC7-8B1D-1D9D61E71158}" type="pres">
      <dgm:prSet presAssocID="{1F6E9676-643A-48CA-A6B3-90D8250D95C1}" presName="txShp" presStyleLbl="node1" presStyleIdx="0" presStyleCnt="4" custScaleX="126424" custScaleY="116200" custLinFactNeighborX="1210" custLinFactNeighborY="30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249821-9A6E-41E2-9891-9EFBD1BE7707}" type="pres">
      <dgm:prSet presAssocID="{E8DA275C-36F4-49FD-9429-1D72FEA48E43}" presName="spacing" presStyleCnt="0"/>
      <dgm:spPr/>
    </dgm:pt>
    <dgm:pt modelId="{D7417029-B9F0-4304-A736-6A4F285258D9}" type="pres">
      <dgm:prSet presAssocID="{8E977D12-0415-406C-94B9-BFEE3EF79D50}" presName="composite" presStyleCnt="0"/>
      <dgm:spPr/>
    </dgm:pt>
    <dgm:pt modelId="{4B546501-9061-4068-982E-42E3F7820CB8}" type="pres">
      <dgm:prSet presAssocID="{8E977D12-0415-406C-94B9-BFEE3EF79D50}" presName="imgShp" presStyleLbl="fgImgPlace1" presStyleIdx="1" presStyleCnt="4" custLinFactNeighborX="-83856" custLinFactNeighborY="-19"/>
      <dgm:spPr>
        <a:solidFill>
          <a:schemeClr val="accent5">
            <a:lumMod val="40000"/>
            <a:lumOff val="60000"/>
          </a:schemeClr>
        </a:solidFill>
      </dgm:spPr>
    </dgm:pt>
    <dgm:pt modelId="{7D14888F-BBAD-4C68-B1E2-4742D44AEC20}" type="pres">
      <dgm:prSet presAssocID="{8E977D12-0415-406C-94B9-BFEE3EF79D50}" presName="txShp" presStyleLbl="node1" presStyleIdx="1" presStyleCnt="4" custScaleX="126442" custLinFactNeighborX="1219" custLinFactNeighborY="-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E5E7C5-3372-4A05-BF51-BCAD47410B52}" type="pres">
      <dgm:prSet presAssocID="{9FD886EA-6EE2-4364-A70E-F318C3131FE1}" presName="spacing" presStyleCnt="0"/>
      <dgm:spPr/>
    </dgm:pt>
    <dgm:pt modelId="{E09C695C-4F4C-427F-8F16-0F785BDA10EA}" type="pres">
      <dgm:prSet presAssocID="{C463E9EC-6F53-4B95-BC4C-2A927D2DDEB0}" presName="composite" presStyleCnt="0"/>
      <dgm:spPr/>
    </dgm:pt>
    <dgm:pt modelId="{F1B5D134-45DC-49F1-80FF-2E95A16EF5E9}" type="pres">
      <dgm:prSet presAssocID="{C463E9EC-6F53-4B95-BC4C-2A927D2DDEB0}" presName="imgShp" presStyleLbl="fgImgPlace1" presStyleIdx="2" presStyleCnt="4" custLinFactNeighborX="-83856" custLinFactNeighborY="-9618"/>
      <dgm:spPr>
        <a:solidFill>
          <a:schemeClr val="accent5">
            <a:lumMod val="40000"/>
            <a:lumOff val="60000"/>
          </a:schemeClr>
        </a:solidFill>
      </dgm:spPr>
    </dgm:pt>
    <dgm:pt modelId="{4471463E-D411-45C7-893C-099957105AD5}" type="pres">
      <dgm:prSet presAssocID="{C463E9EC-6F53-4B95-BC4C-2A927D2DDEB0}" presName="txShp" presStyleLbl="node1" presStyleIdx="2" presStyleCnt="4" custScaleX="126442" custLinFactNeighborX="1115" custLinFactNeighborY="-96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049ED3-3EA0-4DE2-913B-3C92DAC3DBD9}" type="pres">
      <dgm:prSet presAssocID="{548EC169-F5D4-4379-A5B1-2BF4C1D5E1C9}" presName="spacing" presStyleCnt="0"/>
      <dgm:spPr/>
    </dgm:pt>
    <dgm:pt modelId="{48325060-B4E5-4E6F-9344-0529845F2527}" type="pres">
      <dgm:prSet presAssocID="{115D2DAE-18C5-4244-A79E-45DC972D85E8}" presName="composite" presStyleCnt="0"/>
      <dgm:spPr/>
    </dgm:pt>
    <dgm:pt modelId="{E6485547-5CCE-4E21-BC7E-39F7B83284F9}" type="pres">
      <dgm:prSet presAssocID="{115D2DAE-18C5-4244-A79E-45DC972D85E8}" presName="imgShp" presStyleLbl="fgImgPlace1" presStyleIdx="3" presStyleCnt="4" custLinFactX="-3273" custLinFactNeighborX="-100000" custLinFactNeighborY="-6809"/>
      <dgm:spPr>
        <a:solidFill>
          <a:schemeClr val="accent5">
            <a:lumMod val="40000"/>
            <a:lumOff val="60000"/>
          </a:schemeClr>
        </a:solidFill>
      </dgm:spPr>
    </dgm:pt>
    <dgm:pt modelId="{03CD985F-AB38-4117-92A5-DA716C6CF3E1}" type="pres">
      <dgm:prSet presAssocID="{115D2DAE-18C5-4244-A79E-45DC972D85E8}" presName="txShp" presStyleLbl="node1" presStyleIdx="3" presStyleCnt="4" custScaleX="126442" custLinFactNeighborX="638" custLinFactNeighborY="-112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5DD7DA-142F-4F63-8D4B-E85FA7A46ABD}" srcId="{AADC9DD1-DE79-48DD-99C0-62A049CE3D46}" destId="{8E977D12-0415-406C-94B9-BFEE3EF79D50}" srcOrd="1" destOrd="0" parTransId="{AD282EFD-AAC8-4ECD-8D12-77AC3F0A4463}" sibTransId="{9FD886EA-6EE2-4364-A70E-F318C3131FE1}"/>
    <dgm:cxn modelId="{C8D0B819-F39C-4588-9B4C-C01E681C2D53}" type="presOf" srcId="{115D2DAE-18C5-4244-A79E-45DC972D85E8}" destId="{03CD985F-AB38-4117-92A5-DA716C6CF3E1}" srcOrd="0" destOrd="0" presId="urn:microsoft.com/office/officeart/2005/8/layout/vList3#2"/>
    <dgm:cxn modelId="{3299DB6B-2745-42CE-BDC9-3AFA6EBC14B3}" srcId="{AADC9DD1-DE79-48DD-99C0-62A049CE3D46}" destId="{C463E9EC-6F53-4B95-BC4C-2A927D2DDEB0}" srcOrd="2" destOrd="0" parTransId="{C497DB1D-6C16-47BE-93F9-C5AA8B5D6060}" sibTransId="{548EC169-F5D4-4379-A5B1-2BF4C1D5E1C9}"/>
    <dgm:cxn modelId="{BA6469CA-9093-4EE2-986B-1551E3D38EB9}" srcId="{AADC9DD1-DE79-48DD-99C0-62A049CE3D46}" destId="{115D2DAE-18C5-4244-A79E-45DC972D85E8}" srcOrd="3" destOrd="0" parTransId="{C0A1C2E3-CA43-4062-8CA8-22A3F7C462DA}" sibTransId="{D7A13F2C-4943-43CB-81CE-8EFE036E8DEB}"/>
    <dgm:cxn modelId="{26B1EBDE-FDDD-4B29-842F-09D1A2D49834}" type="presOf" srcId="{1F6E9676-643A-48CA-A6B3-90D8250D95C1}" destId="{65556C36-1447-4EC7-8B1D-1D9D61E71158}" srcOrd="0" destOrd="0" presId="urn:microsoft.com/office/officeart/2005/8/layout/vList3#2"/>
    <dgm:cxn modelId="{4D1525A3-0BAB-49AD-8F9F-1F8DAB154AF1}" type="presOf" srcId="{8E977D12-0415-406C-94B9-BFEE3EF79D50}" destId="{7D14888F-BBAD-4C68-B1E2-4742D44AEC20}" srcOrd="0" destOrd="0" presId="urn:microsoft.com/office/officeart/2005/8/layout/vList3#2"/>
    <dgm:cxn modelId="{DCC79E41-3F56-4588-9B7A-51F46CD58384}" type="presOf" srcId="{C463E9EC-6F53-4B95-BC4C-2A927D2DDEB0}" destId="{4471463E-D411-45C7-893C-099957105AD5}" srcOrd="0" destOrd="0" presId="urn:microsoft.com/office/officeart/2005/8/layout/vList3#2"/>
    <dgm:cxn modelId="{8AA13B8A-8A3C-4E6A-BB58-B8A6786EE062}" type="presOf" srcId="{AADC9DD1-DE79-48DD-99C0-62A049CE3D46}" destId="{883E9B3F-42AE-42CE-8854-54E8AEE79896}" srcOrd="0" destOrd="0" presId="urn:microsoft.com/office/officeart/2005/8/layout/vList3#2"/>
    <dgm:cxn modelId="{E22A336A-E241-4491-BE6D-C57E3334309E}" srcId="{AADC9DD1-DE79-48DD-99C0-62A049CE3D46}" destId="{1F6E9676-643A-48CA-A6B3-90D8250D95C1}" srcOrd="0" destOrd="0" parTransId="{66AA4B60-7983-4D17-ABE1-4E0B0C4687C4}" sibTransId="{E8DA275C-36F4-49FD-9429-1D72FEA48E43}"/>
    <dgm:cxn modelId="{1174B24E-44E7-41EF-B2FB-C35E6C2DA3BA}" type="presParOf" srcId="{883E9B3F-42AE-42CE-8854-54E8AEE79896}" destId="{CD7D16C2-0C8B-48B5-8DE3-9642DA9E23CF}" srcOrd="0" destOrd="0" presId="urn:microsoft.com/office/officeart/2005/8/layout/vList3#2"/>
    <dgm:cxn modelId="{31FA76E0-D39F-4ACC-9B4C-97F8918250B1}" type="presParOf" srcId="{CD7D16C2-0C8B-48B5-8DE3-9642DA9E23CF}" destId="{B856336C-C0C5-4AB7-9D71-DF0FE7EFC599}" srcOrd="0" destOrd="0" presId="urn:microsoft.com/office/officeart/2005/8/layout/vList3#2"/>
    <dgm:cxn modelId="{CCEC76A3-C61E-47E9-89B9-7004EBCFC9AB}" type="presParOf" srcId="{CD7D16C2-0C8B-48B5-8DE3-9642DA9E23CF}" destId="{65556C36-1447-4EC7-8B1D-1D9D61E71158}" srcOrd="1" destOrd="0" presId="urn:microsoft.com/office/officeart/2005/8/layout/vList3#2"/>
    <dgm:cxn modelId="{5BB94AF9-B9F4-4AEC-96BD-0B7572B0090B}" type="presParOf" srcId="{883E9B3F-42AE-42CE-8854-54E8AEE79896}" destId="{E9249821-9A6E-41E2-9891-9EFBD1BE7707}" srcOrd="1" destOrd="0" presId="urn:microsoft.com/office/officeart/2005/8/layout/vList3#2"/>
    <dgm:cxn modelId="{F8E3A36C-7E3C-4245-85B4-EBA89A145B1E}" type="presParOf" srcId="{883E9B3F-42AE-42CE-8854-54E8AEE79896}" destId="{D7417029-B9F0-4304-A736-6A4F285258D9}" srcOrd="2" destOrd="0" presId="urn:microsoft.com/office/officeart/2005/8/layout/vList3#2"/>
    <dgm:cxn modelId="{287402E3-AB1F-4613-9A59-0443961D3568}" type="presParOf" srcId="{D7417029-B9F0-4304-A736-6A4F285258D9}" destId="{4B546501-9061-4068-982E-42E3F7820CB8}" srcOrd="0" destOrd="0" presId="urn:microsoft.com/office/officeart/2005/8/layout/vList3#2"/>
    <dgm:cxn modelId="{DB560769-E396-484C-A1AC-3683C385842C}" type="presParOf" srcId="{D7417029-B9F0-4304-A736-6A4F285258D9}" destId="{7D14888F-BBAD-4C68-B1E2-4742D44AEC20}" srcOrd="1" destOrd="0" presId="urn:microsoft.com/office/officeart/2005/8/layout/vList3#2"/>
    <dgm:cxn modelId="{F520AB8C-5133-481E-AC4D-7403E3734410}" type="presParOf" srcId="{883E9B3F-42AE-42CE-8854-54E8AEE79896}" destId="{03E5E7C5-3372-4A05-BF51-BCAD47410B52}" srcOrd="3" destOrd="0" presId="urn:microsoft.com/office/officeart/2005/8/layout/vList3#2"/>
    <dgm:cxn modelId="{9918115C-DAA6-4A4F-A558-F92C9EAF3406}" type="presParOf" srcId="{883E9B3F-42AE-42CE-8854-54E8AEE79896}" destId="{E09C695C-4F4C-427F-8F16-0F785BDA10EA}" srcOrd="4" destOrd="0" presId="urn:microsoft.com/office/officeart/2005/8/layout/vList3#2"/>
    <dgm:cxn modelId="{E2B1B53A-1220-44B2-9B11-6BA075BE16A4}" type="presParOf" srcId="{E09C695C-4F4C-427F-8F16-0F785BDA10EA}" destId="{F1B5D134-45DC-49F1-80FF-2E95A16EF5E9}" srcOrd="0" destOrd="0" presId="urn:microsoft.com/office/officeart/2005/8/layout/vList3#2"/>
    <dgm:cxn modelId="{D5B17C93-384A-4198-8FAE-36CC410FFE21}" type="presParOf" srcId="{E09C695C-4F4C-427F-8F16-0F785BDA10EA}" destId="{4471463E-D411-45C7-893C-099957105AD5}" srcOrd="1" destOrd="0" presId="urn:microsoft.com/office/officeart/2005/8/layout/vList3#2"/>
    <dgm:cxn modelId="{6C8A4EED-FA47-4CCE-B6E5-E5A2B121E6C1}" type="presParOf" srcId="{883E9B3F-42AE-42CE-8854-54E8AEE79896}" destId="{F2049ED3-3EA0-4DE2-913B-3C92DAC3DBD9}" srcOrd="5" destOrd="0" presId="urn:microsoft.com/office/officeart/2005/8/layout/vList3#2"/>
    <dgm:cxn modelId="{62BA9705-5033-40F4-8304-48487EDB3C0F}" type="presParOf" srcId="{883E9B3F-42AE-42CE-8854-54E8AEE79896}" destId="{48325060-B4E5-4E6F-9344-0529845F2527}" srcOrd="6" destOrd="0" presId="urn:microsoft.com/office/officeart/2005/8/layout/vList3#2"/>
    <dgm:cxn modelId="{838B95CC-AC70-4227-BF5E-B81B82471B8E}" type="presParOf" srcId="{48325060-B4E5-4E6F-9344-0529845F2527}" destId="{E6485547-5CCE-4E21-BC7E-39F7B83284F9}" srcOrd="0" destOrd="0" presId="urn:microsoft.com/office/officeart/2005/8/layout/vList3#2"/>
    <dgm:cxn modelId="{1CAF5B37-FF16-4B54-9B77-B2B7935F196E}" type="presParOf" srcId="{48325060-B4E5-4E6F-9344-0529845F2527}" destId="{03CD985F-AB38-4117-92A5-DA716C6CF3E1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3E276D-3B4A-48FD-951E-2E8AC05C6ECA}" type="doc">
      <dgm:prSet loTypeId="urn:microsoft.com/office/officeart/2005/8/layout/vList5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C8655351-1F73-4F52-913A-F4276FD456BD}">
      <dgm:prSet phldrT="[Текст]" custT="1"/>
      <dgm:spPr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Основные проблемы, обозначенные  сотрудниками</a:t>
          </a:r>
        </a:p>
      </dgm:t>
    </dgm:pt>
    <dgm:pt modelId="{30219664-B80F-44F3-9F9D-F74BB69A237F}" type="parTrans" cxnId="{4AD40B95-5148-4444-BDA9-F5880CAFE190}">
      <dgm:prSet/>
      <dgm:spPr/>
      <dgm:t>
        <a:bodyPr/>
        <a:lstStyle/>
        <a:p>
          <a:endParaRPr lang="ru-RU"/>
        </a:p>
      </dgm:t>
    </dgm:pt>
    <dgm:pt modelId="{8C206BAF-F344-4EAA-B3D8-208B90EC7764}" type="sibTrans" cxnId="{4AD40B95-5148-4444-BDA9-F5880CAFE190}">
      <dgm:prSet/>
      <dgm:spPr/>
      <dgm:t>
        <a:bodyPr/>
        <a:lstStyle/>
        <a:p>
          <a:endParaRPr lang="ru-RU"/>
        </a:p>
      </dgm:t>
    </dgm:pt>
    <dgm:pt modelId="{B1779EF6-DD09-40CD-93C6-DD41B3530E8A}">
      <dgm:prSet phldrT="[Текст]"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accent3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pPr rtl="0"/>
          <a:r>
            <a:rPr lang="ru-RU" sz="16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Мало времени на приеме для общения с пациентом</a:t>
          </a:r>
          <a:endParaRPr lang="ru-RU" sz="1600" kern="1200" dirty="0">
            <a:solidFill>
              <a:schemeClr val="tx2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57A24DE9-6629-4082-8E07-9DBED12378EC}" type="parTrans" cxnId="{7058745E-60F9-4466-9849-EFADDCF61DF7}">
      <dgm:prSet/>
      <dgm:spPr/>
      <dgm:t>
        <a:bodyPr/>
        <a:lstStyle/>
        <a:p>
          <a:endParaRPr lang="ru-RU"/>
        </a:p>
      </dgm:t>
    </dgm:pt>
    <dgm:pt modelId="{6C510E3C-3833-4465-B2A2-6F4F453BEC96}" type="sibTrans" cxnId="{7058745E-60F9-4466-9849-EFADDCF61DF7}">
      <dgm:prSet/>
      <dgm:spPr/>
      <dgm:t>
        <a:bodyPr/>
        <a:lstStyle/>
        <a:p>
          <a:endParaRPr lang="ru-RU"/>
        </a:p>
      </dgm:t>
    </dgm:pt>
    <dgm:pt modelId="{8C5FC484-CFFC-43CB-9376-CC8404F2F617}">
      <dgm:prSet custT="1"/>
      <dgm:spPr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Основные  проблемы, обозначенные пациентами</a:t>
          </a:r>
        </a:p>
      </dgm:t>
    </dgm:pt>
    <dgm:pt modelId="{2ADE055D-5C3C-4A4A-9027-34EB691F50B3}" type="parTrans" cxnId="{8B0C5D2D-2483-4134-96FD-4835C7D907F2}">
      <dgm:prSet/>
      <dgm:spPr/>
      <dgm:t>
        <a:bodyPr/>
        <a:lstStyle/>
        <a:p>
          <a:endParaRPr lang="ru-RU"/>
        </a:p>
      </dgm:t>
    </dgm:pt>
    <dgm:pt modelId="{20F04201-2B0A-4CC8-9715-EBA018B9A8B1}" type="sibTrans" cxnId="{8B0C5D2D-2483-4134-96FD-4835C7D907F2}">
      <dgm:prSet/>
      <dgm:spPr/>
      <dgm:t>
        <a:bodyPr/>
        <a:lstStyle/>
        <a:p>
          <a:endParaRPr lang="ru-RU"/>
        </a:p>
      </dgm:t>
    </dgm:pt>
    <dgm:pt modelId="{1716A807-926F-4919-8FF3-B3CC0FB819D5}">
      <dgm:prSet phldrT="[Текст]"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accent3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pPr rtl="0"/>
          <a:r>
            <a:rPr lang="ru-RU" sz="16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Много времени тратится на оформление документации</a:t>
          </a:r>
          <a:endParaRPr lang="ru-RU" sz="1600" kern="1200" dirty="0">
            <a:solidFill>
              <a:schemeClr val="tx2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28A1587C-4542-430A-BEEB-1730BCEF7CF9}" type="parTrans" cxnId="{4B7FADDA-B278-4E21-A5C4-4D5D84AD1582}">
      <dgm:prSet/>
      <dgm:spPr/>
      <dgm:t>
        <a:bodyPr/>
        <a:lstStyle/>
        <a:p>
          <a:endParaRPr lang="ru-RU"/>
        </a:p>
      </dgm:t>
    </dgm:pt>
    <dgm:pt modelId="{C1E7A612-431C-4897-BFFF-C9496041503F}" type="sibTrans" cxnId="{4B7FADDA-B278-4E21-A5C4-4D5D84AD1582}">
      <dgm:prSet/>
      <dgm:spPr/>
      <dgm:t>
        <a:bodyPr/>
        <a:lstStyle/>
        <a:p>
          <a:endParaRPr lang="ru-RU"/>
        </a:p>
      </dgm:t>
    </dgm:pt>
    <dgm:pt modelId="{6516A24F-97D1-4CEE-A9B2-86803A43A16A}">
      <dgm:prSet phldrT="[Текст]"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accent3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pPr rtl="0"/>
          <a:r>
            <a:rPr lang="ru-RU" sz="16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Большие нагрузки</a:t>
          </a:r>
          <a:endParaRPr lang="ru-RU" sz="1600" kern="1200" dirty="0">
            <a:solidFill>
              <a:schemeClr val="tx2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E0FE5759-AE28-4569-8B88-6E1B47F8CB19}" type="parTrans" cxnId="{32150F79-D26C-410C-803C-6A360B2F6364}">
      <dgm:prSet/>
      <dgm:spPr/>
      <dgm:t>
        <a:bodyPr/>
        <a:lstStyle/>
        <a:p>
          <a:endParaRPr lang="ru-RU"/>
        </a:p>
      </dgm:t>
    </dgm:pt>
    <dgm:pt modelId="{0A37224B-0FC1-467A-9486-14D80288D999}" type="sibTrans" cxnId="{32150F79-D26C-410C-803C-6A360B2F6364}">
      <dgm:prSet/>
      <dgm:spPr/>
      <dgm:t>
        <a:bodyPr/>
        <a:lstStyle/>
        <a:p>
          <a:endParaRPr lang="ru-RU"/>
        </a:p>
      </dgm:t>
    </dgm:pt>
    <dgm:pt modelId="{AE54D3DB-FF87-4942-8B9C-07ECE75C9191}">
      <dgm:prSet phldrT="[Текст]"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accent3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pPr rtl="0"/>
          <a:r>
            <a:rPr lang="ru-RU" sz="16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Лишние перемещения врача и медсестры во время амбулаторного приема по кабинету</a:t>
          </a:r>
          <a:endParaRPr lang="ru-RU" sz="1600" kern="1200" dirty="0">
            <a:solidFill>
              <a:schemeClr val="tx2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78E819DC-204F-465E-B35F-80BC13CCF58C}" type="parTrans" cxnId="{0F6D9CEC-D8AA-402B-9A6A-779C88C5E214}">
      <dgm:prSet/>
      <dgm:spPr/>
      <dgm:t>
        <a:bodyPr/>
        <a:lstStyle/>
        <a:p>
          <a:endParaRPr lang="ru-RU"/>
        </a:p>
      </dgm:t>
    </dgm:pt>
    <dgm:pt modelId="{2E52400A-0983-4246-9BE2-F18B0C10FC7F}" type="sibTrans" cxnId="{0F6D9CEC-D8AA-402B-9A6A-779C88C5E214}">
      <dgm:prSet/>
      <dgm:spPr/>
      <dgm:t>
        <a:bodyPr/>
        <a:lstStyle/>
        <a:p>
          <a:endParaRPr lang="ru-RU"/>
        </a:p>
      </dgm:t>
    </dgm:pt>
    <dgm:pt modelId="{6A84A26E-460F-4807-9229-F22DF64A906C}" type="pres">
      <dgm:prSet presAssocID="{CA3E276D-3B4A-48FD-951E-2E8AC05C6EC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C78AE1-5B37-41FB-8621-612EA4B131A6}" type="pres">
      <dgm:prSet presAssocID="{C8655351-1F73-4F52-913A-F4276FD456BD}" presName="linNode" presStyleCnt="0"/>
      <dgm:spPr/>
    </dgm:pt>
    <dgm:pt modelId="{F951F26B-46EA-4EDA-8F95-FD90C62A05C7}" type="pres">
      <dgm:prSet presAssocID="{C8655351-1F73-4F52-913A-F4276FD456BD}" presName="parentText" presStyleLbl="node1" presStyleIdx="0" presStyleCnt="2" custScaleX="66476" custLinFactNeighborX="-808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7D8E33-C935-4D5E-8318-0F5B78737EAD}" type="pres">
      <dgm:prSet presAssocID="{C8655351-1F73-4F52-913A-F4276FD456BD}" presName="descendantText" presStyleLbl="alignAccFollowNode1" presStyleIdx="0" presStyleCnt="1" custScaleX="113469" custScaleY="119637" custLinFactNeighborX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531F90-7DD8-433E-AA08-C9055C568C0B}" type="pres">
      <dgm:prSet presAssocID="{8C206BAF-F344-4EAA-B3D8-208B90EC7764}" presName="sp" presStyleCnt="0"/>
      <dgm:spPr/>
    </dgm:pt>
    <dgm:pt modelId="{5F6BEA49-7C37-4A60-82F0-4F1DA2D5D63D}" type="pres">
      <dgm:prSet presAssocID="{8C5FC484-CFFC-43CB-9376-CC8404F2F617}" presName="linNode" presStyleCnt="0"/>
      <dgm:spPr/>
    </dgm:pt>
    <dgm:pt modelId="{3B47E9C5-B80D-4405-8AC5-90C90A545C50}" type="pres">
      <dgm:prSet presAssocID="{8C5FC484-CFFC-43CB-9376-CC8404F2F617}" presName="parentText" presStyleLbl="node1" presStyleIdx="1" presStyleCnt="2" custScaleX="66476" custLinFactNeighborX="-1436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986732-EEDE-4113-8FDD-6DE361C2A62D}" type="presOf" srcId="{6516A24F-97D1-4CEE-A9B2-86803A43A16A}" destId="{E67D8E33-C935-4D5E-8318-0F5B78737EAD}" srcOrd="0" destOrd="2" presId="urn:microsoft.com/office/officeart/2005/8/layout/vList5"/>
    <dgm:cxn modelId="{7058745E-60F9-4466-9849-EFADDCF61DF7}" srcId="{C8655351-1F73-4F52-913A-F4276FD456BD}" destId="{B1779EF6-DD09-40CD-93C6-DD41B3530E8A}" srcOrd="0" destOrd="0" parTransId="{57A24DE9-6629-4082-8E07-9DBED12378EC}" sibTransId="{6C510E3C-3833-4465-B2A2-6F4F453BEC96}"/>
    <dgm:cxn modelId="{ACC29D3D-7957-4FCD-B5E7-F1EDB736F63E}" type="presOf" srcId="{AE54D3DB-FF87-4942-8B9C-07ECE75C9191}" destId="{E67D8E33-C935-4D5E-8318-0F5B78737EAD}" srcOrd="0" destOrd="3" presId="urn:microsoft.com/office/officeart/2005/8/layout/vList5"/>
    <dgm:cxn modelId="{A5C9125C-A6F9-47A1-BCDD-4D8A90012556}" type="presOf" srcId="{CA3E276D-3B4A-48FD-951E-2E8AC05C6ECA}" destId="{6A84A26E-460F-4807-9229-F22DF64A906C}" srcOrd="0" destOrd="0" presId="urn:microsoft.com/office/officeart/2005/8/layout/vList5"/>
    <dgm:cxn modelId="{0F6D9CEC-D8AA-402B-9A6A-779C88C5E214}" srcId="{C8655351-1F73-4F52-913A-F4276FD456BD}" destId="{AE54D3DB-FF87-4942-8B9C-07ECE75C9191}" srcOrd="3" destOrd="0" parTransId="{78E819DC-204F-465E-B35F-80BC13CCF58C}" sibTransId="{2E52400A-0983-4246-9BE2-F18B0C10FC7F}"/>
    <dgm:cxn modelId="{9C7F203D-6DC4-4E64-A9DD-5BACC5889210}" type="presOf" srcId="{8C5FC484-CFFC-43CB-9376-CC8404F2F617}" destId="{3B47E9C5-B80D-4405-8AC5-90C90A545C50}" srcOrd="0" destOrd="0" presId="urn:microsoft.com/office/officeart/2005/8/layout/vList5"/>
    <dgm:cxn modelId="{32150F79-D26C-410C-803C-6A360B2F6364}" srcId="{C8655351-1F73-4F52-913A-F4276FD456BD}" destId="{6516A24F-97D1-4CEE-A9B2-86803A43A16A}" srcOrd="2" destOrd="0" parTransId="{E0FE5759-AE28-4569-8B88-6E1B47F8CB19}" sibTransId="{0A37224B-0FC1-467A-9486-14D80288D999}"/>
    <dgm:cxn modelId="{CD43A032-2C87-45FF-9283-429FF5E0F4BD}" type="presOf" srcId="{B1779EF6-DD09-40CD-93C6-DD41B3530E8A}" destId="{E67D8E33-C935-4D5E-8318-0F5B78737EAD}" srcOrd="0" destOrd="0" presId="urn:microsoft.com/office/officeart/2005/8/layout/vList5"/>
    <dgm:cxn modelId="{672FCE35-5D8A-4F09-BF0A-B27B8ADD6B6D}" type="presOf" srcId="{1716A807-926F-4919-8FF3-B3CC0FB819D5}" destId="{E67D8E33-C935-4D5E-8318-0F5B78737EAD}" srcOrd="0" destOrd="1" presId="urn:microsoft.com/office/officeart/2005/8/layout/vList5"/>
    <dgm:cxn modelId="{4B7FADDA-B278-4E21-A5C4-4D5D84AD1582}" srcId="{C8655351-1F73-4F52-913A-F4276FD456BD}" destId="{1716A807-926F-4919-8FF3-B3CC0FB819D5}" srcOrd="1" destOrd="0" parTransId="{28A1587C-4542-430A-BEEB-1730BCEF7CF9}" sibTransId="{C1E7A612-431C-4897-BFFF-C9496041503F}"/>
    <dgm:cxn modelId="{4AD40B95-5148-4444-BDA9-F5880CAFE190}" srcId="{CA3E276D-3B4A-48FD-951E-2E8AC05C6ECA}" destId="{C8655351-1F73-4F52-913A-F4276FD456BD}" srcOrd="0" destOrd="0" parTransId="{30219664-B80F-44F3-9F9D-F74BB69A237F}" sibTransId="{8C206BAF-F344-4EAA-B3D8-208B90EC7764}"/>
    <dgm:cxn modelId="{57977E7D-5469-4B1C-9C74-CE2BB9EA5D8D}" type="presOf" srcId="{C8655351-1F73-4F52-913A-F4276FD456BD}" destId="{F951F26B-46EA-4EDA-8F95-FD90C62A05C7}" srcOrd="0" destOrd="0" presId="urn:microsoft.com/office/officeart/2005/8/layout/vList5"/>
    <dgm:cxn modelId="{8B0C5D2D-2483-4134-96FD-4835C7D907F2}" srcId="{CA3E276D-3B4A-48FD-951E-2E8AC05C6ECA}" destId="{8C5FC484-CFFC-43CB-9376-CC8404F2F617}" srcOrd="1" destOrd="0" parTransId="{2ADE055D-5C3C-4A4A-9027-34EB691F50B3}" sibTransId="{20F04201-2B0A-4CC8-9715-EBA018B9A8B1}"/>
    <dgm:cxn modelId="{BA98AD66-4601-4DD8-A0B0-18CD96194B81}" type="presParOf" srcId="{6A84A26E-460F-4807-9229-F22DF64A906C}" destId="{E7C78AE1-5B37-41FB-8621-612EA4B131A6}" srcOrd="0" destOrd="0" presId="urn:microsoft.com/office/officeart/2005/8/layout/vList5"/>
    <dgm:cxn modelId="{45024286-20B5-433A-B761-25C318E8093C}" type="presParOf" srcId="{E7C78AE1-5B37-41FB-8621-612EA4B131A6}" destId="{F951F26B-46EA-4EDA-8F95-FD90C62A05C7}" srcOrd="0" destOrd="0" presId="urn:microsoft.com/office/officeart/2005/8/layout/vList5"/>
    <dgm:cxn modelId="{3EC31F5E-D39E-41A4-B9F4-4E1823FD2052}" type="presParOf" srcId="{E7C78AE1-5B37-41FB-8621-612EA4B131A6}" destId="{E67D8E33-C935-4D5E-8318-0F5B78737EAD}" srcOrd="1" destOrd="0" presId="urn:microsoft.com/office/officeart/2005/8/layout/vList5"/>
    <dgm:cxn modelId="{F036FF5B-2D91-4A5A-B46A-A555DCD5112F}" type="presParOf" srcId="{6A84A26E-460F-4807-9229-F22DF64A906C}" destId="{E9531F90-7DD8-433E-AA08-C9055C568C0B}" srcOrd="1" destOrd="0" presId="urn:microsoft.com/office/officeart/2005/8/layout/vList5"/>
    <dgm:cxn modelId="{29754118-9B7F-42E9-AC8F-79642AAACA51}" type="presParOf" srcId="{6A84A26E-460F-4807-9229-F22DF64A906C}" destId="{5F6BEA49-7C37-4A60-82F0-4F1DA2D5D63D}" srcOrd="2" destOrd="0" presId="urn:microsoft.com/office/officeart/2005/8/layout/vList5"/>
    <dgm:cxn modelId="{8A38F765-7E51-4D31-ABAF-47A21D03D63E}" type="presParOf" srcId="{5F6BEA49-7C37-4A60-82F0-4F1DA2D5D63D}" destId="{3B47E9C5-B80D-4405-8AC5-90C90A545C50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4E74DD-A14E-4F0C-9160-5C885E3BCC7E}" type="doc">
      <dgm:prSet loTypeId="urn:microsoft.com/office/officeart/2008/layout/VerticalCurvedList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1F5E92E7-4DE4-42A9-BBEE-4A0D5E04106B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Сокращение времени оформления</a:t>
          </a:r>
          <a:r>
            <a:rPr lang="ru-RU" sz="20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документации.</a:t>
          </a:r>
          <a:endParaRPr lang="ru-RU" sz="2000" b="1" dirty="0">
            <a:solidFill>
              <a:schemeClr val="tx1"/>
            </a:solidFill>
            <a:effectLst/>
            <a:latin typeface="Arial" panose="020B0604020202020204" pitchFamily="34" charset="0"/>
            <a:ea typeface="Times New Roman" panose="02020603050405020304" pitchFamily="18" charset="0"/>
            <a:cs typeface="Arial" panose="020B0604020202020204" pitchFamily="34" charset="0"/>
          </a:endParaRPr>
        </a:p>
      </dgm:t>
    </dgm:pt>
    <dgm:pt modelId="{CF95A685-1698-4A3E-8150-B6BAEB0D23CB}" type="sibTrans" cxnId="{EDCEDD19-368E-4221-9B60-790CA7062206}">
      <dgm:prSet/>
      <dgm:spPr/>
      <dgm:t>
        <a:bodyPr/>
        <a:lstStyle/>
        <a:p>
          <a:endParaRPr lang="ru-RU" sz="1600">
            <a:solidFill>
              <a:srgbClr val="002060"/>
            </a:solidFill>
          </a:endParaRPr>
        </a:p>
      </dgm:t>
    </dgm:pt>
    <dgm:pt modelId="{849C7FF9-01B0-4505-B603-60E8D1B2114A}" type="parTrans" cxnId="{EDCEDD19-368E-4221-9B60-790CA7062206}">
      <dgm:prSet/>
      <dgm:spPr/>
      <dgm:t>
        <a:bodyPr/>
        <a:lstStyle/>
        <a:p>
          <a:endParaRPr lang="ru-RU" sz="1600">
            <a:solidFill>
              <a:srgbClr val="002060"/>
            </a:solidFill>
          </a:endParaRPr>
        </a:p>
      </dgm:t>
    </dgm:pt>
    <dgm:pt modelId="{DBA2184B-405D-4BCB-943F-FF3724261950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Сокращение времени ожидания у кабинетов</a:t>
          </a:r>
          <a:r>
            <a:rPr lang="ru-RU" sz="20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пациентами, находящимися на лечении в дневном стационаре.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279C73-6CC6-43D9-856D-EE885AEC6747}" type="parTrans" cxnId="{87B23B5A-6ED6-4A5A-AD03-5146A4A5D575}">
      <dgm:prSet/>
      <dgm:spPr/>
      <dgm:t>
        <a:bodyPr/>
        <a:lstStyle/>
        <a:p>
          <a:endParaRPr lang="ru-RU"/>
        </a:p>
      </dgm:t>
    </dgm:pt>
    <dgm:pt modelId="{3095E923-1195-4F22-8677-6B3AF55E0B67}" type="sibTrans" cxnId="{87B23B5A-6ED6-4A5A-AD03-5146A4A5D575}">
      <dgm:prSet/>
      <dgm:spPr/>
      <dgm:t>
        <a:bodyPr/>
        <a:lstStyle/>
        <a:p>
          <a:endParaRPr lang="ru-RU"/>
        </a:p>
      </dgm:t>
    </dgm:pt>
    <dgm:pt modelId="{F4D4D0B8-A8EA-4D7E-B680-C6C1C41AF401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Достижение</a:t>
          </a:r>
          <a:r>
            <a:rPr lang="ru-RU" sz="20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критерия НММО 13.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89D3C6-5B7F-48D6-97D4-0BE2C3596048}" type="parTrans" cxnId="{BDA8B898-5746-4C01-AAAF-82BB46187632}">
      <dgm:prSet/>
      <dgm:spPr/>
      <dgm:t>
        <a:bodyPr/>
        <a:lstStyle/>
        <a:p>
          <a:endParaRPr lang="ru-RU"/>
        </a:p>
      </dgm:t>
    </dgm:pt>
    <dgm:pt modelId="{B5E7E9BD-2126-4D85-891D-3EAD854C1A88}" type="sibTrans" cxnId="{BDA8B898-5746-4C01-AAAF-82BB46187632}">
      <dgm:prSet/>
      <dgm:spPr/>
      <dgm:t>
        <a:bodyPr/>
        <a:lstStyle/>
        <a:p>
          <a:endParaRPr lang="ru-RU"/>
        </a:p>
      </dgm:t>
    </dgm:pt>
    <dgm:pt modelId="{DBEB12C4-E775-4F0A-8893-6B18029E3B95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Достижение</a:t>
          </a:r>
          <a:r>
            <a:rPr lang="ru-RU" sz="20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критерия НММО 17.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D229BC-1A47-44A4-B590-83D1146C28A1}" type="parTrans" cxnId="{2E677661-FA1A-454D-9AD7-715EAD65304E}">
      <dgm:prSet/>
      <dgm:spPr/>
      <dgm:t>
        <a:bodyPr/>
        <a:lstStyle/>
        <a:p>
          <a:endParaRPr lang="ru-RU"/>
        </a:p>
      </dgm:t>
    </dgm:pt>
    <dgm:pt modelId="{E3004298-D148-464D-AED7-F7091EFC9142}" type="sibTrans" cxnId="{2E677661-FA1A-454D-9AD7-715EAD65304E}">
      <dgm:prSet/>
      <dgm:spPr/>
      <dgm:t>
        <a:bodyPr/>
        <a:lstStyle/>
        <a:p>
          <a:endParaRPr lang="ru-RU"/>
        </a:p>
      </dgm:t>
    </dgm:pt>
    <dgm:pt modelId="{14C0409A-5AB4-4BF5-A26F-E4E70A586BA3}" type="pres">
      <dgm:prSet presAssocID="{084E74DD-A14E-4F0C-9160-5C885E3BCC7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42B277C-F29D-4CB5-9B6D-9C55CF626C8E}" type="pres">
      <dgm:prSet presAssocID="{084E74DD-A14E-4F0C-9160-5C885E3BCC7E}" presName="Name1" presStyleCnt="0"/>
      <dgm:spPr/>
    </dgm:pt>
    <dgm:pt modelId="{A566C81D-5D0C-415A-B8E5-14AA7C5E96AF}" type="pres">
      <dgm:prSet presAssocID="{084E74DD-A14E-4F0C-9160-5C885E3BCC7E}" presName="cycle" presStyleCnt="0"/>
      <dgm:spPr/>
    </dgm:pt>
    <dgm:pt modelId="{81CC1E10-06F5-4A73-828E-6AB1E59CFADA}" type="pres">
      <dgm:prSet presAssocID="{084E74DD-A14E-4F0C-9160-5C885E3BCC7E}" presName="srcNode" presStyleLbl="node1" presStyleIdx="0" presStyleCnt="4"/>
      <dgm:spPr/>
    </dgm:pt>
    <dgm:pt modelId="{F06BF716-BD5E-4333-B5B5-ADF26563BB64}" type="pres">
      <dgm:prSet presAssocID="{084E74DD-A14E-4F0C-9160-5C885E3BCC7E}" presName="conn" presStyleLbl="parChTrans1D2" presStyleIdx="0" presStyleCnt="1"/>
      <dgm:spPr/>
      <dgm:t>
        <a:bodyPr/>
        <a:lstStyle/>
        <a:p>
          <a:endParaRPr lang="ru-RU"/>
        </a:p>
      </dgm:t>
    </dgm:pt>
    <dgm:pt modelId="{46E59A18-75AC-4F2F-A958-A421087067A3}" type="pres">
      <dgm:prSet presAssocID="{084E74DD-A14E-4F0C-9160-5C885E3BCC7E}" presName="extraNode" presStyleLbl="node1" presStyleIdx="0" presStyleCnt="4"/>
      <dgm:spPr/>
    </dgm:pt>
    <dgm:pt modelId="{6C17FBEE-0C43-4FA6-9F67-BED95830D97B}" type="pres">
      <dgm:prSet presAssocID="{084E74DD-A14E-4F0C-9160-5C885E3BCC7E}" presName="dstNode" presStyleLbl="node1" presStyleIdx="0" presStyleCnt="4"/>
      <dgm:spPr/>
    </dgm:pt>
    <dgm:pt modelId="{B517ECE7-DD99-48E8-9CED-EFC25AC88C41}" type="pres">
      <dgm:prSet presAssocID="{1F5E92E7-4DE4-42A9-BBEE-4A0D5E04106B}" presName="text_1" presStyleLbl="node1" presStyleIdx="0" presStyleCnt="4" custLinFactNeighborX="-1055" custLinFactNeighborY="-53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C59902-D1B6-44AA-96B4-1E0A40ECC0AD}" type="pres">
      <dgm:prSet presAssocID="{1F5E92E7-4DE4-42A9-BBEE-4A0D5E04106B}" presName="accent_1" presStyleCnt="0"/>
      <dgm:spPr/>
    </dgm:pt>
    <dgm:pt modelId="{140720C7-007C-4070-9440-2604454699DF}" type="pres">
      <dgm:prSet presAssocID="{1F5E92E7-4DE4-42A9-BBEE-4A0D5E04106B}" presName="accentRepeatNode" presStyleLbl="solidFgAcc1" presStyleIdx="0" presStyleCnt="4" custLinFactNeighborX="-7227" custLinFactNeighborY="-3371"/>
      <dgm:spPr>
        <a:solidFill>
          <a:schemeClr val="accent5">
            <a:lumMod val="40000"/>
            <a:lumOff val="60000"/>
          </a:schemeClr>
        </a:solidFill>
      </dgm:spPr>
    </dgm:pt>
    <dgm:pt modelId="{B5B71F52-CFC4-43C6-AE53-D03ECC63D6B1}" type="pres">
      <dgm:prSet presAssocID="{DBA2184B-405D-4BCB-943F-FF3724261950}" presName="text_2" presStyleLbl="node1" presStyleIdx="1" presStyleCnt="4" custScaleY="134458" custLinFactNeighborX="289" custLinFactNeighborY="77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829075-B93E-42E6-8D38-DEADAD46A188}" type="pres">
      <dgm:prSet presAssocID="{DBA2184B-405D-4BCB-943F-FF3724261950}" presName="accent_2" presStyleCnt="0"/>
      <dgm:spPr/>
    </dgm:pt>
    <dgm:pt modelId="{136BBADB-4CDE-4018-9481-25F8ACB51ED1}" type="pres">
      <dgm:prSet presAssocID="{DBA2184B-405D-4BCB-943F-FF3724261950}" presName="accentRepeatNode" presStyleLbl="solidFgAcc1" presStyleIdx="1" presStyleCnt="4" custLinFactNeighborX="-7901" custLinFactNeighborY="7184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8DC257DD-07B1-4AF1-9682-8463A44BE573}" type="pres">
      <dgm:prSet presAssocID="{F4D4D0B8-A8EA-4D7E-B680-C6C1C41AF401}" presName="text_3" presStyleLbl="node1" presStyleIdx="2" presStyleCnt="4" custLinFactNeighborX="86" custLinFactNeighborY="394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F5E7FC-14EC-4C5B-9D1C-DCA30AF26168}" type="pres">
      <dgm:prSet presAssocID="{F4D4D0B8-A8EA-4D7E-B680-C6C1C41AF401}" presName="accent_3" presStyleCnt="0"/>
      <dgm:spPr/>
    </dgm:pt>
    <dgm:pt modelId="{6BFBB9B3-774E-49F1-AEED-E1C86A6E89C1}" type="pres">
      <dgm:prSet presAssocID="{F4D4D0B8-A8EA-4D7E-B680-C6C1C41AF401}" presName="accentRepeatNode" presStyleLbl="solidFgAcc1" presStyleIdx="2" presStyleCnt="4" custLinFactNeighborX="-11807" custLinFactNeighborY="24583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9F1CAE66-D012-4E8E-BF73-034BE1CA31DF}" type="pres">
      <dgm:prSet presAssocID="{DBEB12C4-E775-4F0A-8893-6B18029E3B95}" presName="text_4" presStyleLbl="node1" presStyleIdx="3" presStyleCnt="4" custLinFactNeighborX="-406" custLinFactNeighborY="257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9F7164-F62B-44ED-9804-096890C26CC7}" type="pres">
      <dgm:prSet presAssocID="{DBEB12C4-E775-4F0A-8893-6B18029E3B95}" presName="accent_4" presStyleCnt="0"/>
      <dgm:spPr/>
    </dgm:pt>
    <dgm:pt modelId="{B8913947-016B-4867-963D-E35C392B87CB}" type="pres">
      <dgm:prSet presAssocID="{DBEB12C4-E775-4F0A-8893-6B18029E3B95}" presName="accentRepeatNode" presStyleLbl="solidFgAcc1" presStyleIdx="3" presStyleCnt="4" custLinFactNeighborX="-9409" custLinFactNeighborY="15755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</dgm:ptLst>
  <dgm:cxnLst>
    <dgm:cxn modelId="{D785CD11-C364-4CA1-AC75-EC6C2FF900C9}" type="presOf" srcId="{DBEB12C4-E775-4F0A-8893-6B18029E3B95}" destId="{9F1CAE66-D012-4E8E-BF73-034BE1CA31DF}" srcOrd="0" destOrd="0" presId="urn:microsoft.com/office/officeart/2008/layout/VerticalCurvedList"/>
    <dgm:cxn modelId="{EDCEDD19-368E-4221-9B60-790CA7062206}" srcId="{084E74DD-A14E-4F0C-9160-5C885E3BCC7E}" destId="{1F5E92E7-4DE4-42A9-BBEE-4A0D5E04106B}" srcOrd="0" destOrd="0" parTransId="{849C7FF9-01B0-4505-B603-60E8D1B2114A}" sibTransId="{CF95A685-1698-4A3E-8150-B6BAEB0D23CB}"/>
    <dgm:cxn modelId="{BDA8B898-5746-4C01-AAAF-82BB46187632}" srcId="{084E74DD-A14E-4F0C-9160-5C885E3BCC7E}" destId="{F4D4D0B8-A8EA-4D7E-B680-C6C1C41AF401}" srcOrd="2" destOrd="0" parTransId="{F189D3C6-5B7F-48D6-97D4-0BE2C3596048}" sibTransId="{B5E7E9BD-2126-4D85-891D-3EAD854C1A88}"/>
    <dgm:cxn modelId="{AC2B70F3-42BB-4C92-9B3E-0F3B4A56B6C7}" type="presOf" srcId="{084E74DD-A14E-4F0C-9160-5C885E3BCC7E}" destId="{14C0409A-5AB4-4BF5-A26F-E4E70A586BA3}" srcOrd="0" destOrd="0" presId="urn:microsoft.com/office/officeart/2008/layout/VerticalCurvedList"/>
    <dgm:cxn modelId="{FC00439F-4FD0-4B2F-A936-ABF3D53A7FCC}" type="presOf" srcId="{F4D4D0B8-A8EA-4D7E-B680-C6C1C41AF401}" destId="{8DC257DD-07B1-4AF1-9682-8463A44BE573}" srcOrd="0" destOrd="0" presId="urn:microsoft.com/office/officeart/2008/layout/VerticalCurvedList"/>
    <dgm:cxn modelId="{6380F572-9A2E-4C14-958E-0A155B166319}" type="presOf" srcId="{DBA2184B-405D-4BCB-943F-FF3724261950}" destId="{B5B71F52-CFC4-43C6-AE53-D03ECC63D6B1}" srcOrd="0" destOrd="0" presId="urn:microsoft.com/office/officeart/2008/layout/VerticalCurvedList"/>
    <dgm:cxn modelId="{87B23B5A-6ED6-4A5A-AD03-5146A4A5D575}" srcId="{084E74DD-A14E-4F0C-9160-5C885E3BCC7E}" destId="{DBA2184B-405D-4BCB-943F-FF3724261950}" srcOrd="1" destOrd="0" parTransId="{FA279C73-6CC6-43D9-856D-EE885AEC6747}" sibTransId="{3095E923-1195-4F22-8677-6B3AF55E0B67}"/>
    <dgm:cxn modelId="{2E677661-FA1A-454D-9AD7-715EAD65304E}" srcId="{084E74DD-A14E-4F0C-9160-5C885E3BCC7E}" destId="{DBEB12C4-E775-4F0A-8893-6B18029E3B95}" srcOrd="3" destOrd="0" parTransId="{C2D229BC-1A47-44A4-B590-83D1146C28A1}" sibTransId="{E3004298-D148-464D-AED7-F7091EFC9142}"/>
    <dgm:cxn modelId="{4CBD426C-79C3-47EE-916F-586BF0977C2F}" type="presOf" srcId="{CF95A685-1698-4A3E-8150-B6BAEB0D23CB}" destId="{F06BF716-BD5E-4333-B5B5-ADF26563BB64}" srcOrd="0" destOrd="0" presId="urn:microsoft.com/office/officeart/2008/layout/VerticalCurvedList"/>
    <dgm:cxn modelId="{A705C7A1-6BAE-4EC9-8E98-81C6A44AD02A}" type="presOf" srcId="{1F5E92E7-4DE4-42A9-BBEE-4A0D5E04106B}" destId="{B517ECE7-DD99-48E8-9CED-EFC25AC88C41}" srcOrd="0" destOrd="0" presId="urn:microsoft.com/office/officeart/2008/layout/VerticalCurvedList"/>
    <dgm:cxn modelId="{E929E58E-7316-4461-A216-224AB820146E}" type="presParOf" srcId="{14C0409A-5AB4-4BF5-A26F-E4E70A586BA3}" destId="{C42B277C-F29D-4CB5-9B6D-9C55CF626C8E}" srcOrd="0" destOrd="0" presId="urn:microsoft.com/office/officeart/2008/layout/VerticalCurvedList"/>
    <dgm:cxn modelId="{3C7E02C9-F5EF-4E88-BCBB-F7B4FBB5FE66}" type="presParOf" srcId="{C42B277C-F29D-4CB5-9B6D-9C55CF626C8E}" destId="{A566C81D-5D0C-415A-B8E5-14AA7C5E96AF}" srcOrd="0" destOrd="0" presId="urn:microsoft.com/office/officeart/2008/layout/VerticalCurvedList"/>
    <dgm:cxn modelId="{6BF0F969-75D1-4CD8-A3EA-AE39CB62FA92}" type="presParOf" srcId="{A566C81D-5D0C-415A-B8E5-14AA7C5E96AF}" destId="{81CC1E10-06F5-4A73-828E-6AB1E59CFADA}" srcOrd="0" destOrd="0" presId="urn:microsoft.com/office/officeart/2008/layout/VerticalCurvedList"/>
    <dgm:cxn modelId="{93D8A6BB-89F6-447B-9A1E-21EBED320502}" type="presParOf" srcId="{A566C81D-5D0C-415A-B8E5-14AA7C5E96AF}" destId="{F06BF716-BD5E-4333-B5B5-ADF26563BB64}" srcOrd="1" destOrd="0" presId="urn:microsoft.com/office/officeart/2008/layout/VerticalCurvedList"/>
    <dgm:cxn modelId="{60836DE2-4FBC-44A2-92A9-ADCFAECDF542}" type="presParOf" srcId="{A566C81D-5D0C-415A-B8E5-14AA7C5E96AF}" destId="{46E59A18-75AC-4F2F-A958-A421087067A3}" srcOrd="2" destOrd="0" presId="urn:microsoft.com/office/officeart/2008/layout/VerticalCurvedList"/>
    <dgm:cxn modelId="{B27A7DA6-0072-4829-99EA-2CC62F12388D}" type="presParOf" srcId="{A566C81D-5D0C-415A-B8E5-14AA7C5E96AF}" destId="{6C17FBEE-0C43-4FA6-9F67-BED95830D97B}" srcOrd="3" destOrd="0" presId="urn:microsoft.com/office/officeart/2008/layout/VerticalCurvedList"/>
    <dgm:cxn modelId="{11B9569E-A440-486B-B9C4-225D70A1592F}" type="presParOf" srcId="{C42B277C-F29D-4CB5-9B6D-9C55CF626C8E}" destId="{B517ECE7-DD99-48E8-9CED-EFC25AC88C41}" srcOrd="1" destOrd="0" presId="urn:microsoft.com/office/officeart/2008/layout/VerticalCurvedList"/>
    <dgm:cxn modelId="{E3319A74-0FF6-451A-B91B-67DB74B38E64}" type="presParOf" srcId="{C42B277C-F29D-4CB5-9B6D-9C55CF626C8E}" destId="{22C59902-D1B6-44AA-96B4-1E0A40ECC0AD}" srcOrd="2" destOrd="0" presId="urn:microsoft.com/office/officeart/2008/layout/VerticalCurvedList"/>
    <dgm:cxn modelId="{DA5564FD-4383-46F3-A1E3-36DE567F98A0}" type="presParOf" srcId="{22C59902-D1B6-44AA-96B4-1E0A40ECC0AD}" destId="{140720C7-007C-4070-9440-2604454699DF}" srcOrd="0" destOrd="0" presId="urn:microsoft.com/office/officeart/2008/layout/VerticalCurvedList"/>
    <dgm:cxn modelId="{70890B4D-D246-406F-87D0-E127E3E9122A}" type="presParOf" srcId="{C42B277C-F29D-4CB5-9B6D-9C55CF626C8E}" destId="{B5B71F52-CFC4-43C6-AE53-D03ECC63D6B1}" srcOrd="3" destOrd="0" presId="urn:microsoft.com/office/officeart/2008/layout/VerticalCurvedList"/>
    <dgm:cxn modelId="{C1950098-5842-4119-83CC-B4279B8DD97C}" type="presParOf" srcId="{C42B277C-F29D-4CB5-9B6D-9C55CF626C8E}" destId="{6E829075-B93E-42E6-8D38-DEADAD46A188}" srcOrd="4" destOrd="0" presId="urn:microsoft.com/office/officeart/2008/layout/VerticalCurvedList"/>
    <dgm:cxn modelId="{B5A237BB-7D43-441B-8E22-305CD06437F5}" type="presParOf" srcId="{6E829075-B93E-42E6-8D38-DEADAD46A188}" destId="{136BBADB-4CDE-4018-9481-25F8ACB51ED1}" srcOrd="0" destOrd="0" presId="urn:microsoft.com/office/officeart/2008/layout/VerticalCurvedList"/>
    <dgm:cxn modelId="{4A8AC956-42D5-4FD7-BCD2-675E3D62E062}" type="presParOf" srcId="{C42B277C-F29D-4CB5-9B6D-9C55CF626C8E}" destId="{8DC257DD-07B1-4AF1-9682-8463A44BE573}" srcOrd="5" destOrd="0" presId="urn:microsoft.com/office/officeart/2008/layout/VerticalCurvedList"/>
    <dgm:cxn modelId="{5BBFB757-3AEB-4D67-9590-6BF12F315BC5}" type="presParOf" srcId="{C42B277C-F29D-4CB5-9B6D-9C55CF626C8E}" destId="{89F5E7FC-14EC-4C5B-9D1C-DCA30AF26168}" srcOrd="6" destOrd="0" presId="urn:microsoft.com/office/officeart/2008/layout/VerticalCurvedList"/>
    <dgm:cxn modelId="{8FD79CBA-7332-4689-91C1-D8BA32E6603F}" type="presParOf" srcId="{89F5E7FC-14EC-4C5B-9D1C-DCA30AF26168}" destId="{6BFBB9B3-774E-49F1-AEED-E1C86A6E89C1}" srcOrd="0" destOrd="0" presId="urn:microsoft.com/office/officeart/2008/layout/VerticalCurvedList"/>
    <dgm:cxn modelId="{0C43337C-DF74-4AA5-81CE-8770535557E0}" type="presParOf" srcId="{C42B277C-F29D-4CB5-9B6D-9C55CF626C8E}" destId="{9F1CAE66-D012-4E8E-BF73-034BE1CA31DF}" srcOrd="7" destOrd="0" presId="urn:microsoft.com/office/officeart/2008/layout/VerticalCurvedList"/>
    <dgm:cxn modelId="{F83654B8-9A35-4B2D-98F2-7652FDF647BD}" type="presParOf" srcId="{C42B277C-F29D-4CB5-9B6D-9C55CF626C8E}" destId="{259F7164-F62B-44ED-9804-096890C26CC7}" srcOrd="8" destOrd="0" presId="urn:microsoft.com/office/officeart/2008/layout/VerticalCurvedList"/>
    <dgm:cxn modelId="{1AEE654A-14C3-43B7-84CF-890B55E90D1C}" type="presParOf" srcId="{259F7164-F62B-44ED-9804-096890C26CC7}" destId="{B8913947-016B-4867-963D-E35C392B87C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556C36-1447-4EC7-8B1D-1D9D61E71158}">
      <dsp:nvSpPr>
        <dsp:cNvPr id="0" name=""/>
        <dsp:cNvSpPr/>
      </dsp:nvSpPr>
      <dsp:spPr>
        <a:xfrm rot="10800000">
          <a:off x="747471" y="33725"/>
          <a:ext cx="7166583" cy="1239491"/>
        </a:xfrm>
        <a:prstGeom prst="homePlate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0380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Приказ ГУЗ ЯО «ГДБ» № </a:t>
          </a:r>
          <a:r>
            <a:rPr lang="ru-RU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252 </a:t>
          </a:r>
          <a:r>
            <a:rPr lang="ru-RU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от </a:t>
          </a:r>
          <a:r>
            <a:rPr lang="ru-RU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24.09.2019 </a:t>
          </a:r>
          <a:r>
            <a:rPr lang="ru-RU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г. </a:t>
          </a:r>
          <a:br>
            <a:rPr lang="ru-RU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«Об утверждении проекта </a:t>
          </a:r>
          <a:r>
            <a:rPr lang="ru-RU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«Сокращение времени  оформления направления, приема и  сопровождение пациентов в дневном стационаре  ДП № </a:t>
          </a:r>
          <a:r>
            <a:rPr lang="ru-RU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1.»</a:t>
          </a:r>
          <a:endParaRPr lang="ru-RU" sz="1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057344" y="33725"/>
        <a:ext cx="6856710" cy="1239491"/>
      </dsp:txXfrm>
    </dsp:sp>
    <dsp:sp modelId="{B856336C-C0C5-4AB7-9D71-DF0FE7EFC599}">
      <dsp:nvSpPr>
        <dsp:cNvPr id="0" name=""/>
        <dsp:cNvSpPr/>
      </dsp:nvSpPr>
      <dsp:spPr>
        <a:xfrm>
          <a:off x="0" y="88030"/>
          <a:ext cx="1066687" cy="1066687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D14888F-BBAD-4C68-B1E2-4742D44AEC20}">
      <dsp:nvSpPr>
        <dsp:cNvPr id="0" name=""/>
        <dsp:cNvSpPr/>
      </dsp:nvSpPr>
      <dsp:spPr>
        <a:xfrm rot="10800000">
          <a:off x="747471" y="1559331"/>
          <a:ext cx="7167604" cy="1066687"/>
        </a:xfrm>
        <a:prstGeom prst="homePlate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0380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 реализации проекта (Диаграмма </a:t>
          </a:r>
          <a:r>
            <a:rPr lang="ru-RU" sz="18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Ганта</a:t>
          </a:r>
          <a:r>
            <a:rPr lang="ru-RU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sp:txBody>
      <dsp:txXfrm rot="10800000">
        <a:off x="1014143" y="1559331"/>
        <a:ext cx="6900932" cy="1066687"/>
      </dsp:txXfrm>
    </dsp:sp>
    <dsp:sp modelId="{4B546501-9061-4068-982E-42E3F7820CB8}">
      <dsp:nvSpPr>
        <dsp:cNvPr id="0" name=""/>
        <dsp:cNvSpPr/>
      </dsp:nvSpPr>
      <dsp:spPr>
        <a:xfrm>
          <a:off x="2" y="1559331"/>
          <a:ext cx="1066687" cy="1066687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471463E-D411-45C7-893C-099957105AD5}">
      <dsp:nvSpPr>
        <dsp:cNvPr id="0" name=""/>
        <dsp:cNvSpPr/>
      </dsp:nvSpPr>
      <dsp:spPr>
        <a:xfrm rot="10800000">
          <a:off x="741576" y="2842042"/>
          <a:ext cx="7167604" cy="1066687"/>
        </a:xfrm>
        <a:prstGeom prst="homePlate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0380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Дорожная карта</a:t>
          </a:r>
        </a:p>
      </dsp:txBody>
      <dsp:txXfrm rot="10800000">
        <a:off x="1008248" y="2842042"/>
        <a:ext cx="6900932" cy="1066687"/>
      </dsp:txXfrm>
    </dsp:sp>
    <dsp:sp modelId="{F1B5D134-45DC-49F1-80FF-2E95A16EF5E9}">
      <dsp:nvSpPr>
        <dsp:cNvPr id="0" name=""/>
        <dsp:cNvSpPr/>
      </dsp:nvSpPr>
      <dsp:spPr>
        <a:xfrm>
          <a:off x="2" y="2842042"/>
          <a:ext cx="1066687" cy="1066687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3CD985F-AB38-4117-92A5-DA716C6CF3E1}">
      <dsp:nvSpPr>
        <dsp:cNvPr id="0" name=""/>
        <dsp:cNvSpPr/>
      </dsp:nvSpPr>
      <dsp:spPr>
        <a:xfrm rot="10800000">
          <a:off x="714536" y="4210194"/>
          <a:ext cx="7167604" cy="1066687"/>
        </a:xfrm>
        <a:prstGeom prst="homePlate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0380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Паспорт проекта</a:t>
          </a:r>
        </a:p>
      </dsp:txBody>
      <dsp:txXfrm rot="10800000">
        <a:off x="981208" y="4210194"/>
        <a:ext cx="6900932" cy="1066687"/>
      </dsp:txXfrm>
    </dsp:sp>
    <dsp:sp modelId="{E6485547-5CCE-4E21-BC7E-39F7B83284F9}">
      <dsp:nvSpPr>
        <dsp:cNvPr id="0" name=""/>
        <dsp:cNvSpPr/>
      </dsp:nvSpPr>
      <dsp:spPr>
        <a:xfrm>
          <a:off x="0" y="4257107"/>
          <a:ext cx="1066687" cy="1066687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D8E33-C935-4D5E-8318-0F5B78737EAD}">
      <dsp:nvSpPr>
        <dsp:cNvPr id="0" name=""/>
        <dsp:cNvSpPr/>
      </dsp:nvSpPr>
      <dsp:spPr>
        <a:xfrm rot="5400000">
          <a:off x="4234033" y="-1987337"/>
          <a:ext cx="2151551" cy="6222786"/>
        </a:xfrm>
        <a:prstGeom prst="round2Same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25400" cap="flat" cmpd="sng" algn="ctr">
          <a:solidFill>
            <a:schemeClr val="accent3">
              <a:lumMod val="60000"/>
              <a:lumOff val="4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Мало времени на приеме для общения с пациентом</a:t>
          </a:r>
          <a:endParaRPr lang="ru-RU" sz="1600" kern="1200" dirty="0">
            <a:solidFill>
              <a:schemeClr val="tx2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Много времени тратится на оформление документации</a:t>
          </a:r>
          <a:endParaRPr lang="ru-RU" sz="1600" kern="1200" dirty="0">
            <a:solidFill>
              <a:schemeClr val="tx2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Большие нагрузки</a:t>
          </a:r>
          <a:endParaRPr lang="ru-RU" sz="1600" kern="1200" dirty="0">
            <a:solidFill>
              <a:schemeClr val="tx2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Лишние перемещения врача и медсестры во время амбулаторного приема по кабинету</a:t>
          </a:r>
          <a:endParaRPr lang="ru-RU" sz="1600" kern="1200" dirty="0">
            <a:solidFill>
              <a:schemeClr val="tx2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-5400000">
        <a:off x="2198416" y="153310"/>
        <a:ext cx="6117756" cy="1941491"/>
      </dsp:txXfrm>
    </dsp:sp>
    <dsp:sp modelId="{F951F26B-46EA-4EDA-8F95-FD90C62A05C7}">
      <dsp:nvSpPr>
        <dsp:cNvPr id="0" name=""/>
        <dsp:cNvSpPr/>
      </dsp:nvSpPr>
      <dsp:spPr>
        <a:xfrm>
          <a:off x="0" y="56"/>
          <a:ext cx="2050666" cy="2247999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Основные проблемы, обозначенные  сотрудниками</a:t>
          </a:r>
        </a:p>
      </dsp:txBody>
      <dsp:txXfrm>
        <a:off x="100105" y="100161"/>
        <a:ext cx="1850456" cy="2047789"/>
      </dsp:txXfrm>
    </dsp:sp>
    <dsp:sp modelId="{3B47E9C5-B80D-4405-8AC5-90C90A545C50}">
      <dsp:nvSpPr>
        <dsp:cNvPr id="0" name=""/>
        <dsp:cNvSpPr/>
      </dsp:nvSpPr>
      <dsp:spPr>
        <a:xfrm>
          <a:off x="0" y="2360455"/>
          <a:ext cx="2050666" cy="2247999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Основные  проблемы, обозначенные пациентами</a:t>
          </a:r>
        </a:p>
      </dsp:txBody>
      <dsp:txXfrm>
        <a:off x="100105" y="2460560"/>
        <a:ext cx="1850456" cy="20477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6BF716-BD5E-4333-B5B5-ADF26563BB64}">
      <dsp:nvSpPr>
        <dsp:cNvPr id="0" name=""/>
        <dsp:cNvSpPr/>
      </dsp:nvSpPr>
      <dsp:spPr>
        <a:xfrm>
          <a:off x="-6343200" y="-970281"/>
          <a:ext cx="7550341" cy="7550341"/>
        </a:xfrm>
        <a:prstGeom prst="blockArc">
          <a:avLst>
            <a:gd name="adj1" fmla="val 18900000"/>
            <a:gd name="adj2" fmla="val 2700000"/>
            <a:gd name="adj3" fmla="val 286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17ECE7-DD99-48E8-9CED-EFC25AC88C41}">
      <dsp:nvSpPr>
        <dsp:cNvPr id="0" name=""/>
        <dsp:cNvSpPr/>
      </dsp:nvSpPr>
      <dsp:spPr>
        <a:xfrm>
          <a:off x="580298" y="385022"/>
          <a:ext cx="4873986" cy="863008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013" tIns="50800" rIns="50800" bIns="508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Сокращение времени оформления</a:t>
          </a:r>
          <a:r>
            <a:rPr lang="ru-RU" sz="2000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документации.</a:t>
          </a:r>
          <a:endParaRPr lang="ru-RU" sz="2000" b="1" kern="1200" dirty="0">
            <a:solidFill>
              <a:schemeClr val="tx1"/>
            </a:solidFill>
            <a:effectLst/>
            <a:latin typeface="Arial" panose="020B0604020202020204" pitchFamily="34" charset="0"/>
            <a:ea typeface="Times New Roman" panose="02020603050405020304" pitchFamily="18" charset="0"/>
            <a:cs typeface="Arial" panose="020B0604020202020204" pitchFamily="34" charset="0"/>
          </a:endParaRPr>
        </a:p>
      </dsp:txBody>
      <dsp:txXfrm>
        <a:off x="580298" y="385022"/>
        <a:ext cx="4873986" cy="863008"/>
      </dsp:txXfrm>
    </dsp:sp>
    <dsp:sp modelId="{140720C7-007C-4070-9440-2604454699DF}">
      <dsp:nvSpPr>
        <dsp:cNvPr id="0" name=""/>
        <dsp:cNvSpPr/>
      </dsp:nvSpPr>
      <dsp:spPr>
        <a:xfrm>
          <a:off x="14377" y="287038"/>
          <a:ext cx="1078760" cy="1078760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5B71F52-CFC4-43C6-AE53-D03ECC63D6B1}">
      <dsp:nvSpPr>
        <dsp:cNvPr id="0" name=""/>
        <dsp:cNvSpPr/>
      </dsp:nvSpPr>
      <dsp:spPr>
        <a:xfrm>
          <a:off x="1139157" y="1644505"/>
          <a:ext cx="4379203" cy="1160383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013" tIns="50800" rIns="50800" bIns="508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Сокращение времени ожидания у кабинетов</a:t>
          </a:r>
          <a:r>
            <a:rPr lang="ru-RU" sz="2000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пациентами, находящимися на лечении в дневном стационаре.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39157" y="1644505"/>
        <a:ext cx="4379203" cy="1160383"/>
      </dsp:txXfrm>
    </dsp:sp>
    <dsp:sp modelId="{136BBADB-4CDE-4018-9481-25F8ACB51ED1}">
      <dsp:nvSpPr>
        <dsp:cNvPr id="0" name=""/>
        <dsp:cNvSpPr/>
      </dsp:nvSpPr>
      <dsp:spPr>
        <a:xfrm>
          <a:off x="501888" y="1695638"/>
          <a:ext cx="1078760" cy="1078760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DC257DD-07B1-4AF1-9682-8463A44BE573}">
      <dsp:nvSpPr>
        <dsp:cNvPr id="0" name=""/>
        <dsp:cNvSpPr/>
      </dsp:nvSpPr>
      <dsp:spPr>
        <a:xfrm>
          <a:off x="1130267" y="3361503"/>
          <a:ext cx="4379203" cy="863008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013" tIns="50800" rIns="50800" bIns="508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Достижение</a:t>
          </a:r>
          <a:r>
            <a:rPr lang="ru-RU" sz="2000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критерия НММО 13.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30267" y="3361503"/>
        <a:ext cx="4379203" cy="863008"/>
      </dsp:txXfrm>
    </dsp:sp>
    <dsp:sp modelId="{6BFBB9B3-774E-49F1-AEED-E1C86A6E89C1}">
      <dsp:nvSpPr>
        <dsp:cNvPr id="0" name=""/>
        <dsp:cNvSpPr/>
      </dsp:nvSpPr>
      <dsp:spPr>
        <a:xfrm>
          <a:off x="459752" y="3178068"/>
          <a:ext cx="1078760" cy="1078760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F1CAE66-D012-4E8E-BF73-034BE1CA31DF}">
      <dsp:nvSpPr>
        <dsp:cNvPr id="0" name=""/>
        <dsp:cNvSpPr/>
      </dsp:nvSpPr>
      <dsp:spPr>
        <a:xfrm>
          <a:off x="611930" y="4537671"/>
          <a:ext cx="4873986" cy="863008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013" tIns="50800" rIns="50800" bIns="5080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Достижение</a:t>
          </a:r>
          <a:r>
            <a:rPr lang="ru-RU" sz="2000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критерия НММО 17.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1930" y="4537671"/>
        <a:ext cx="4873986" cy="863008"/>
      </dsp:txXfrm>
    </dsp:sp>
    <dsp:sp modelId="{B8913947-016B-4867-963D-E35C392B87CB}">
      <dsp:nvSpPr>
        <dsp:cNvPr id="0" name=""/>
        <dsp:cNvSpPr/>
      </dsp:nvSpPr>
      <dsp:spPr>
        <a:xfrm>
          <a:off x="0" y="4377572"/>
          <a:ext cx="1078760" cy="1078760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0.2099</cdr:x>
      <cdr:y>0.14751</cdr:y>
    </cdr:from>
    <cdr:to>
      <cdr:x>0.96875</cdr:x>
      <cdr:y>0.14751</cdr:y>
    </cdr:to>
    <cdr:cxnSp macro="">
      <cdr:nvCxnSpPr>
        <cdr:cNvPr id="3" name="Прямая соединительная линия 2">
          <a:extLst xmlns:a="http://schemas.openxmlformats.org/drawingml/2006/main">
            <a:ext uri="{FF2B5EF4-FFF2-40B4-BE49-F238E27FC236}">
              <a16:creationId xmlns:a16="http://schemas.microsoft.com/office/drawing/2014/main" id="{0943C1CB-789C-41FC-B1CB-F8B76F25F789}"/>
            </a:ext>
          </a:extLst>
        </cdr:cNvPr>
        <cdr:cNvCxnSpPr/>
      </cdr:nvCxnSpPr>
      <cdr:spPr>
        <a:xfrm xmlns:a="http://schemas.openxmlformats.org/drawingml/2006/main">
          <a:off x="893576" y="407065"/>
          <a:ext cx="3230595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0.22138</cdr:x>
      <cdr:y>0.14526</cdr:y>
    </cdr:from>
    <cdr:to>
      <cdr:x>0.95743</cdr:x>
      <cdr:y>0.14526</cdr:y>
    </cdr:to>
    <cdr:cxnSp macro="">
      <cdr:nvCxnSpPr>
        <cdr:cNvPr id="3" name="Прямая соединительная линия 2">
          <a:extLst xmlns:a="http://schemas.openxmlformats.org/drawingml/2006/main">
            <a:ext uri="{FF2B5EF4-FFF2-40B4-BE49-F238E27FC236}">
              <a16:creationId xmlns:a16="http://schemas.microsoft.com/office/drawing/2014/main" id="{0943C1CB-789C-41FC-B1CB-F8B76F25F789}"/>
            </a:ext>
          </a:extLst>
        </cdr:cNvPr>
        <cdr:cNvCxnSpPr/>
      </cdr:nvCxnSpPr>
      <cdr:spPr>
        <a:xfrm xmlns:a="http://schemas.openxmlformats.org/drawingml/2006/main">
          <a:off x="942478" y="400861"/>
          <a:ext cx="3133531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0.22279</cdr:x>
      <cdr:y>0.38664</cdr:y>
    </cdr:from>
    <cdr:to>
      <cdr:x>0.95884</cdr:x>
      <cdr:y>0.38664</cdr:y>
    </cdr:to>
    <cdr:cxnSp macro="">
      <cdr:nvCxnSpPr>
        <cdr:cNvPr id="3" name="Прямая соединительная линия 2">
          <a:extLst xmlns:a="http://schemas.openxmlformats.org/drawingml/2006/main">
            <a:ext uri="{FF2B5EF4-FFF2-40B4-BE49-F238E27FC236}">
              <a16:creationId xmlns:a16="http://schemas.microsoft.com/office/drawing/2014/main" id="{0943C1CB-789C-41FC-B1CB-F8B76F25F789}"/>
            </a:ext>
          </a:extLst>
        </cdr:cNvPr>
        <cdr:cNvCxnSpPr/>
      </cdr:nvCxnSpPr>
      <cdr:spPr>
        <a:xfrm xmlns:a="http://schemas.openxmlformats.org/drawingml/2006/main">
          <a:off x="948464" y="1066935"/>
          <a:ext cx="3133531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0.21699</cdr:x>
      <cdr:y>0.13835</cdr:y>
    </cdr:from>
    <cdr:to>
      <cdr:x>0.95304</cdr:x>
      <cdr:y>0.13835</cdr:y>
    </cdr:to>
    <cdr:cxnSp macro="">
      <cdr:nvCxnSpPr>
        <cdr:cNvPr id="3" name="Прямая соединительная линия 2">
          <a:extLst xmlns:a="http://schemas.openxmlformats.org/drawingml/2006/main">
            <a:ext uri="{FF2B5EF4-FFF2-40B4-BE49-F238E27FC236}">
              <a16:creationId xmlns:a16="http://schemas.microsoft.com/office/drawing/2014/main" id="{0943C1CB-789C-41FC-B1CB-F8B76F25F789}"/>
            </a:ext>
          </a:extLst>
        </cdr:cNvPr>
        <cdr:cNvCxnSpPr/>
      </cdr:nvCxnSpPr>
      <cdr:spPr>
        <a:xfrm xmlns:a="http://schemas.openxmlformats.org/drawingml/2006/main">
          <a:off x="923771" y="381792"/>
          <a:ext cx="3133531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4A92AE-7BA9-4777-B155-C9C3159B55B8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D5B0E-9B27-496C-9062-0F5154C442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292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4858" tIns="47429" rIns="94858" bIns="47429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3316"/>
          </a:xfrm>
          <a:prstGeom prst="rect">
            <a:avLst/>
          </a:prstGeom>
        </p:spPr>
        <p:txBody>
          <a:bodyPr vert="horz" lIns="94858" tIns="47429" rIns="94858" bIns="47429" rtlCol="0"/>
          <a:lstStyle>
            <a:lvl1pPr algn="r">
              <a:defRPr sz="1300"/>
            </a:lvl1pPr>
          </a:lstStyle>
          <a:p>
            <a:fld id="{02ADF903-77EB-4484-81AF-22AD3A3C2BEE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2918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8" tIns="47429" rIns="94858" bIns="4742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</p:spPr>
        <p:txBody>
          <a:bodyPr vert="horz" lIns="94858" tIns="47429" rIns="94858" bIns="47429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4858" tIns="47429" rIns="94858" bIns="47429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1" cy="493316"/>
          </a:xfrm>
          <a:prstGeom prst="rect">
            <a:avLst/>
          </a:prstGeom>
        </p:spPr>
        <p:txBody>
          <a:bodyPr vert="horz" lIns="94858" tIns="47429" rIns="94858" bIns="47429" rtlCol="0" anchor="b"/>
          <a:lstStyle>
            <a:lvl1pPr algn="r">
              <a:defRPr sz="1300"/>
            </a:lvl1pPr>
          </a:lstStyle>
          <a:p>
            <a:fld id="{40D8F986-E147-4A41-906D-0200D75940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490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B53-BAF6-4779-B5EB-7EE1574C4060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B53-BAF6-4779-B5EB-7EE1574C4060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B53-BAF6-4779-B5EB-7EE1574C4060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B53-BAF6-4779-B5EB-7EE1574C4060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B53-BAF6-4779-B5EB-7EE1574C4060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B53-BAF6-4779-B5EB-7EE1574C4060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B53-BAF6-4779-B5EB-7EE1574C4060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B53-BAF6-4779-B5EB-7EE1574C4060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B53-BAF6-4779-B5EB-7EE1574C4060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B53-BAF6-4779-B5EB-7EE1574C4060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B53-BAF6-4779-B5EB-7EE1574C4060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1FB53-BAF6-4779-B5EB-7EE1574C4060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7" r:id="rId1"/>
    <p:sldLayoutId id="2147484478" r:id="rId2"/>
    <p:sldLayoutId id="2147484479" r:id="rId3"/>
    <p:sldLayoutId id="2147484480" r:id="rId4"/>
    <p:sldLayoutId id="2147484481" r:id="rId5"/>
    <p:sldLayoutId id="2147484482" r:id="rId6"/>
    <p:sldLayoutId id="2147484483" r:id="rId7"/>
    <p:sldLayoutId id="2147484484" r:id="rId8"/>
    <p:sldLayoutId id="2147484485" r:id="rId9"/>
    <p:sldLayoutId id="2147484486" r:id="rId10"/>
    <p:sldLayoutId id="21474844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2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0.png"/><Relationship Id="rId7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2.wmf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2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0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5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9.png"/><Relationship Id="rId7" Type="http://schemas.openxmlformats.org/officeDocument/2006/relationships/chart" Target="../charts/chart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.xml"/><Relationship Id="rId5" Type="http://schemas.openxmlformats.org/officeDocument/2006/relationships/image" Target="../media/image5.jpeg"/><Relationship Id="rId4" Type="http://schemas.openxmlformats.org/officeDocument/2006/relationships/image" Target="../media/image2.wmf"/><Relationship Id="rId9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5.jpeg"/><Relationship Id="rId4" Type="http://schemas.openxmlformats.org/officeDocument/2006/relationships/image" Target="../media/image2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9.png"/><Relationship Id="rId7" Type="http://schemas.openxmlformats.org/officeDocument/2006/relationships/image" Target="../media/image1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5.jpeg"/><Relationship Id="rId10" Type="http://schemas.openxmlformats.org/officeDocument/2006/relationships/image" Target="../media/image19.jpeg"/><Relationship Id="rId4" Type="http://schemas.openxmlformats.org/officeDocument/2006/relationships/image" Target="../media/image2.wmf"/><Relationship Id="rId9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2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2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5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2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2.wmf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5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wmf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wmf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2" cstate="print"/>
          <a:srcRect l="29185" t="22461" r="27525" b="19922"/>
          <a:stretch>
            <a:fillRect/>
          </a:stretch>
        </p:blipFill>
        <p:spPr bwMode="auto">
          <a:xfrm>
            <a:off x="-20612" y="0"/>
            <a:ext cx="91646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0" y="4005064"/>
            <a:ext cx="9144000" cy="1512168"/>
          </a:xfrm>
          <a:prstGeom prst="rect">
            <a:avLst/>
          </a:prstGeom>
          <a:solidFill>
            <a:schemeClr val="accent5">
              <a:lumMod val="40000"/>
              <a:lumOff val="60000"/>
              <a:alpha val="6705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ПРОЕКТ 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«РАЗВИТИЕ СИСТЕМЫ ОКАЗАНИЯ ПЕРВИЧНОЙ МЕДИКО-САНИТАРНОЙ ПОМОЩИ» В ЧАСТИ СОЗДАНИЯ И ТИРАЖИРОВАНИЯ НОВОЙ МОДЕЛИ МЕДИЦИНСКОЙ ОРГАНИЗАЦИИ, ОКАЗЫВАЮЩЕЙ ПЕРВИЧНУЮ МЕДИКО-САНИТАРНУЮ ПОМОЩЬ </a:t>
            </a:r>
          </a:p>
          <a:p>
            <a:pPr algn="ctr"/>
            <a:endParaRPr lang="ru-RU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-14412" y="4868"/>
            <a:ext cx="9144000" cy="1152128"/>
          </a:xfrm>
          <a:prstGeom prst="rect">
            <a:avLst/>
          </a:prstGeom>
          <a:solidFill>
            <a:schemeClr val="accent5">
              <a:lumMod val="40000"/>
              <a:lumOff val="60000"/>
              <a:alpha val="6705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4000" b="1" dirty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4000" b="1" dirty="0">
                <a:solidFill>
                  <a:schemeClr val="bg1"/>
                </a:solidFill>
                <a:latin typeface="Georgia" pitchFamily="18" charset="0"/>
              </a:rPr>
              <a:t> </a:t>
            </a:r>
            <a:endParaRPr lang="ru-RU" sz="40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516216" y="188640"/>
            <a:ext cx="720080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0" y="1412776"/>
            <a:ext cx="9144000" cy="504056"/>
          </a:xfrm>
          <a:prstGeom prst="rect">
            <a:avLst/>
          </a:prstGeom>
          <a:solidFill>
            <a:schemeClr val="accent5">
              <a:lumMod val="40000"/>
              <a:lumOff val="60000"/>
              <a:alpha val="6705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ГУЗ ЯО «ГОРОДСКАЯ ДЕТСКАЯ БОЛЬНИЦА»</a:t>
            </a:r>
            <a:br>
              <a:rPr lang="ru-RU" alt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детская поликлиника № </a:t>
            </a:r>
            <a:r>
              <a:rPr lang="ru-RU" alt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altLang="ru-RU" sz="20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 bwMode="auto">
          <a:xfrm>
            <a:off x="-20612" y="5596612"/>
            <a:ext cx="9129588" cy="591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ts val="0"/>
              </a:spcBef>
              <a:spcAft>
                <a:spcPct val="0"/>
              </a:spcAft>
              <a:buNone/>
              <a:defRPr sz="1600" b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/>
            <a:endParaRPr lang="ru-RU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0CA6871-12C3-49E6-8C85-19A18FD5AD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145" y="158853"/>
            <a:ext cx="720080" cy="70712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6703931-77BC-4623-9FBA-AB60A8B7DF2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9260" y="188640"/>
            <a:ext cx="2345571" cy="646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 descr="Картинки по запросу росатом">
            <a:extLst>
              <a:ext uri="{FF2B5EF4-FFF2-40B4-BE49-F238E27FC236}">
                <a16:creationId xmlns:a16="http://schemas.microsoft.com/office/drawing/2014/main" id="{2D706F55-0584-45B5-B859-FF81842C3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47942" y="158853"/>
            <a:ext cx="574982" cy="728312"/>
          </a:xfrm>
          <a:prstGeom prst="rect">
            <a:avLst/>
          </a:prstGeom>
          <a:noFill/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B67D485-2142-404E-9950-C44BCD1B751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216" y="132996"/>
            <a:ext cx="792088" cy="775724"/>
          </a:xfrm>
          <a:prstGeom prst="rect">
            <a:avLst/>
          </a:prstGeom>
        </p:spPr>
      </p:pic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id="{2432ABA4-0AD9-424D-A885-A2606C591548}"/>
              </a:ext>
            </a:extLst>
          </p:cNvPr>
          <p:cNvSpPr txBox="1">
            <a:spLocks/>
          </p:cNvSpPr>
          <p:nvPr/>
        </p:nvSpPr>
        <p:spPr bwMode="auto">
          <a:xfrm>
            <a:off x="-91586" y="5989067"/>
            <a:ext cx="9129588" cy="605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ts val="0"/>
              </a:spcBef>
              <a:spcAft>
                <a:spcPct val="0"/>
              </a:spcAft>
              <a:buNone/>
              <a:defRPr sz="1600" b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r"/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Докладчик: зав. </a:t>
            </a:r>
            <a:r>
              <a:rPr lang="ru-R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отд. детской поликлиники № 1 ГУЗ ЯО «ГДБ» </a:t>
            </a:r>
          </a:p>
          <a:p>
            <a:pPr algn="r"/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Чистякова Наталья Николаевна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Box 151"/>
          <p:cNvSpPr txBox="1"/>
          <p:nvPr/>
        </p:nvSpPr>
        <p:spPr>
          <a:xfrm>
            <a:off x="2410599" y="2286027"/>
            <a:ext cx="990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0,2</a:t>
            </a:r>
            <a:r>
              <a:rPr lang="en-US" sz="900" dirty="0" smtClean="0"/>
              <a:t>’</a:t>
            </a:r>
            <a:endParaRPr lang="en-US" sz="900" dirty="0"/>
          </a:p>
          <a:p>
            <a:r>
              <a:rPr lang="ru-RU" sz="900" dirty="0" smtClean="0"/>
              <a:t>10м</a:t>
            </a:r>
            <a:endParaRPr lang="ru-RU" sz="900" dirty="0"/>
          </a:p>
        </p:txBody>
      </p:sp>
      <p:sp>
        <p:nvSpPr>
          <p:cNvPr id="72" name="TextBox 71"/>
          <p:cNvSpPr txBox="1"/>
          <p:nvPr/>
        </p:nvSpPr>
        <p:spPr>
          <a:xfrm>
            <a:off x="1475656" y="356659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4" name="TextBox 73"/>
          <p:cNvSpPr txBox="1"/>
          <p:nvPr/>
        </p:nvSpPr>
        <p:spPr>
          <a:xfrm>
            <a:off x="1475656" y="356659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5" name="TextBox 74"/>
          <p:cNvSpPr txBox="1"/>
          <p:nvPr/>
        </p:nvSpPr>
        <p:spPr>
          <a:xfrm>
            <a:off x="3264395" y="-2164"/>
            <a:ext cx="54510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Карта потока создания ценности по проекту: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Сокращение времени  оформления направления, приема и  сопровождение пациентов в дневном стационаре  ДП №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1.»,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(текущее и целевое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состояния)</a:t>
            </a:r>
            <a:endParaRPr lang="ru-RU" sz="16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8710025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69573" y="1324149"/>
            <a:ext cx="8894915" cy="14050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19CF98A-8D43-46A3-80BD-F45BAC5BB2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76876"/>
            <a:ext cx="864096" cy="66423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F909E61-C363-4D96-89B3-10E6CE0F34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0753" y="133107"/>
            <a:ext cx="646538" cy="62795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39BEC9E-49CF-4CF3-8137-5A58AB9E55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91" y="133107"/>
            <a:ext cx="646538" cy="61308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B9D82C7-7181-4F21-8D39-44F2E0FD62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0667" y="57350"/>
            <a:ext cx="812804" cy="775724"/>
          </a:xfrm>
          <a:prstGeom prst="rect">
            <a:avLst/>
          </a:prstGeom>
        </p:spPr>
      </p:pic>
      <p:cxnSp>
        <p:nvCxnSpPr>
          <p:cNvPr id="96" name="Прямая соединительная линия 95"/>
          <p:cNvCxnSpPr>
            <a:cxnSpLocks/>
          </p:cNvCxnSpPr>
          <p:nvPr/>
        </p:nvCxnSpPr>
        <p:spPr>
          <a:xfrm>
            <a:off x="144019" y="2448059"/>
            <a:ext cx="8233521" cy="139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5162412" y="3152227"/>
            <a:ext cx="148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ПРОБЛЕМЫ</a:t>
            </a:r>
            <a:endParaRPr lang="en-US" b="1" dirty="0"/>
          </a:p>
        </p:txBody>
      </p:sp>
      <p:sp>
        <p:nvSpPr>
          <p:cNvPr id="99" name="Прямоугольник 80">
            <a:extLst>
              <a:ext uri="{FF2B5EF4-FFF2-40B4-BE49-F238E27FC236}">
                <a16:creationId xmlns:a16="http://schemas.microsoft.com/office/drawing/2014/main" id="{C324CEF5-64F1-4DCD-9B2D-52A0C79DD4D8}"/>
              </a:ext>
            </a:extLst>
          </p:cNvPr>
          <p:cNvSpPr/>
          <p:nvPr/>
        </p:nvSpPr>
        <p:spPr>
          <a:xfrm>
            <a:off x="105070" y="2252508"/>
            <a:ext cx="438931" cy="349853"/>
          </a:xfrm>
          <a:custGeom>
            <a:avLst/>
            <a:gdLst>
              <a:gd name="connsiteX0" fmla="*/ 0 w 792576"/>
              <a:gd name="connsiteY0" fmla="*/ 0 h 477089"/>
              <a:gd name="connsiteX1" fmla="*/ 792576 w 792576"/>
              <a:gd name="connsiteY1" fmla="*/ 0 h 477089"/>
              <a:gd name="connsiteX2" fmla="*/ 792576 w 792576"/>
              <a:gd name="connsiteY2" fmla="*/ 477089 h 477089"/>
              <a:gd name="connsiteX3" fmla="*/ 0 w 792576"/>
              <a:gd name="connsiteY3" fmla="*/ 477089 h 477089"/>
              <a:gd name="connsiteX4" fmla="*/ 0 w 792576"/>
              <a:gd name="connsiteY4" fmla="*/ 0 h 477089"/>
              <a:gd name="connsiteX0" fmla="*/ 0 w 792576"/>
              <a:gd name="connsiteY0" fmla="*/ 0 h 477089"/>
              <a:gd name="connsiteX1" fmla="*/ 792576 w 792576"/>
              <a:gd name="connsiteY1" fmla="*/ 0 h 477089"/>
              <a:gd name="connsiteX2" fmla="*/ 781942 w 792576"/>
              <a:gd name="connsiteY2" fmla="*/ 52 h 477089"/>
              <a:gd name="connsiteX3" fmla="*/ 792576 w 792576"/>
              <a:gd name="connsiteY3" fmla="*/ 477089 h 477089"/>
              <a:gd name="connsiteX4" fmla="*/ 0 w 792576"/>
              <a:gd name="connsiteY4" fmla="*/ 477089 h 477089"/>
              <a:gd name="connsiteX5" fmla="*/ 0 w 792576"/>
              <a:gd name="connsiteY5" fmla="*/ 0 h 477089"/>
              <a:gd name="connsiteX0" fmla="*/ 0 w 792576"/>
              <a:gd name="connsiteY0" fmla="*/ 0 h 477089"/>
              <a:gd name="connsiteX1" fmla="*/ 229492 w 792576"/>
              <a:gd name="connsiteY1" fmla="*/ 52 h 477089"/>
              <a:gd name="connsiteX2" fmla="*/ 792576 w 792576"/>
              <a:gd name="connsiteY2" fmla="*/ 0 h 477089"/>
              <a:gd name="connsiteX3" fmla="*/ 781942 w 792576"/>
              <a:gd name="connsiteY3" fmla="*/ 52 h 477089"/>
              <a:gd name="connsiteX4" fmla="*/ 792576 w 792576"/>
              <a:gd name="connsiteY4" fmla="*/ 477089 h 477089"/>
              <a:gd name="connsiteX5" fmla="*/ 0 w 792576"/>
              <a:gd name="connsiteY5" fmla="*/ 477089 h 477089"/>
              <a:gd name="connsiteX6" fmla="*/ 0 w 792576"/>
              <a:gd name="connsiteY6" fmla="*/ 0 h 477089"/>
              <a:gd name="connsiteX0" fmla="*/ 0 w 792576"/>
              <a:gd name="connsiteY0" fmla="*/ 0 h 477089"/>
              <a:gd name="connsiteX1" fmla="*/ 229492 w 792576"/>
              <a:gd name="connsiteY1" fmla="*/ 52 h 477089"/>
              <a:gd name="connsiteX2" fmla="*/ 591442 w 792576"/>
              <a:gd name="connsiteY2" fmla="*/ 52 h 477089"/>
              <a:gd name="connsiteX3" fmla="*/ 792576 w 792576"/>
              <a:gd name="connsiteY3" fmla="*/ 0 h 477089"/>
              <a:gd name="connsiteX4" fmla="*/ 781942 w 792576"/>
              <a:gd name="connsiteY4" fmla="*/ 52 h 477089"/>
              <a:gd name="connsiteX5" fmla="*/ 792576 w 792576"/>
              <a:gd name="connsiteY5" fmla="*/ 477089 h 477089"/>
              <a:gd name="connsiteX6" fmla="*/ 0 w 792576"/>
              <a:gd name="connsiteY6" fmla="*/ 477089 h 477089"/>
              <a:gd name="connsiteX7" fmla="*/ 0 w 792576"/>
              <a:gd name="connsiteY7" fmla="*/ 0 h 477089"/>
              <a:gd name="connsiteX0" fmla="*/ 19050 w 792576"/>
              <a:gd name="connsiteY0" fmla="*/ 180975 h 477089"/>
              <a:gd name="connsiteX1" fmla="*/ 229492 w 792576"/>
              <a:gd name="connsiteY1" fmla="*/ 52 h 477089"/>
              <a:gd name="connsiteX2" fmla="*/ 591442 w 792576"/>
              <a:gd name="connsiteY2" fmla="*/ 52 h 477089"/>
              <a:gd name="connsiteX3" fmla="*/ 792576 w 792576"/>
              <a:gd name="connsiteY3" fmla="*/ 0 h 477089"/>
              <a:gd name="connsiteX4" fmla="*/ 781942 w 792576"/>
              <a:gd name="connsiteY4" fmla="*/ 52 h 477089"/>
              <a:gd name="connsiteX5" fmla="*/ 792576 w 792576"/>
              <a:gd name="connsiteY5" fmla="*/ 477089 h 477089"/>
              <a:gd name="connsiteX6" fmla="*/ 0 w 792576"/>
              <a:gd name="connsiteY6" fmla="*/ 477089 h 477089"/>
              <a:gd name="connsiteX7" fmla="*/ 19050 w 792576"/>
              <a:gd name="connsiteY7" fmla="*/ 180975 h 477089"/>
              <a:gd name="connsiteX0" fmla="*/ 19050 w 792576"/>
              <a:gd name="connsiteY0" fmla="*/ 180975 h 477089"/>
              <a:gd name="connsiteX1" fmla="*/ 229492 w 792576"/>
              <a:gd name="connsiteY1" fmla="*/ 52 h 477089"/>
              <a:gd name="connsiteX2" fmla="*/ 258067 w 792576"/>
              <a:gd name="connsiteY2" fmla="*/ 171502 h 477089"/>
              <a:gd name="connsiteX3" fmla="*/ 591442 w 792576"/>
              <a:gd name="connsiteY3" fmla="*/ 52 h 477089"/>
              <a:gd name="connsiteX4" fmla="*/ 792576 w 792576"/>
              <a:gd name="connsiteY4" fmla="*/ 0 h 477089"/>
              <a:gd name="connsiteX5" fmla="*/ 781942 w 792576"/>
              <a:gd name="connsiteY5" fmla="*/ 52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19050 w 792576"/>
              <a:gd name="connsiteY8" fmla="*/ 180975 h 477089"/>
              <a:gd name="connsiteX0" fmla="*/ 19050 w 792576"/>
              <a:gd name="connsiteY0" fmla="*/ 209498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792576 w 792576"/>
              <a:gd name="connsiteY4" fmla="*/ 28523 h 505612"/>
              <a:gd name="connsiteX5" fmla="*/ 781942 w 792576"/>
              <a:gd name="connsiteY5" fmla="*/ 28575 h 505612"/>
              <a:gd name="connsiteX6" fmla="*/ 792576 w 792576"/>
              <a:gd name="connsiteY6" fmla="*/ 505612 h 505612"/>
              <a:gd name="connsiteX7" fmla="*/ 0 w 792576"/>
              <a:gd name="connsiteY7" fmla="*/ 505612 h 505612"/>
              <a:gd name="connsiteX8" fmla="*/ 19050 w 792576"/>
              <a:gd name="connsiteY8" fmla="*/ 209498 h 505612"/>
              <a:gd name="connsiteX0" fmla="*/ 19050 w 792576"/>
              <a:gd name="connsiteY0" fmla="*/ 209498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658117 w 792576"/>
              <a:gd name="connsiteY4" fmla="*/ 28575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19050 w 792576"/>
              <a:gd name="connsiteY9" fmla="*/ 209498 h 505612"/>
              <a:gd name="connsiteX0" fmla="*/ 19050 w 792576"/>
              <a:gd name="connsiteY0" fmla="*/ 209498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524767 w 792576"/>
              <a:gd name="connsiteY4" fmla="*/ 190500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19050 w 792576"/>
              <a:gd name="connsiteY9" fmla="*/ 209498 h 505612"/>
              <a:gd name="connsiteX0" fmla="*/ 19050 w 792576"/>
              <a:gd name="connsiteY0" fmla="*/ 209498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524767 w 792576"/>
              <a:gd name="connsiteY4" fmla="*/ 190500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19050 w 792576"/>
              <a:gd name="connsiteY9" fmla="*/ 209498 h 505612"/>
              <a:gd name="connsiteX0" fmla="*/ 0 w 811626"/>
              <a:gd name="connsiteY0" fmla="*/ 209498 h 505612"/>
              <a:gd name="connsiteX1" fmla="*/ 248542 w 811626"/>
              <a:gd name="connsiteY1" fmla="*/ 28575 h 505612"/>
              <a:gd name="connsiteX2" fmla="*/ 277117 w 811626"/>
              <a:gd name="connsiteY2" fmla="*/ 200025 h 505612"/>
              <a:gd name="connsiteX3" fmla="*/ 486667 w 811626"/>
              <a:gd name="connsiteY3" fmla="*/ 0 h 505612"/>
              <a:gd name="connsiteX4" fmla="*/ 543817 w 811626"/>
              <a:gd name="connsiteY4" fmla="*/ 190500 h 505612"/>
              <a:gd name="connsiteX5" fmla="*/ 811626 w 811626"/>
              <a:gd name="connsiteY5" fmla="*/ 28523 h 505612"/>
              <a:gd name="connsiteX6" fmla="*/ 800992 w 811626"/>
              <a:gd name="connsiteY6" fmla="*/ 28575 h 505612"/>
              <a:gd name="connsiteX7" fmla="*/ 811626 w 811626"/>
              <a:gd name="connsiteY7" fmla="*/ 505612 h 505612"/>
              <a:gd name="connsiteX8" fmla="*/ 19050 w 811626"/>
              <a:gd name="connsiteY8" fmla="*/ 505612 h 505612"/>
              <a:gd name="connsiteX9" fmla="*/ 0 w 811626"/>
              <a:gd name="connsiteY9" fmla="*/ 209498 h 505612"/>
              <a:gd name="connsiteX0" fmla="*/ 0 w 792576"/>
              <a:gd name="connsiteY0" fmla="*/ 219023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524767 w 792576"/>
              <a:gd name="connsiteY4" fmla="*/ 190500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0 w 792576"/>
              <a:gd name="connsiteY9" fmla="*/ 219023 h 505612"/>
              <a:gd name="connsiteX0" fmla="*/ 0 w 792576"/>
              <a:gd name="connsiteY0" fmla="*/ 219023 h 505612"/>
              <a:gd name="connsiteX1" fmla="*/ 229492 w 792576"/>
              <a:gd name="connsiteY1" fmla="*/ 28575 h 505612"/>
              <a:gd name="connsiteX2" fmla="*/ 267592 w 792576"/>
              <a:gd name="connsiteY2" fmla="*/ 190500 h 505612"/>
              <a:gd name="connsiteX3" fmla="*/ 467617 w 792576"/>
              <a:gd name="connsiteY3" fmla="*/ 0 h 505612"/>
              <a:gd name="connsiteX4" fmla="*/ 524767 w 792576"/>
              <a:gd name="connsiteY4" fmla="*/ 190500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0 w 792576"/>
              <a:gd name="connsiteY9" fmla="*/ 219023 h 505612"/>
              <a:gd name="connsiteX0" fmla="*/ 0 w 792576"/>
              <a:gd name="connsiteY0" fmla="*/ 219023 h 505612"/>
              <a:gd name="connsiteX1" fmla="*/ 229492 w 792576"/>
              <a:gd name="connsiteY1" fmla="*/ 28575 h 505612"/>
              <a:gd name="connsiteX2" fmla="*/ 267592 w 792576"/>
              <a:gd name="connsiteY2" fmla="*/ 190500 h 505612"/>
              <a:gd name="connsiteX3" fmla="*/ 467617 w 792576"/>
              <a:gd name="connsiteY3" fmla="*/ 0 h 505612"/>
              <a:gd name="connsiteX4" fmla="*/ 572392 w 792576"/>
              <a:gd name="connsiteY4" fmla="*/ 200025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0 w 792576"/>
              <a:gd name="connsiteY9" fmla="*/ 219023 h 505612"/>
              <a:gd name="connsiteX0" fmla="*/ 0 w 792576"/>
              <a:gd name="connsiteY0" fmla="*/ 238073 h 524662"/>
              <a:gd name="connsiteX1" fmla="*/ 229492 w 792576"/>
              <a:gd name="connsiteY1" fmla="*/ 47625 h 524662"/>
              <a:gd name="connsiteX2" fmla="*/ 267592 w 792576"/>
              <a:gd name="connsiteY2" fmla="*/ 209550 h 524662"/>
              <a:gd name="connsiteX3" fmla="*/ 629542 w 792576"/>
              <a:gd name="connsiteY3" fmla="*/ 0 h 524662"/>
              <a:gd name="connsiteX4" fmla="*/ 572392 w 792576"/>
              <a:gd name="connsiteY4" fmla="*/ 219075 h 524662"/>
              <a:gd name="connsiteX5" fmla="*/ 792576 w 792576"/>
              <a:gd name="connsiteY5" fmla="*/ 47573 h 524662"/>
              <a:gd name="connsiteX6" fmla="*/ 781942 w 792576"/>
              <a:gd name="connsiteY6" fmla="*/ 47625 h 524662"/>
              <a:gd name="connsiteX7" fmla="*/ 792576 w 792576"/>
              <a:gd name="connsiteY7" fmla="*/ 524662 h 524662"/>
              <a:gd name="connsiteX8" fmla="*/ 0 w 792576"/>
              <a:gd name="connsiteY8" fmla="*/ 524662 h 524662"/>
              <a:gd name="connsiteX9" fmla="*/ 0 w 792576"/>
              <a:gd name="connsiteY9" fmla="*/ 238073 h 524662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600967 w 792576"/>
              <a:gd name="connsiteY3" fmla="*/ 0 h 515137"/>
              <a:gd name="connsiteX4" fmla="*/ 572392 w 792576"/>
              <a:gd name="connsiteY4" fmla="*/ 20955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72392 w 792576"/>
              <a:gd name="connsiteY4" fmla="*/ 20955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81917 w 792576"/>
              <a:gd name="connsiteY4" fmla="*/ 180975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91442 w 792576"/>
              <a:gd name="connsiteY4" fmla="*/ 180975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600967 w 792576"/>
              <a:gd name="connsiteY4" fmla="*/ 19050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620017 w 792576"/>
              <a:gd name="connsiteY4" fmla="*/ 20955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43817 w 792576"/>
              <a:gd name="connsiteY4" fmla="*/ 20955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53342 w 792576"/>
              <a:gd name="connsiteY4" fmla="*/ 19050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190500 h 477089"/>
              <a:gd name="connsiteX1" fmla="*/ 229492 w 792576"/>
              <a:gd name="connsiteY1" fmla="*/ 52 h 477089"/>
              <a:gd name="connsiteX2" fmla="*/ 267592 w 792576"/>
              <a:gd name="connsiteY2" fmla="*/ 161977 h 477089"/>
              <a:gd name="connsiteX3" fmla="*/ 572392 w 792576"/>
              <a:gd name="connsiteY3" fmla="*/ 52 h 477089"/>
              <a:gd name="connsiteX4" fmla="*/ 55334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90500 h 477089"/>
              <a:gd name="connsiteX1" fmla="*/ 229492 w 792576"/>
              <a:gd name="connsiteY1" fmla="*/ 52 h 477089"/>
              <a:gd name="connsiteX2" fmla="*/ 267592 w 792576"/>
              <a:gd name="connsiteY2" fmla="*/ 161977 h 477089"/>
              <a:gd name="connsiteX3" fmla="*/ 572392 w 792576"/>
              <a:gd name="connsiteY3" fmla="*/ 52 h 477089"/>
              <a:gd name="connsiteX4" fmla="*/ 5342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90500 h 477089"/>
              <a:gd name="connsiteX1" fmla="*/ 229492 w 792576"/>
              <a:gd name="connsiteY1" fmla="*/ 52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342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90500 h 477089"/>
              <a:gd name="connsiteX1" fmla="*/ 315217 w 792576"/>
              <a:gd name="connsiteY1" fmla="*/ 9577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342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90500 h 477089"/>
              <a:gd name="connsiteX1" fmla="*/ 315217 w 792576"/>
              <a:gd name="connsiteY1" fmla="*/ 9577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61925 h 477089"/>
              <a:gd name="connsiteX1" fmla="*/ 315217 w 792576"/>
              <a:gd name="connsiteY1" fmla="*/ 9577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61925 h 477089"/>
              <a:gd name="connsiteX0" fmla="*/ 0 w 792576"/>
              <a:gd name="connsiteY0" fmla="*/ 171450 h 477089"/>
              <a:gd name="connsiteX1" fmla="*/ 315217 w 792576"/>
              <a:gd name="connsiteY1" fmla="*/ 9577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315217 w 792576"/>
              <a:gd name="connsiteY1" fmla="*/ 9577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315217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9530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43842 w 792576"/>
              <a:gd name="connsiteY6" fmla="*/ 142927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315217 w 792576"/>
              <a:gd name="connsiteY1" fmla="*/ 85777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96167 w 792576"/>
              <a:gd name="connsiteY2" fmla="*/ 14292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96167 w 792576"/>
              <a:gd name="connsiteY2" fmla="*/ 152452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6759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9616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2576" h="477089">
                <a:moveTo>
                  <a:pt x="0" y="171450"/>
                </a:moveTo>
                <a:cubicBezTo>
                  <a:pt x="98722" y="114317"/>
                  <a:pt x="321270" y="35"/>
                  <a:pt x="296167" y="52"/>
                </a:cubicBezTo>
                <a:cubicBezTo>
                  <a:pt x="308867" y="52"/>
                  <a:pt x="292992" y="142927"/>
                  <a:pt x="296167" y="161977"/>
                </a:cubicBezTo>
                <a:cubicBezTo>
                  <a:pt x="315217" y="146102"/>
                  <a:pt x="477142" y="54027"/>
                  <a:pt x="572392" y="52"/>
                </a:cubicBezTo>
                <a:lnTo>
                  <a:pt x="572392" y="152452"/>
                </a:lnTo>
                <a:lnTo>
                  <a:pt x="792576" y="0"/>
                </a:lnTo>
                <a:lnTo>
                  <a:pt x="792576" y="477089"/>
                </a:lnTo>
                <a:lnTo>
                  <a:pt x="0" y="477089"/>
                </a:lnTo>
                <a:lnTo>
                  <a:pt x="0" y="17145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</a:rPr>
              <a:t>вход</a:t>
            </a:r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E0B8C415-C19A-4C9E-92A9-E48C1C67FC2E}"/>
              </a:ext>
            </a:extLst>
          </p:cNvPr>
          <p:cNvSpPr/>
          <p:nvPr/>
        </p:nvSpPr>
        <p:spPr>
          <a:xfrm>
            <a:off x="3415970" y="3469245"/>
            <a:ext cx="52454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Длительное время оформления документации 15-20 минут.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Лишнее передвижения пациентов при посещении дневного стационара.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Длительное время ожидания у кабинетов пациентами, находящимися на лечении в дневном стационаре.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предварительной записи на процедуры для пациентов, находящихся на лечении в дневном стационаре.</a:t>
            </a: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8D21B8AF-F51F-4126-AFF0-9EDD97E1A717}"/>
              </a:ext>
            </a:extLst>
          </p:cNvPr>
          <p:cNvSpPr/>
          <p:nvPr/>
        </p:nvSpPr>
        <p:spPr>
          <a:xfrm>
            <a:off x="899907" y="2202545"/>
            <a:ext cx="531269" cy="5989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офтальмолог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10" name="Прямоугольник 80">
            <a:extLst>
              <a:ext uri="{FF2B5EF4-FFF2-40B4-BE49-F238E27FC236}">
                <a16:creationId xmlns:a16="http://schemas.microsoft.com/office/drawing/2014/main" id="{C8962860-E5A6-4A2B-A957-92D809553398}"/>
              </a:ext>
            </a:extLst>
          </p:cNvPr>
          <p:cNvSpPr/>
          <p:nvPr/>
        </p:nvSpPr>
        <p:spPr>
          <a:xfrm>
            <a:off x="7900609" y="2233524"/>
            <a:ext cx="582767" cy="349853"/>
          </a:xfrm>
          <a:custGeom>
            <a:avLst/>
            <a:gdLst>
              <a:gd name="connsiteX0" fmla="*/ 0 w 792576"/>
              <a:gd name="connsiteY0" fmla="*/ 0 h 477089"/>
              <a:gd name="connsiteX1" fmla="*/ 792576 w 792576"/>
              <a:gd name="connsiteY1" fmla="*/ 0 h 477089"/>
              <a:gd name="connsiteX2" fmla="*/ 792576 w 792576"/>
              <a:gd name="connsiteY2" fmla="*/ 477089 h 477089"/>
              <a:gd name="connsiteX3" fmla="*/ 0 w 792576"/>
              <a:gd name="connsiteY3" fmla="*/ 477089 h 477089"/>
              <a:gd name="connsiteX4" fmla="*/ 0 w 792576"/>
              <a:gd name="connsiteY4" fmla="*/ 0 h 477089"/>
              <a:gd name="connsiteX0" fmla="*/ 0 w 792576"/>
              <a:gd name="connsiteY0" fmla="*/ 0 h 477089"/>
              <a:gd name="connsiteX1" fmla="*/ 792576 w 792576"/>
              <a:gd name="connsiteY1" fmla="*/ 0 h 477089"/>
              <a:gd name="connsiteX2" fmla="*/ 781942 w 792576"/>
              <a:gd name="connsiteY2" fmla="*/ 52 h 477089"/>
              <a:gd name="connsiteX3" fmla="*/ 792576 w 792576"/>
              <a:gd name="connsiteY3" fmla="*/ 477089 h 477089"/>
              <a:gd name="connsiteX4" fmla="*/ 0 w 792576"/>
              <a:gd name="connsiteY4" fmla="*/ 477089 h 477089"/>
              <a:gd name="connsiteX5" fmla="*/ 0 w 792576"/>
              <a:gd name="connsiteY5" fmla="*/ 0 h 477089"/>
              <a:gd name="connsiteX0" fmla="*/ 0 w 792576"/>
              <a:gd name="connsiteY0" fmla="*/ 0 h 477089"/>
              <a:gd name="connsiteX1" fmla="*/ 229492 w 792576"/>
              <a:gd name="connsiteY1" fmla="*/ 52 h 477089"/>
              <a:gd name="connsiteX2" fmla="*/ 792576 w 792576"/>
              <a:gd name="connsiteY2" fmla="*/ 0 h 477089"/>
              <a:gd name="connsiteX3" fmla="*/ 781942 w 792576"/>
              <a:gd name="connsiteY3" fmla="*/ 52 h 477089"/>
              <a:gd name="connsiteX4" fmla="*/ 792576 w 792576"/>
              <a:gd name="connsiteY4" fmla="*/ 477089 h 477089"/>
              <a:gd name="connsiteX5" fmla="*/ 0 w 792576"/>
              <a:gd name="connsiteY5" fmla="*/ 477089 h 477089"/>
              <a:gd name="connsiteX6" fmla="*/ 0 w 792576"/>
              <a:gd name="connsiteY6" fmla="*/ 0 h 477089"/>
              <a:gd name="connsiteX0" fmla="*/ 0 w 792576"/>
              <a:gd name="connsiteY0" fmla="*/ 0 h 477089"/>
              <a:gd name="connsiteX1" fmla="*/ 229492 w 792576"/>
              <a:gd name="connsiteY1" fmla="*/ 52 h 477089"/>
              <a:gd name="connsiteX2" fmla="*/ 591442 w 792576"/>
              <a:gd name="connsiteY2" fmla="*/ 52 h 477089"/>
              <a:gd name="connsiteX3" fmla="*/ 792576 w 792576"/>
              <a:gd name="connsiteY3" fmla="*/ 0 h 477089"/>
              <a:gd name="connsiteX4" fmla="*/ 781942 w 792576"/>
              <a:gd name="connsiteY4" fmla="*/ 52 h 477089"/>
              <a:gd name="connsiteX5" fmla="*/ 792576 w 792576"/>
              <a:gd name="connsiteY5" fmla="*/ 477089 h 477089"/>
              <a:gd name="connsiteX6" fmla="*/ 0 w 792576"/>
              <a:gd name="connsiteY6" fmla="*/ 477089 h 477089"/>
              <a:gd name="connsiteX7" fmla="*/ 0 w 792576"/>
              <a:gd name="connsiteY7" fmla="*/ 0 h 477089"/>
              <a:gd name="connsiteX0" fmla="*/ 19050 w 792576"/>
              <a:gd name="connsiteY0" fmla="*/ 180975 h 477089"/>
              <a:gd name="connsiteX1" fmla="*/ 229492 w 792576"/>
              <a:gd name="connsiteY1" fmla="*/ 52 h 477089"/>
              <a:gd name="connsiteX2" fmla="*/ 591442 w 792576"/>
              <a:gd name="connsiteY2" fmla="*/ 52 h 477089"/>
              <a:gd name="connsiteX3" fmla="*/ 792576 w 792576"/>
              <a:gd name="connsiteY3" fmla="*/ 0 h 477089"/>
              <a:gd name="connsiteX4" fmla="*/ 781942 w 792576"/>
              <a:gd name="connsiteY4" fmla="*/ 52 h 477089"/>
              <a:gd name="connsiteX5" fmla="*/ 792576 w 792576"/>
              <a:gd name="connsiteY5" fmla="*/ 477089 h 477089"/>
              <a:gd name="connsiteX6" fmla="*/ 0 w 792576"/>
              <a:gd name="connsiteY6" fmla="*/ 477089 h 477089"/>
              <a:gd name="connsiteX7" fmla="*/ 19050 w 792576"/>
              <a:gd name="connsiteY7" fmla="*/ 180975 h 477089"/>
              <a:gd name="connsiteX0" fmla="*/ 19050 w 792576"/>
              <a:gd name="connsiteY0" fmla="*/ 180975 h 477089"/>
              <a:gd name="connsiteX1" fmla="*/ 229492 w 792576"/>
              <a:gd name="connsiteY1" fmla="*/ 52 h 477089"/>
              <a:gd name="connsiteX2" fmla="*/ 258067 w 792576"/>
              <a:gd name="connsiteY2" fmla="*/ 171502 h 477089"/>
              <a:gd name="connsiteX3" fmla="*/ 591442 w 792576"/>
              <a:gd name="connsiteY3" fmla="*/ 52 h 477089"/>
              <a:gd name="connsiteX4" fmla="*/ 792576 w 792576"/>
              <a:gd name="connsiteY4" fmla="*/ 0 h 477089"/>
              <a:gd name="connsiteX5" fmla="*/ 781942 w 792576"/>
              <a:gd name="connsiteY5" fmla="*/ 52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19050 w 792576"/>
              <a:gd name="connsiteY8" fmla="*/ 180975 h 477089"/>
              <a:gd name="connsiteX0" fmla="*/ 19050 w 792576"/>
              <a:gd name="connsiteY0" fmla="*/ 209498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792576 w 792576"/>
              <a:gd name="connsiteY4" fmla="*/ 28523 h 505612"/>
              <a:gd name="connsiteX5" fmla="*/ 781942 w 792576"/>
              <a:gd name="connsiteY5" fmla="*/ 28575 h 505612"/>
              <a:gd name="connsiteX6" fmla="*/ 792576 w 792576"/>
              <a:gd name="connsiteY6" fmla="*/ 505612 h 505612"/>
              <a:gd name="connsiteX7" fmla="*/ 0 w 792576"/>
              <a:gd name="connsiteY7" fmla="*/ 505612 h 505612"/>
              <a:gd name="connsiteX8" fmla="*/ 19050 w 792576"/>
              <a:gd name="connsiteY8" fmla="*/ 209498 h 505612"/>
              <a:gd name="connsiteX0" fmla="*/ 19050 w 792576"/>
              <a:gd name="connsiteY0" fmla="*/ 209498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658117 w 792576"/>
              <a:gd name="connsiteY4" fmla="*/ 28575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19050 w 792576"/>
              <a:gd name="connsiteY9" fmla="*/ 209498 h 505612"/>
              <a:gd name="connsiteX0" fmla="*/ 19050 w 792576"/>
              <a:gd name="connsiteY0" fmla="*/ 209498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524767 w 792576"/>
              <a:gd name="connsiteY4" fmla="*/ 190500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19050 w 792576"/>
              <a:gd name="connsiteY9" fmla="*/ 209498 h 505612"/>
              <a:gd name="connsiteX0" fmla="*/ 19050 w 792576"/>
              <a:gd name="connsiteY0" fmla="*/ 209498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524767 w 792576"/>
              <a:gd name="connsiteY4" fmla="*/ 190500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19050 w 792576"/>
              <a:gd name="connsiteY9" fmla="*/ 209498 h 505612"/>
              <a:gd name="connsiteX0" fmla="*/ 0 w 811626"/>
              <a:gd name="connsiteY0" fmla="*/ 209498 h 505612"/>
              <a:gd name="connsiteX1" fmla="*/ 248542 w 811626"/>
              <a:gd name="connsiteY1" fmla="*/ 28575 h 505612"/>
              <a:gd name="connsiteX2" fmla="*/ 277117 w 811626"/>
              <a:gd name="connsiteY2" fmla="*/ 200025 h 505612"/>
              <a:gd name="connsiteX3" fmla="*/ 486667 w 811626"/>
              <a:gd name="connsiteY3" fmla="*/ 0 h 505612"/>
              <a:gd name="connsiteX4" fmla="*/ 543817 w 811626"/>
              <a:gd name="connsiteY4" fmla="*/ 190500 h 505612"/>
              <a:gd name="connsiteX5" fmla="*/ 811626 w 811626"/>
              <a:gd name="connsiteY5" fmla="*/ 28523 h 505612"/>
              <a:gd name="connsiteX6" fmla="*/ 800992 w 811626"/>
              <a:gd name="connsiteY6" fmla="*/ 28575 h 505612"/>
              <a:gd name="connsiteX7" fmla="*/ 811626 w 811626"/>
              <a:gd name="connsiteY7" fmla="*/ 505612 h 505612"/>
              <a:gd name="connsiteX8" fmla="*/ 19050 w 811626"/>
              <a:gd name="connsiteY8" fmla="*/ 505612 h 505612"/>
              <a:gd name="connsiteX9" fmla="*/ 0 w 811626"/>
              <a:gd name="connsiteY9" fmla="*/ 209498 h 505612"/>
              <a:gd name="connsiteX0" fmla="*/ 0 w 792576"/>
              <a:gd name="connsiteY0" fmla="*/ 219023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524767 w 792576"/>
              <a:gd name="connsiteY4" fmla="*/ 190500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0 w 792576"/>
              <a:gd name="connsiteY9" fmla="*/ 219023 h 505612"/>
              <a:gd name="connsiteX0" fmla="*/ 0 w 792576"/>
              <a:gd name="connsiteY0" fmla="*/ 219023 h 505612"/>
              <a:gd name="connsiteX1" fmla="*/ 229492 w 792576"/>
              <a:gd name="connsiteY1" fmla="*/ 28575 h 505612"/>
              <a:gd name="connsiteX2" fmla="*/ 267592 w 792576"/>
              <a:gd name="connsiteY2" fmla="*/ 190500 h 505612"/>
              <a:gd name="connsiteX3" fmla="*/ 467617 w 792576"/>
              <a:gd name="connsiteY3" fmla="*/ 0 h 505612"/>
              <a:gd name="connsiteX4" fmla="*/ 524767 w 792576"/>
              <a:gd name="connsiteY4" fmla="*/ 190500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0 w 792576"/>
              <a:gd name="connsiteY9" fmla="*/ 219023 h 505612"/>
              <a:gd name="connsiteX0" fmla="*/ 0 w 792576"/>
              <a:gd name="connsiteY0" fmla="*/ 219023 h 505612"/>
              <a:gd name="connsiteX1" fmla="*/ 229492 w 792576"/>
              <a:gd name="connsiteY1" fmla="*/ 28575 h 505612"/>
              <a:gd name="connsiteX2" fmla="*/ 267592 w 792576"/>
              <a:gd name="connsiteY2" fmla="*/ 190500 h 505612"/>
              <a:gd name="connsiteX3" fmla="*/ 467617 w 792576"/>
              <a:gd name="connsiteY3" fmla="*/ 0 h 505612"/>
              <a:gd name="connsiteX4" fmla="*/ 572392 w 792576"/>
              <a:gd name="connsiteY4" fmla="*/ 200025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0 w 792576"/>
              <a:gd name="connsiteY9" fmla="*/ 219023 h 505612"/>
              <a:gd name="connsiteX0" fmla="*/ 0 w 792576"/>
              <a:gd name="connsiteY0" fmla="*/ 238073 h 524662"/>
              <a:gd name="connsiteX1" fmla="*/ 229492 w 792576"/>
              <a:gd name="connsiteY1" fmla="*/ 47625 h 524662"/>
              <a:gd name="connsiteX2" fmla="*/ 267592 w 792576"/>
              <a:gd name="connsiteY2" fmla="*/ 209550 h 524662"/>
              <a:gd name="connsiteX3" fmla="*/ 629542 w 792576"/>
              <a:gd name="connsiteY3" fmla="*/ 0 h 524662"/>
              <a:gd name="connsiteX4" fmla="*/ 572392 w 792576"/>
              <a:gd name="connsiteY4" fmla="*/ 219075 h 524662"/>
              <a:gd name="connsiteX5" fmla="*/ 792576 w 792576"/>
              <a:gd name="connsiteY5" fmla="*/ 47573 h 524662"/>
              <a:gd name="connsiteX6" fmla="*/ 781942 w 792576"/>
              <a:gd name="connsiteY6" fmla="*/ 47625 h 524662"/>
              <a:gd name="connsiteX7" fmla="*/ 792576 w 792576"/>
              <a:gd name="connsiteY7" fmla="*/ 524662 h 524662"/>
              <a:gd name="connsiteX8" fmla="*/ 0 w 792576"/>
              <a:gd name="connsiteY8" fmla="*/ 524662 h 524662"/>
              <a:gd name="connsiteX9" fmla="*/ 0 w 792576"/>
              <a:gd name="connsiteY9" fmla="*/ 238073 h 524662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600967 w 792576"/>
              <a:gd name="connsiteY3" fmla="*/ 0 h 515137"/>
              <a:gd name="connsiteX4" fmla="*/ 572392 w 792576"/>
              <a:gd name="connsiteY4" fmla="*/ 20955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72392 w 792576"/>
              <a:gd name="connsiteY4" fmla="*/ 20955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81917 w 792576"/>
              <a:gd name="connsiteY4" fmla="*/ 180975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91442 w 792576"/>
              <a:gd name="connsiteY4" fmla="*/ 180975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600967 w 792576"/>
              <a:gd name="connsiteY4" fmla="*/ 19050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620017 w 792576"/>
              <a:gd name="connsiteY4" fmla="*/ 20955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43817 w 792576"/>
              <a:gd name="connsiteY4" fmla="*/ 20955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53342 w 792576"/>
              <a:gd name="connsiteY4" fmla="*/ 19050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190500 h 477089"/>
              <a:gd name="connsiteX1" fmla="*/ 229492 w 792576"/>
              <a:gd name="connsiteY1" fmla="*/ 52 h 477089"/>
              <a:gd name="connsiteX2" fmla="*/ 267592 w 792576"/>
              <a:gd name="connsiteY2" fmla="*/ 161977 h 477089"/>
              <a:gd name="connsiteX3" fmla="*/ 572392 w 792576"/>
              <a:gd name="connsiteY3" fmla="*/ 52 h 477089"/>
              <a:gd name="connsiteX4" fmla="*/ 55334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90500 h 477089"/>
              <a:gd name="connsiteX1" fmla="*/ 229492 w 792576"/>
              <a:gd name="connsiteY1" fmla="*/ 52 h 477089"/>
              <a:gd name="connsiteX2" fmla="*/ 267592 w 792576"/>
              <a:gd name="connsiteY2" fmla="*/ 161977 h 477089"/>
              <a:gd name="connsiteX3" fmla="*/ 572392 w 792576"/>
              <a:gd name="connsiteY3" fmla="*/ 52 h 477089"/>
              <a:gd name="connsiteX4" fmla="*/ 5342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90500 h 477089"/>
              <a:gd name="connsiteX1" fmla="*/ 229492 w 792576"/>
              <a:gd name="connsiteY1" fmla="*/ 52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342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90500 h 477089"/>
              <a:gd name="connsiteX1" fmla="*/ 315217 w 792576"/>
              <a:gd name="connsiteY1" fmla="*/ 9577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342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90500 h 477089"/>
              <a:gd name="connsiteX1" fmla="*/ 315217 w 792576"/>
              <a:gd name="connsiteY1" fmla="*/ 9577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61925 h 477089"/>
              <a:gd name="connsiteX1" fmla="*/ 315217 w 792576"/>
              <a:gd name="connsiteY1" fmla="*/ 9577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61925 h 477089"/>
              <a:gd name="connsiteX0" fmla="*/ 0 w 792576"/>
              <a:gd name="connsiteY0" fmla="*/ 171450 h 477089"/>
              <a:gd name="connsiteX1" fmla="*/ 315217 w 792576"/>
              <a:gd name="connsiteY1" fmla="*/ 9577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315217 w 792576"/>
              <a:gd name="connsiteY1" fmla="*/ 9577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315217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9530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43842 w 792576"/>
              <a:gd name="connsiteY6" fmla="*/ 142927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315217 w 792576"/>
              <a:gd name="connsiteY1" fmla="*/ 85777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96167 w 792576"/>
              <a:gd name="connsiteY2" fmla="*/ 14292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96167 w 792576"/>
              <a:gd name="connsiteY2" fmla="*/ 152452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6759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9616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2576" h="477089">
                <a:moveTo>
                  <a:pt x="0" y="171450"/>
                </a:moveTo>
                <a:cubicBezTo>
                  <a:pt x="98722" y="114317"/>
                  <a:pt x="321270" y="35"/>
                  <a:pt x="296167" y="52"/>
                </a:cubicBezTo>
                <a:cubicBezTo>
                  <a:pt x="308867" y="52"/>
                  <a:pt x="292992" y="142927"/>
                  <a:pt x="296167" y="161977"/>
                </a:cubicBezTo>
                <a:cubicBezTo>
                  <a:pt x="315217" y="146102"/>
                  <a:pt x="477142" y="54027"/>
                  <a:pt x="572392" y="52"/>
                </a:cubicBezTo>
                <a:lnTo>
                  <a:pt x="572392" y="152452"/>
                </a:lnTo>
                <a:lnTo>
                  <a:pt x="792576" y="0"/>
                </a:lnTo>
                <a:lnTo>
                  <a:pt x="792576" y="477089"/>
                </a:lnTo>
                <a:lnTo>
                  <a:pt x="0" y="477089"/>
                </a:lnTo>
                <a:lnTo>
                  <a:pt x="0" y="17145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выход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220115" y="3374936"/>
            <a:ext cx="2710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/>
              <a:t>Kэф</a:t>
            </a:r>
            <a:r>
              <a:rPr lang="ru-RU" sz="2000" dirty="0"/>
              <a:t>= ВСЦ/ВЦ *100%, </a:t>
            </a:r>
            <a:r>
              <a:rPr lang="ru-RU" sz="2000" dirty="0" err="1" smtClean="0"/>
              <a:t>Кэф</a:t>
            </a:r>
            <a:r>
              <a:rPr lang="ru-RU" sz="2000" dirty="0" smtClean="0"/>
              <a:t>=25/189*100</a:t>
            </a:r>
            <a:r>
              <a:rPr lang="ru-RU" sz="2000" dirty="0"/>
              <a:t>%</a:t>
            </a:r>
            <a:r>
              <a:rPr lang="en-US" sz="2000" dirty="0"/>
              <a:t>, </a:t>
            </a:r>
            <a:endParaRPr lang="ru-RU" sz="2000" dirty="0"/>
          </a:p>
          <a:p>
            <a:r>
              <a:rPr lang="ru-RU" sz="2000" dirty="0" err="1" smtClean="0"/>
              <a:t>Кэф</a:t>
            </a:r>
            <a:r>
              <a:rPr lang="ru-RU" sz="2000" dirty="0" smtClean="0"/>
              <a:t>=</a:t>
            </a:r>
            <a:r>
              <a:rPr lang="en-US" sz="2000" b="1" dirty="0"/>
              <a:t>0</a:t>
            </a:r>
            <a:r>
              <a:rPr lang="ru-RU" sz="2000" b="1" dirty="0" smtClean="0"/>
              <a:t>,13 </a:t>
            </a:r>
            <a:r>
              <a:rPr lang="ru-RU" sz="2000" b="1" dirty="0"/>
              <a:t>%</a:t>
            </a:r>
            <a:endParaRPr lang="en-US" sz="2000" b="1" dirty="0"/>
          </a:p>
        </p:txBody>
      </p:sp>
      <p:sp>
        <p:nvSpPr>
          <p:cNvPr id="113" name="TextBox 112"/>
          <p:cNvSpPr txBox="1"/>
          <p:nvPr/>
        </p:nvSpPr>
        <p:spPr>
          <a:xfrm>
            <a:off x="6292575" y="5824407"/>
            <a:ext cx="30472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/>
              <a:t>Kэф</a:t>
            </a:r>
            <a:r>
              <a:rPr lang="ru-RU" sz="2000" dirty="0"/>
              <a:t>= ВСЦ/ВЦ *100%, </a:t>
            </a:r>
            <a:r>
              <a:rPr lang="ru-RU" sz="2000" dirty="0" err="1" smtClean="0"/>
              <a:t>Кэф</a:t>
            </a:r>
            <a:r>
              <a:rPr lang="ru-RU" sz="2000" dirty="0" smtClean="0"/>
              <a:t>=10/49*100</a:t>
            </a:r>
            <a:r>
              <a:rPr lang="ru-RU" sz="2000" dirty="0"/>
              <a:t>%</a:t>
            </a:r>
          </a:p>
          <a:p>
            <a:r>
              <a:rPr lang="ru-RU" sz="2000" dirty="0" err="1" smtClean="0"/>
              <a:t>Кэф</a:t>
            </a:r>
            <a:r>
              <a:rPr lang="ru-RU" sz="2000" dirty="0" smtClean="0"/>
              <a:t>=</a:t>
            </a:r>
            <a:r>
              <a:rPr lang="en-US" sz="2000" b="1" dirty="0"/>
              <a:t>0</a:t>
            </a:r>
            <a:r>
              <a:rPr lang="ru-RU" sz="2000" b="1" dirty="0" smtClean="0"/>
              <a:t>,2 </a:t>
            </a:r>
            <a:r>
              <a:rPr lang="ru-RU" sz="2000" b="1" dirty="0"/>
              <a:t>%</a:t>
            </a:r>
            <a:endParaRPr lang="en-US" sz="2000" b="1" dirty="0"/>
          </a:p>
        </p:txBody>
      </p:sp>
      <p:sp>
        <p:nvSpPr>
          <p:cNvPr id="114" name="Пятно 1 113"/>
          <p:cNvSpPr/>
          <p:nvPr/>
        </p:nvSpPr>
        <p:spPr>
          <a:xfrm>
            <a:off x="3474166" y="1748294"/>
            <a:ext cx="396000" cy="396000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/>
              <a:t>1</a:t>
            </a:r>
          </a:p>
        </p:txBody>
      </p:sp>
      <p:sp>
        <p:nvSpPr>
          <p:cNvPr id="118" name="Пятно 1 25">
            <a:extLst>
              <a:ext uri="{FF2B5EF4-FFF2-40B4-BE49-F238E27FC236}">
                <a16:creationId xmlns:a16="http://schemas.microsoft.com/office/drawing/2014/main" id="{4305DBE3-0FFD-4EA8-ACAC-EB6C0A95037B}"/>
              </a:ext>
            </a:extLst>
          </p:cNvPr>
          <p:cNvSpPr/>
          <p:nvPr/>
        </p:nvSpPr>
        <p:spPr>
          <a:xfrm>
            <a:off x="1482176" y="1747284"/>
            <a:ext cx="396000" cy="396000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2</a:t>
            </a:r>
            <a:endParaRPr lang="ru-RU" sz="900" dirty="0"/>
          </a:p>
        </p:txBody>
      </p:sp>
      <p:sp>
        <p:nvSpPr>
          <p:cNvPr id="153" name="Прямоугольник 152">
            <a:extLst>
              <a:ext uri="{FF2B5EF4-FFF2-40B4-BE49-F238E27FC236}">
                <a16:creationId xmlns:a16="http://schemas.microsoft.com/office/drawing/2014/main" id="{8D21B8AF-F51F-4126-AFF0-9EDD97E1A717}"/>
              </a:ext>
            </a:extLst>
          </p:cNvPr>
          <p:cNvSpPr/>
          <p:nvPr/>
        </p:nvSpPr>
        <p:spPr>
          <a:xfrm>
            <a:off x="1925981" y="2180020"/>
            <a:ext cx="551400" cy="5989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регистратура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55" name="Равнобедренный треугольник 154">
            <a:extLst>
              <a:ext uri="{FF2B5EF4-FFF2-40B4-BE49-F238E27FC236}">
                <a16:creationId xmlns:a16="http://schemas.microsoft.com/office/drawing/2014/main" id="{813FEF22-62E7-4D63-9500-607160FD3265}"/>
              </a:ext>
            </a:extLst>
          </p:cNvPr>
          <p:cNvSpPr/>
          <p:nvPr/>
        </p:nvSpPr>
        <p:spPr>
          <a:xfrm>
            <a:off x="1595688" y="2465019"/>
            <a:ext cx="642194" cy="559445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1680176" y="3000672"/>
            <a:ext cx="10593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10</a:t>
            </a:r>
            <a:r>
              <a:rPr lang="en-US" sz="900" dirty="0" smtClean="0"/>
              <a:t>’- </a:t>
            </a:r>
            <a:r>
              <a:rPr lang="ru-RU" sz="900" dirty="0" smtClean="0"/>
              <a:t>30</a:t>
            </a:r>
            <a:r>
              <a:rPr lang="en-US" sz="900" dirty="0" smtClean="0"/>
              <a:t>’</a:t>
            </a:r>
            <a:endParaRPr lang="ru-RU" sz="900" dirty="0"/>
          </a:p>
        </p:txBody>
      </p:sp>
      <p:sp>
        <p:nvSpPr>
          <p:cNvPr id="157" name="TextBox 156"/>
          <p:cNvSpPr txBox="1"/>
          <p:nvPr/>
        </p:nvSpPr>
        <p:spPr>
          <a:xfrm>
            <a:off x="1575255" y="2700602"/>
            <a:ext cx="682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/>
              <a:t>12</a:t>
            </a:r>
            <a:r>
              <a:rPr lang="en-US" sz="900" dirty="0" smtClean="0"/>
              <a:t>-</a:t>
            </a:r>
            <a:r>
              <a:rPr lang="ru-RU" sz="900" dirty="0" smtClean="0"/>
              <a:t>15</a:t>
            </a:r>
            <a:r>
              <a:rPr lang="en-US" sz="900" dirty="0" smtClean="0"/>
              <a:t> </a:t>
            </a:r>
            <a:r>
              <a:rPr lang="ru-RU" sz="900" dirty="0" smtClean="0"/>
              <a:t>человек</a:t>
            </a:r>
            <a:endParaRPr lang="ru-RU" sz="900" dirty="0"/>
          </a:p>
        </p:txBody>
      </p:sp>
      <p:sp>
        <p:nvSpPr>
          <p:cNvPr id="42" name="Полилиния 41"/>
          <p:cNvSpPr/>
          <p:nvPr/>
        </p:nvSpPr>
        <p:spPr>
          <a:xfrm>
            <a:off x="2699792" y="1718407"/>
            <a:ext cx="150758" cy="1438835"/>
          </a:xfrm>
          <a:custGeom>
            <a:avLst/>
            <a:gdLst>
              <a:gd name="connsiteX0" fmla="*/ 68559 w 150758"/>
              <a:gd name="connsiteY0" fmla="*/ 0 h 1438835"/>
              <a:gd name="connsiteX1" fmla="*/ 1324 w 150758"/>
              <a:gd name="connsiteY1" fmla="*/ 188259 h 1438835"/>
              <a:gd name="connsiteX2" fmla="*/ 122347 w 150758"/>
              <a:gd name="connsiteY2" fmla="*/ 443753 h 1438835"/>
              <a:gd name="connsiteX3" fmla="*/ 41665 w 150758"/>
              <a:gd name="connsiteY3" fmla="*/ 672353 h 1438835"/>
              <a:gd name="connsiteX4" fmla="*/ 135794 w 150758"/>
              <a:gd name="connsiteY4" fmla="*/ 887506 h 1438835"/>
              <a:gd name="connsiteX5" fmla="*/ 82006 w 150758"/>
              <a:gd name="connsiteY5" fmla="*/ 1102659 h 1438835"/>
              <a:gd name="connsiteX6" fmla="*/ 149241 w 150758"/>
              <a:gd name="connsiteY6" fmla="*/ 1264024 h 1438835"/>
              <a:gd name="connsiteX7" fmla="*/ 122347 w 150758"/>
              <a:gd name="connsiteY7" fmla="*/ 1438835 h 1438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758" h="1438835">
                <a:moveTo>
                  <a:pt x="68559" y="0"/>
                </a:moveTo>
                <a:cubicBezTo>
                  <a:pt x="30459" y="57150"/>
                  <a:pt x="-7641" y="114300"/>
                  <a:pt x="1324" y="188259"/>
                </a:cubicBezTo>
                <a:cubicBezTo>
                  <a:pt x="10289" y="262218"/>
                  <a:pt x="115624" y="363071"/>
                  <a:pt x="122347" y="443753"/>
                </a:cubicBezTo>
                <a:cubicBezTo>
                  <a:pt x="129070" y="524435"/>
                  <a:pt x="39424" y="598394"/>
                  <a:pt x="41665" y="672353"/>
                </a:cubicBezTo>
                <a:cubicBezTo>
                  <a:pt x="43906" y="746312"/>
                  <a:pt x="129071" y="815789"/>
                  <a:pt x="135794" y="887506"/>
                </a:cubicBezTo>
                <a:cubicBezTo>
                  <a:pt x="142517" y="959223"/>
                  <a:pt x="79765" y="1039906"/>
                  <a:pt x="82006" y="1102659"/>
                </a:cubicBezTo>
                <a:cubicBezTo>
                  <a:pt x="84247" y="1165412"/>
                  <a:pt x="142518" y="1207995"/>
                  <a:pt x="149241" y="1264024"/>
                </a:cubicBezTo>
                <a:cubicBezTo>
                  <a:pt x="155964" y="1320053"/>
                  <a:pt x="139155" y="1379444"/>
                  <a:pt x="122347" y="143883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/>
          </a:p>
        </p:txBody>
      </p:sp>
      <p:sp>
        <p:nvSpPr>
          <p:cNvPr id="43" name="Полилиния 42"/>
          <p:cNvSpPr/>
          <p:nvPr/>
        </p:nvSpPr>
        <p:spPr>
          <a:xfrm>
            <a:off x="2987824" y="1716620"/>
            <a:ext cx="150758" cy="1438835"/>
          </a:xfrm>
          <a:custGeom>
            <a:avLst/>
            <a:gdLst>
              <a:gd name="connsiteX0" fmla="*/ 68559 w 150758"/>
              <a:gd name="connsiteY0" fmla="*/ 0 h 1438835"/>
              <a:gd name="connsiteX1" fmla="*/ 1324 w 150758"/>
              <a:gd name="connsiteY1" fmla="*/ 188259 h 1438835"/>
              <a:gd name="connsiteX2" fmla="*/ 122347 w 150758"/>
              <a:gd name="connsiteY2" fmla="*/ 443753 h 1438835"/>
              <a:gd name="connsiteX3" fmla="*/ 41665 w 150758"/>
              <a:gd name="connsiteY3" fmla="*/ 672353 h 1438835"/>
              <a:gd name="connsiteX4" fmla="*/ 135794 w 150758"/>
              <a:gd name="connsiteY4" fmla="*/ 887506 h 1438835"/>
              <a:gd name="connsiteX5" fmla="*/ 82006 w 150758"/>
              <a:gd name="connsiteY5" fmla="*/ 1102659 h 1438835"/>
              <a:gd name="connsiteX6" fmla="*/ 149241 w 150758"/>
              <a:gd name="connsiteY6" fmla="*/ 1264024 h 1438835"/>
              <a:gd name="connsiteX7" fmla="*/ 122347 w 150758"/>
              <a:gd name="connsiteY7" fmla="*/ 1438835 h 1438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758" h="1438835">
                <a:moveTo>
                  <a:pt x="68559" y="0"/>
                </a:moveTo>
                <a:cubicBezTo>
                  <a:pt x="30459" y="57150"/>
                  <a:pt x="-7641" y="114300"/>
                  <a:pt x="1324" y="188259"/>
                </a:cubicBezTo>
                <a:cubicBezTo>
                  <a:pt x="10289" y="262218"/>
                  <a:pt x="115624" y="363071"/>
                  <a:pt x="122347" y="443753"/>
                </a:cubicBezTo>
                <a:cubicBezTo>
                  <a:pt x="129070" y="524435"/>
                  <a:pt x="39424" y="598394"/>
                  <a:pt x="41665" y="672353"/>
                </a:cubicBezTo>
                <a:cubicBezTo>
                  <a:pt x="43906" y="746312"/>
                  <a:pt x="129071" y="815789"/>
                  <a:pt x="135794" y="887506"/>
                </a:cubicBezTo>
                <a:cubicBezTo>
                  <a:pt x="142517" y="959223"/>
                  <a:pt x="79765" y="1039906"/>
                  <a:pt x="82006" y="1102659"/>
                </a:cubicBezTo>
                <a:cubicBezTo>
                  <a:pt x="84247" y="1165412"/>
                  <a:pt x="142518" y="1207995"/>
                  <a:pt x="149241" y="1264024"/>
                </a:cubicBezTo>
                <a:cubicBezTo>
                  <a:pt x="155964" y="1320053"/>
                  <a:pt x="139155" y="1379444"/>
                  <a:pt x="122347" y="143883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/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8D21B8AF-F51F-4126-AFF0-9EDD97E1A717}"/>
              </a:ext>
            </a:extLst>
          </p:cNvPr>
          <p:cNvSpPr/>
          <p:nvPr/>
        </p:nvSpPr>
        <p:spPr>
          <a:xfrm>
            <a:off x="3529272" y="2159151"/>
            <a:ext cx="591675" cy="5989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900" dirty="0" err="1" smtClean="0">
                <a:solidFill>
                  <a:schemeClr val="tx1"/>
                </a:solidFill>
              </a:rPr>
              <a:t>Дн</a:t>
            </a:r>
            <a:r>
              <a:rPr lang="ru-RU" sz="900" dirty="0" smtClean="0">
                <a:solidFill>
                  <a:schemeClr val="tx1"/>
                </a:solidFill>
              </a:rPr>
              <a:t>. </a:t>
            </a:r>
            <a:r>
              <a:rPr lang="ru-RU" sz="900" dirty="0" err="1">
                <a:solidFill>
                  <a:schemeClr val="tx1"/>
                </a:solidFill>
              </a:rPr>
              <a:t>с</a:t>
            </a:r>
            <a:r>
              <a:rPr lang="ru-RU" sz="900" dirty="0" err="1" smtClean="0">
                <a:solidFill>
                  <a:schemeClr val="tx1"/>
                </a:solidFill>
              </a:rPr>
              <a:t>тац</a:t>
            </a:r>
            <a:r>
              <a:rPr lang="ru-RU" sz="9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8D21B8AF-F51F-4126-AFF0-9EDD97E1A717}"/>
              </a:ext>
            </a:extLst>
          </p:cNvPr>
          <p:cNvSpPr/>
          <p:nvPr/>
        </p:nvSpPr>
        <p:spPr>
          <a:xfrm>
            <a:off x="5328135" y="2159151"/>
            <a:ext cx="547121" cy="5989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ФИЗИО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8D21B8AF-F51F-4126-AFF0-9EDD97E1A717}"/>
              </a:ext>
            </a:extLst>
          </p:cNvPr>
          <p:cNvSpPr/>
          <p:nvPr/>
        </p:nvSpPr>
        <p:spPr>
          <a:xfrm>
            <a:off x="7071315" y="2178022"/>
            <a:ext cx="458744" cy="5989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900" dirty="0" err="1" smtClean="0">
                <a:solidFill>
                  <a:schemeClr val="tx1"/>
                </a:solidFill>
              </a:rPr>
              <a:t>Дн</a:t>
            </a:r>
            <a:r>
              <a:rPr lang="ru-RU" sz="900" dirty="0" smtClean="0">
                <a:solidFill>
                  <a:schemeClr val="tx1"/>
                </a:solidFill>
              </a:rPr>
              <a:t>. </a:t>
            </a:r>
            <a:r>
              <a:rPr lang="ru-RU" sz="900" dirty="0" err="1">
                <a:solidFill>
                  <a:schemeClr val="tx1"/>
                </a:solidFill>
              </a:rPr>
              <a:t>с</a:t>
            </a:r>
            <a:r>
              <a:rPr lang="ru-RU" sz="900" dirty="0" err="1" smtClean="0">
                <a:solidFill>
                  <a:schemeClr val="tx1"/>
                </a:solidFill>
              </a:rPr>
              <a:t>тац</a:t>
            </a:r>
            <a:r>
              <a:rPr lang="ru-RU" sz="900" dirty="0" smtClean="0">
                <a:solidFill>
                  <a:schemeClr val="tx1"/>
                </a:solidFill>
              </a:rPr>
              <a:t>.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076416" y="2262981"/>
            <a:ext cx="990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2</a:t>
            </a:r>
            <a:r>
              <a:rPr lang="en-US" sz="900" dirty="0" smtClean="0"/>
              <a:t>’</a:t>
            </a:r>
            <a:endParaRPr lang="en-US" sz="900" dirty="0"/>
          </a:p>
          <a:p>
            <a:r>
              <a:rPr lang="en-US" sz="900" dirty="0" smtClean="0"/>
              <a:t>120</a:t>
            </a:r>
            <a:r>
              <a:rPr lang="ru-RU" sz="900" dirty="0" smtClean="0"/>
              <a:t>м</a:t>
            </a:r>
            <a:endParaRPr lang="ru-RU" sz="900" dirty="0"/>
          </a:p>
        </p:txBody>
      </p:sp>
      <p:sp>
        <p:nvSpPr>
          <p:cNvPr id="49" name="Равнобедренный треугольник 48">
            <a:extLst>
              <a:ext uri="{FF2B5EF4-FFF2-40B4-BE49-F238E27FC236}">
                <a16:creationId xmlns:a16="http://schemas.microsoft.com/office/drawing/2014/main" id="{813FEF22-62E7-4D63-9500-607160FD3265}"/>
              </a:ext>
            </a:extLst>
          </p:cNvPr>
          <p:cNvSpPr/>
          <p:nvPr/>
        </p:nvSpPr>
        <p:spPr>
          <a:xfrm>
            <a:off x="3204015" y="2479484"/>
            <a:ext cx="642194" cy="559445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55" name="Равнобедренный треугольник 54">
            <a:extLst>
              <a:ext uri="{FF2B5EF4-FFF2-40B4-BE49-F238E27FC236}">
                <a16:creationId xmlns:a16="http://schemas.microsoft.com/office/drawing/2014/main" id="{813FEF22-62E7-4D63-9500-607160FD3265}"/>
              </a:ext>
            </a:extLst>
          </p:cNvPr>
          <p:cNvSpPr/>
          <p:nvPr/>
        </p:nvSpPr>
        <p:spPr>
          <a:xfrm>
            <a:off x="5004048" y="2446128"/>
            <a:ext cx="642194" cy="559445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895917" y="2279996"/>
            <a:ext cx="495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1’</a:t>
            </a:r>
            <a:endParaRPr lang="en-US" sz="900" dirty="0"/>
          </a:p>
          <a:p>
            <a:r>
              <a:rPr lang="ru-RU" sz="900" dirty="0" smtClean="0"/>
              <a:t>60м</a:t>
            </a:r>
            <a:endParaRPr lang="ru-RU" sz="900" dirty="0"/>
          </a:p>
        </p:txBody>
      </p:sp>
      <p:sp>
        <p:nvSpPr>
          <p:cNvPr id="63" name="Равнобедренный треугольник 62">
            <a:extLst>
              <a:ext uri="{FF2B5EF4-FFF2-40B4-BE49-F238E27FC236}">
                <a16:creationId xmlns:a16="http://schemas.microsoft.com/office/drawing/2014/main" id="{813FEF22-62E7-4D63-9500-607160FD3265}"/>
              </a:ext>
            </a:extLst>
          </p:cNvPr>
          <p:cNvSpPr/>
          <p:nvPr/>
        </p:nvSpPr>
        <p:spPr>
          <a:xfrm>
            <a:off x="6752635" y="2478542"/>
            <a:ext cx="642194" cy="559445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7165124" y="2553735"/>
            <a:ext cx="10593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3</a:t>
            </a:r>
            <a:r>
              <a:rPr lang="en-US" sz="900" dirty="0" smtClean="0"/>
              <a:t>’</a:t>
            </a:r>
            <a:r>
              <a:rPr lang="ru-RU" sz="900" dirty="0" smtClean="0"/>
              <a:t>-5</a:t>
            </a:r>
            <a:r>
              <a:rPr lang="en-US" sz="900" dirty="0" smtClean="0"/>
              <a:t>’</a:t>
            </a:r>
            <a:endParaRPr lang="ru-RU" sz="900" dirty="0"/>
          </a:p>
        </p:txBody>
      </p:sp>
      <p:sp>
        <p:nvSpPr>
          <p:cNvPr id="154" name="TextBox 153"/>
          <p:cNvSpPr txBox="1"/>
          <p:nvPr/>
        </p:nvSpPr>
        <p:spPr>
          <a:xfrm>
            <a:off x="5409660" y="2507320"/>
            <a:ext cx="10593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10</a:t>
            </a:r>
            <a:r>
              <a:rPr lang="en-US" sz="900" dirty="0" smtClean="0"/>
              <a:t>’</a:t>
            </a:r>
            <a:endParaRPr lang="ru-RU" sz="900" dirty="0"/>
          </a:p>
        </p:txBody>
      </p:sp>
      <p:sp>
        <p:nvSpPr>
          <p:cNvPr id="136" name="Пятно 1 25">
            <a:extLst>
              <a:ext uri="{FF2B5EF4-FFF2-40B4-BE49-F238E27FC236}">
                <a16:creationId xmlns:a16="http://schemas.microsoft.com/office/drawing/2014/main" id="{4305DBE3-0FFD-4EA8-ACAC-EB6C0A95037B}"/>
              </a:ext>
            </a:extLst>
          </p:cNvPr>
          <p:cNvSpPr/>
          <p:nvPr/>
        </p:nvSpPr>
        <p:spPr>
          <a:xfrm>
            <a:off x="4903171" y="1708982"/>
            <a:ext cx="396000" cy="396000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3</a:t>
            </a:r>
            <a:endParaRPr lang="ru-RU" sz="900" dirty="0"/>
          </a:p>
        </p:txBody>
      </p:sp>
      <p:sp>
        <p:nvSpPr>
          <p:cNvPr id="137" name="Пятно 1 25">
            <a:extLst>
              <a:ext uri="{FF2B5EF4-FFF2-40B4-BE49-F238E27FC236}">
                <a16:creationId xmlns:a16="http://schemas.microsoft.com/office/drawing/2014/main" id="{4305DBE3-0FFD-4EA8-ACAC-EB6C0A95037B}"/>
              </a:ext>
            </a:extLst>
          </p:cNvPr>
          <p:cNvSpPr/>
          <p:nvPr/>
        </p:nvSpPr>
        <p:spPr>
          <a:xfrm>
            <a:off x="3075473" y="1529212"/>
            <a:ext cx="396000" cy="396000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3</a:t>
            </a:r>
            <a:endParaRPr lang="ru-RU" sz="900" dirty="0"/>
          </a:p>
        </p:txBody>
      </p:sp>
      <p:sp>
        <p:nvSpPr>
          <p:cNvPr id="138" name="Пятно 1 25">
            <a:extLst>
              <a:ext uri="{FF2B5EF4-FFF2-40B4-BE49-F238E27FC236}">
                <a16:creationId xmlns:a16="http://schemas.microsoft.com/office/drawing/2014/main" id="{4305DBE3-0FFD-4EA8-ACAC-EB6C0A95037B}"/>
              </a:ext>
            </a:extLst>
          </p:cNvPr>
          <p:cNvSpPr/>
          <p:nvPr/>
        </p:nvSpPr>
        <p:spPr>
          <a:xfrm>
            <a:off x="4137856" y="1811803"/>
            <a:ext cx="396000" cy="396000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3</a:t>
            </a:r>
            <a:endParaRPr lang="ru-RU" sz="900" dirty="0"/>
          </a:p>
        </p:txBody>
      </p:sp>
      <p:sp>
        <p:nvSpPr>
          <p:cNvPr id="139" name="Пятно 1 25">
            <a:extLst>
              <a:ext uri="{FF2B5EF4-FFF2-40B4-BE49-F238E27FC236}">
                <a16:creationId xmlns:a16="http://schemas.microsoft.com/office/drawing/2014/main" id="{4305DBE3-0FFD-4EA8-ACAC-EB6C0A95037B}"/>
              </a:ext>
            </a:extLst>
          </p:cNvPr>
          <p:cNvSpPr/>
          <p:nvPr/>
        </p:nvSpPr>
        <p:spPr>
          <a:xfrm>
            <a:off x="5848014" y="1729637"/>
            <a:ext cx="396000" cy="396000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3</a:t>
            </a:r>
            <a:endParaRPr lang="ru-RU" sz="900" dirty="0"/>
          </a:p>
        </p:txBody>
      </p:sp>
      <p:sp>
        <p:nvSpPr>
          <p:cNvPr id="142" name="Пятно 1 25">
            <a:extLst>
              <a:ext uri="{FF2B5EF4-FFF2-40B4-BE49-F238E27FC236}">
                <a16:creationId xmlns:a16="http://schemas.microsoft.com/office/drawing/2014/main" id="{4305DBE3-0FFD-4EA8-ACAC-EB6C0A95037B}"/>
              </a:ext>
            </a:extLst>
          </p:cNvPr>
          <p:cNvSpPr/>
          <p:nvPr/>
        </p:nvSpPr>
        <p:spPr>
          <a:xfrm>
            <a:off x="3798780" y="1519621"/>
            <a:ext cx="396000" cy="396000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4</a:t>
            </a:r>
            <a:endParaRPr lang="ru-RU" sz="900" dirty="0"/>
          </a:p>
        </p:txBody>
      </p:sp>
      <p:sp>
        <p:nvSpPr>
          <p:cNvPr id="143" name="Пятно 1 25">
            <a:extLst>
              <a:ext uri="{FF2B5EF4-FFF2-40B4-BE49-F238E27FC236}">
                <a16:creationId xmlns:a16="http://schemas.microsoft.com/office/drawing/2014/main" id="{4305DBE3-0FFD-4EA8-ACAC-EB6C0A95037B}"/>
              </a:ext>
            </a:extLst>
          </p:cNvPr>
          <p:cNvSpPr/>
          <p:nvPr/>
        </p:nvSpPr>
        <p:spPr>
          <a:xfrm>
            <a:off x="6719595" y="1705882"/>
            <a:ext cx="396000" cy="396000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3</a:t>
            </a:r>
            <a:endParaRPr lang="ru-RU" sz="900" dirty="0"/>
          </a:p>
        </p:txBody>
      </p:sp>
      <p:sp>
        <p:nvSpPr>
          <p:cNvPr id="91" name="TextBox 90"/>
          <p:cNvSpPr txBox="1"/>
          <p:nvPr/>
        </p:nvSpPr>
        <p:spPr>
          <a:xfrm>
            <a:off x="1074923" y="2544181"/>
            <a:ext cx="10593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5</a:t>
            </a:r>
            <a:r>
              <a:rPr lang="en-US" sz="900" dirty="0" smtClean="0"/>
              <a:t>’</a:t>
            </a:r>
            <a:endParaRPr lang="ru-RU" sz="900" dirty="0"/>
          </a:p>
        </p:txBody>
      </p:sp>
      <p:sp>
        <p:nvSpPr>
          <p:cNvPr id="92" name="TextBox 91"/>
          <p:cNvSpPr txBox="1"/>
          <p:nvPr/>
        </p:nvSpPr>
        <p:spPr>
          <a:xfrm>
            <a:off x="1997676" y="2535779"/>
            <a:ext cx="10593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2</a:t>
            </a:r>
            <a:r>
              <a:rPr lang="en-US" sz="900" dirty="0" smtClean="0"/>
              <a:t>’</a:t>
            </a:r>
            <a:r>
              <a:rPr lang="ru-RU" sz="900" dirty="0" smtClean="0"/>
              <a:t>-5</a:t>
            </a:r>
            <a:r>
              <a:rPr lang="en-US" sz="900" dirty="0" smtClean="0"/>
              <a:t>’</a:t>
            </a:r>
            <a:endParaRPr lang="ru-RU" sz="900" dirty="0"/>
          </a:p>
        </p:txBody>
      </p:sp>
      <p:sp>
        <p:nvSpPr>
          <p:cNvPr id="95" name="TextBox 94"/>
          <p:cNvSpPr txBox="1"/>
          <p:nvPr/>
        </p:nvSpPr>
        <p:spPr>
          <a:xfrm>
            <a:off x="3173720" y="2707060"/>
            <a:ext cx="682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/>
              <a:t>1</a:t>
            </a:r>
            <a:r>
              <a:rPr lang="en-US" sz="900" dirty="0" smtClean="0"/>
              <a:t>-</a:t>
            </a:r>
            <a:r>
              <a:rPr lang="ru-RU" sz="900" dirty="0" smtClean="0"/>
              <a:t>3</a:t>
            </a:r>
            <a:r>
              <a:rPr lang="en-US" sz="900" dirty="0" smtClean="0"/>
              <a:t> </a:t>
            </a:r>
            <a:r>
              <a:rPr lang="ru-RU" sz="900" dirty="0" smtClean="0"/>
              <a:t>человек</a:t>
            </a:r>
            <a:endParaRPr lang="ru-RU" sz="900" dirty="0"/>
          </a:p>
        </p:txBody>
      </p:sp>
      <p:sp>
        <p:nvSpPr>
          <p:cNvPr id="98" name="TextBox 97"/>
          <p:cNvSpPr txBox="1"/>
          <p:nvPr/>
        </p:nvSpPr>
        <p:spPr>
          <a:xfrm>
            <a:off x="3578787" y="2490876"/>
            <a:ext cx="10593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20-25</a:t>
            </a:r>
            <a:r>
              <a:rPr lang="en-US" sz="1200" dirty="0" smtClean="0"/>
              <a:t>’</a:t>
            </a:r>
            <a:endParaRPr lang="ru-RU" sz="1200" dirty="0"/>
          </a:p>
        </p:txBody>
      </p:sp>
      <p:sp>
        <p:nvSpPr>
          <p:cNvPr id="100" name="TextBox 99"/>
          <p:cNvSpPr txBox="1"/>
          <p:nvPr/>
        </p:nvSpPr>
        <p:spPr>
          <a:xfrm>
            <a:off x="5006685" y="2658924"/>
            <a:ext cx="682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/>
              <a:t>1</a:t>
            </a:r>
            <a:r>
              <a:rPr lang="en-US" sz="900" dirty="0" smtClean="0"/>
              <a:t>-</a:t>
            </a:r>
            <a:r>
              <a:rPr lang="ru-RU" sz="900" dirty="0" smtClean="0"/>
              <a:t>3</a:t>
            </a:r>
            <a:r>
              <a:rPr lang="en-US" sz="900" dirty="0" smtClean="0"/>
              <a:t> </a:t>
            </a:r>
            <a:r>
              <a:rPr lang="ru-RU" sz="900" dirty="0" smtClean="0"/>
              <a:t>человек</a:t>
            </a:r>
            <a:endParaRPr lang="ru-RU" sz="900" dirty="0"/>
          </a:p>
        </p:txBody>
      </p:sp>
      <p:sp>
        <p:nvSpPr>
          <p:cNvPr id="103" name="TextBox 102"/>
          <p:cNvSpPr txBox="1"/>
          <p:nvPr/>
        </p:nvSpPr>
        <p:spPr>
          <a:xfrm>
            <a:off x="6732240" y="2701877"/>
            <a:ext cx="682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/>
              <a:t>1</a:t>
            </a:r>
            <a:r>
              <a:rPr lang="en-US" sz="900" dirty="0" smtClean="0"/>
              <a:t>-</a:t>
            </a:r>
            <a:r>
              <a:rPr lang="ru-RU" sz="900" dirty="0" smtClean="0"/>
              <a:t>3</a:t>
            </a:r>
          </a:p>
          <a:p>
            <a:pPr algn="ctr"/>
            <a:r>
              <a:rPr lang="ru-RU" sz="900" dirty="0" smtClean="0"/>
              <a:t>человек</a:t>
            </a:r>
            <a:endParaRPr lang="ru-RU" sz="900" dirty="0"/>
          </a:p>
        </p:txBody>
      </p:sp>
      <p:sp>
        <p:nvSpPr>
          <p:cNvPr id="105" name="TextBox 104"/>
          <p:cNvSpPr txBox="1"/>
          <p:nvPr/>
        </p:nvSpPr>
        <p:spPr>
          <a:xfrm>
            <a:off x="3296650" y="3007012"/>
            <a:ext cx="10593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10</a:t>
            </a:r>
            <a:r>
              <a:rPr lang="en-US" sz="900" dirty="0" smtClean="0"/>
              <a:t>’- </a:t>
            </a:r>
            <a:r>
              <a:rPr lang="ru-RU" sz="900" dirty="0" smtClean="0"/>
              <a:t>30</a:t>
            </a:r>
            <a:r>
              <a:rPr lang="en-US" sz="900" dirty="0" smtClean="0"/>
              <a:t>’</a:t>
            </a:r>
            <a:endParaRPr lang="ru-RU" sz="900" dirty="0"/>
          </a:p>
        </p:txBody>
      </p:sp>
      <p:sp>
        <p:nvSpPr>
          <p:cNvPr id="107" name="TextBox 106"/>
          <p:cNvSpPr txBox="1"/>
          <p:nvPr/>
        </p:nvSpPr>
        <p:spPr>
          <a:xfrm>
            <a:off x="6776562" y="3020205"/>
            <a:ext cx="10593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/>
              <a:t>3</a:t>
            </a:r>
            <a:r>
              <a:rPr lang="en-US" sz="900" dirty="0" smtClean="0"/>
              <a:t>’- </a:t>
            </a:r>
            <a:r>
              <a:rPr lang="ru-RU" sz="900" dirty="0" smtClean="0"/>
              <a:t>20</a:t>
            </a:r>
            <a:r>
              <a:rPr lang="en-US" sz="900" dirty="0" smtClean="0"/>
              <a:t>’</a:t>
            </a:r>
            <a:endParaRPr lang="ru-RU" sz="900" dirty="0"/>
          </a:p>
        </p:txBody>
      </p:sp>
      <p:sp>
        <p:nvSpPr>
          <p:cNvPr id="109" name="TextBox 108"/>
          <p:cNvSpPr txBox="1"/>
          <p:nvPr/>
        </p:nvSpPr>
        <p:spPr>
          <a:xfrm>
            <a:off x="5131984" y="2959296"/>
            <a:ext cx="10593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/>
              <a:t>3</a:t>
            </a:r>
            <a:r>
              <a:rPr lang="en-US" sz="900" dirty="0" smtClean="0"/>
              <a:t>’- </a:t>
            </a:r>
            <a:r>
              <a:rPr lang="en-US" sz="900" dirty="0"/>
              <a:t>2</a:t>
            </a:r>
            <a:r>
              <a:rPr lang="ru-RU" sz="900" dirty="0" smtClean="0"/>
              <a:t>0</a:t>
            </a:r>
            <a:r>
              <a:rPr lang="en-US" sz="900" dirty="0" smtClean="0"/>
              <a:t>’</a:t>
            </a:r>
            <a:endParaRPr lang="ru-RU" sz="900" dirty="0"/>
          </a:p>
        </p:txBody>
      </p:sp>
      <p:sp>
        <p:nvSpPr>
          <p:cNvPr id="126" name="TextBox 125"/>
          <p:cNvSpPr txBox="1"/>
          <p:nvPr/>
        </p:nvSpPr>
        <p:spPr>
          <a:xfrm>
            <a:off x="1392777" y="2247373"/>
            <a:ext cx="990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1</a:t>
            </a:r>
            <a:r>
              <a:rPr lang="en-US" sz="1000" dirty="0" smtClean="0"/>
              <a:t>’</a:t>
            </a:r>
            <a:endParaRPr lang="en-US" sz="1000" dirty="0"/>
          </a:p>
          <a:p>
            <a:r>
              <a:rPr lang="en-US" sz="1000" dirty="0" smtClean="0"/>
              <a:t>5</a:t>
            </a:r>
            <a:r>
              <a:rPr lang="ru-RU" sz="1000" dirty="0" smtClean="0"/>
              <a:t>0м</a:t>
            </a:r>
            <a:endParaRPr lang="ru-RU" sz="1000" dirty="0"/>
          </a:p>
        </p:txBody>
      </p:sp>
      <p:sp>
        <p:nvSpPr>
          <p:cNvPr id="127" name="TextBox 126"/>
          <p:cNvSpPr txBox="1"/>
          <p:nvPr/>
        </p:nvSpPr>
        <p:spPr>
          <a:xfrm>
            <a:off x="492263" y="2256837"/>
            <a:ext cx="389316" cy="375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/>
              <a:t>1</a:t>
            </a:r>
            <a:r>
              <a:rPr lang="ru-RU" sz="900" dirty="0" smtClean="0"/>
              <a:t>,5</a:t>
            </a:r>
            <a:r>
              <a:rPr lang="en-US" sz="900" dirty="0" smtClean="0"/>
              <a:t>’</a:t>
            </a:r>
            <a:endParaRPr lang="en-US" sz="900" dirty="0"/>
          </a:p>
          <a:p>
            <a:r>
              <a:rPr lang="ru-RU" sz="900" dirty="0" smtClean="0"/>
              <a:t>80м</a:t>
            </a:r>
            <a:endParaRPr lang="ru-RU" sz="900" dirty="0"/>
          </a:p>
        </p:txBody>
      </p:sp>
      <p:sp>
        <p:nvSpPr>
          <p:cNvPr id="129" name="TextBox 128"/>
          <p:cNvSpPr txBox="1"/>
          <p:nvPr/>
        </p:nvSpPr>
        <p:spPr>
          <a:xfrm>
            <a:off x="4087866" y="2284483"/>
            <a:ext cx="990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1,5’</a:t>
            </a:r>
            <a:endParaRPr lang="en-US" sz="900" dirty="0"/>
          </a:p>
          <a:p>
            <a:r>
              <a:rPr lang="ru-RU" sz="900" dirty="0" smtClean="0"/>
              <a:t>90м</a:t>
            </a:r>
            <a:endParaRPr lang="ru-RU" sz="900" dirty="0"/>
          </a:p>
        </p:txBody>
      </p:sp>
      <p:sp>
        <p:nvSpPr>
          <p:cNvPr id="130" name="TextBox 129"/>
          <p:cNvSpPr txBox="1"/>
          <p:nvPr/>
        </p:nvSpPr>
        <p:spPr>
          <a:xfrm>
            <a:off x="5819655" y="2282997"/>
            <a:ext cx="990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0,4</a:t>
            </a:r>
            <a:r>
              <a:rPr lang="en-US" sz="900" dirty="0" smtClean="0"/>
              <a:t>’</a:t>
            </a:r>
            <a:endParaRPr lang="ru-RU" sz="900" dirty="0"/>
          </a:p>
          <a:p>
            <a:r>
              <a:rPr lang="ru-RU" sz="900" dirty="0" smtClean="0"/>
              <a:t>20м</a:t>
            </a:r>
            <a:endParaRPr lang="ru-RU" sz="900" dirty="0"/>
          </a:p>
        </p:txBody>
      </p:sp>
      <p:sp>
        <p:nvSpPr>
          <p:cNvPr id="131" name="TextBox 130"/>
          <p:cNvSpPr txBox="1"/>
          <p:nvPr/>
        </p:nvSpPr>
        <p:spPr>
          <a:xfrm>
            <a:off x="6706723" y="2272531"/>
            <a:ext cx="38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0,</a:t>
            </a:r>
            <a:r>
              <a:rPr lang="en-US" sz="900" dirty="0" smtClean="0"/>
              <a:t>4’</a:t>
            </a:r>
            <a:endParaRPr lang="en-US" sz="900" dirty="0"/>
          </a:p>
          <a:p>
            <a:r>
              <a:rPr lang="ru-RU" sz="900" dirty="0" smtClean="0"/>
              <a:t>2</a:t>
            </a:r>
            <a:r>
              <a:rPr lang="en-US" sz="900" dirty="0" smtClean="0"/>
              <a:t>0</a:t>
            </a:r>
            <a:r>
              <a:rPr lang="ru-RU" sz="900" dirty="0" smtClean="0"/>
              <a:t>м</a:t>
            </a:r>
            <a:endParaRPr lang="ru-RU" sz="900" dirty="0"/>
          </a:p>
        </p:txBody>
      </p:sp>
      <p:sp>
        <p:nvSpPr>
          <p:cNvPr id="144" name="TextBox 143"/>
          <p:cNvSpPr txBox="1"/>
          <p:nvPr/>
        </p:nvSpPr>
        <p:spPr>
          <a:xfrm>
            <a:off x="7482417" y="2281741"/>
            <a:ext cx="990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2</a:t>
            </a:r>
            <a:r>
              <a:rPr lang="en-US" sz="900" dirty="0" smtClean="0"/>
              <a:t>’</a:t>
            </a:r>
            <a:endParaRPr lang="en-US" sz="900" dirty="0"/>
          </a:p>
          <a:p>
            <a:r>
              <a:rPr lang="ru-RU" sz="900" dirty="0" smtClean="0"/>
              <a:t>120м</a:t>
            </a:r>
            <a:endParaRPr lang="ru-RU" sz="900" dirty="0"/>
          </a:p>
        </p:txBody>
      </p:sp>
      <p:sp>
        <p:nvSpPr>
          <p:cNvPr id="145" name="Прямоугольник 144">
            <a:extLst>
              <a:ext uri="{FF2B5EF4-FFF2-40B4-BE49-F238E27FC236}">
                <a16:creationId xmlns:a16="http://schemas.microsoft.com/office/drawing/2014/main" id="{8D21B8AF-F51F-4126-AFF0-9EDD97E1A717}"/>
              </a:ext>
            </a:extLst>
          </p:cNvPr>
          <p:cNvSpPr/>
          <p:nvPr/>
        </p:nvSpPr>
        <p:spPr>
          <a:xfrm>
            <a:off x="4476853" y="2162917"/>
            <a:ext cx="468000" cy="5989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тренажеры</a:t>
            </a:r>
          </a:p>
        </p:txBody>
      </p:sp>
      <p:sp>
        <p:nvSpPr>
          <p:cNvPr id="146" name="Прямоугольник 145">
            <a:extLst>
              <a:ext uri="{FF2B5EF4-FFF2-40B4-BE49-F238E27FC236}">
                <a16:creationId xmlns:a16="http://schemas.microsoft.com/office/drawing/2014/main" id="{8D21B8AF-F51F-4126-AFF0-9EDD97E1A717}"/>
              </a:ext>
            </a:extLst>
          </p:cNvPr>
          <p:cNvSpPr/>
          <p:nvPr/>
        </p:nvSpPr>
        <p:spPr>
          <a:xfrm>
            <a:off x="6197807" y="2152034"/>
            <a:ext cx="578448" cy="5989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массаж</a:t>
            </a:r>
          </a:p>
        </p:txBody>
      </p:sp>
      <p:sp>
        <p:nvSpPr>
          <p:cNvPr id="147" name="Равнобедренный треугольник 146">
            <a:extLst>
              <a:ext uri="{FF2B5EF4-FFF2-40B4-BE49-F238E27FC236}">
                <a16:creationId xmlns:a16="http://schemas.microsoft.com/office/drawing/2014/main" id="{813FEF22-62E7-4D63-9500-607160FD3265}"/>
              </a:ext>
            </a:extLst>
          </p:cNvPr>
          <p:cNvSpPr/>
          <p:nvPr/>
        </p:nvSpPr>
        <p:spPr>
          <a:xfrm>
            <a:off x="4158311" y="2458628"/>
            <a:ext cx="642194" cy="559445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48" name="Равнобедренный треугольник 147">
            <a:extLst>
              <a:ext uri="{FF2B5EF4-FFF2-40B4-BE49-F238E27FC236}">
                <a16:creationId xmlns:a16="http://schemas.microsoft.com/office/drawing/2014/main" id="{813FEF22-62E7-4D63-9500-607160FD3265}"/>
              </a:ext>
            </a:extLst>
          </p:cNvPr>
          <p:cNvSpPr/>
          <p:nvPr/>
        </p:nvSpPr>
        <p:spPr>
          <a:xfrm>
            <a:off x="5868144" y="2457917"/>
            <a:ext cx="642194" cy="559445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4139952" y="2675231"/>
            <a:ext cx="682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/>
              <a:t>1</a:t>
            </a:r>
            <a:r>
              <a:rPr lang="en-US" sz="900" dirty="0" smtClean="0"/>
              <a:t>-</a:t>
            </a:r>
            <a:r>
              <a:rPr lang="ru-RU" sz="900" dirty="0" smtClean="0"/>
              <a:t>3</a:t>
            </a:r>
            <a:r>
              <a:rPr lang="en-US" sz="900" dirty="0" smtClean="0"/>
              <a:t> </a:t>
            </a:r>
            <a:r>
              <a:rPr lang="ru-RU" sz="900" dirty="0" smtClean="0"/>
              <a:t>человек</a:t>
            </a:r>
            <a:endParaRPr lang="ru-RU" sz="900" dirty="0"/>
          </a:p>
        </p:txBody>
      </p:sp>
      <p:sp>
        <p:nvSpPr>
          <p:cNvPr id="150" name="TextBox 149"/>
          <p:cNvSpPr txBox="1"/>
          <p:nvPr/>
        </p:nvSpPr>
        <p:spPr>
          <a:xfrm>
            <a:off x="4276189" y="3003874"/>
            <a:ext cx="10593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/>
              <a:t>3</a:t>
            </a:r>
            <a:r>
              <a:rPr lang="en-US" sz="900" dirty="0" smtClean="0"/>
              <a:t>’-</a:t>
            </a:r>
            <a:r>
              <a:rPr lang="ru-RU" sz="900" dirty="0" smtClean="0"/>
              <a:t> 20</a:t>
            </a:r>
            <a:r>
              <a:rPr lang="en-US" sz="900" dirty="0" smtClean="0"/>
              <a:t>’</a:t>
            </a:r>
            <a:endParaRPr lang="ru-RU" sz="900" dirty="0"/>
          </a:p>
        </p:txBody>
      </p:sp>
      <p:sp>
        <p:nvSpPr>
          <p:cNvPr id="151" name="TextBox 150"/>
          <p:cNvSpPr txBox="1"/>
          <p:nvPr/>
        </p:nvSpPr>
        <p:spPr>
          <a:xfrm>
            <a:off x="5856315" y="2688048"/>
            <a:ext cx="682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/>
              <a:t>1</a:t>
            </a:r>
            <a:r>
              <a:rPr lang="en-US" sz="900" dirty="0" smtClean="0"/>
              <a:t>-</a:t>
            </a:r>
            <a:r>
              <a:rPr lang="ru-RU" sz="900" dirty="0" smtClean="0"/>
              <a:t>3</a:t>
            </a:r>
            <a:r>
              <a:rPr lang="en-US" sz="900" dirty="0" smtClean="0"/>
              <a:t> </a:t>
            </a:r>
            <a:r>
              <a:rPr lang="ru-RU" sz="900" dirty="0" smtClean="0"/>
              <a:t>человек</a:t>
            </a:r>
            <a:endParaRPr lang="ru-RU" sz="900" dirty="0"/>
          </a:p>
        </p:txBody>
      </p:sp>
      <p:sp>
        <p:nvSpPr>
          <p:cNvPr id="158" name="TextBox 157"/>
          <p:cNvSpPr txBox="1"/>
          <p:nvPr/>
        </p:nvSpPr>
        <p:spPr>
          <a:xfrm>
            <a:off x="5980675" y="2985693"/>
            <a:ext cx="10593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/>
              <a:t>3</a:t>
            </a:r>
            <a:r>
              <a:rPr lang="en-US" sz="900" dirty="0" smtClean="0"/>
              <a:t>’-</a:t>
            </a:r>
            <a:r>
              <a:rPr lang="ru-RU" sz="900" dirty="0" smtClean="0"/>
              <a:t> 20</a:t>
            </a:r>
            <a:r>
              <a:rPr lang="en-US" sz="900" dirty="0" smtClean="0"/>
              <a:t>’</a:t>
            </a:r>
            <a:endParaRPr lang="ru-RU" sz="900" dirty="0"/>
          </a:p>
        </p:txBody>
      </p:sp>
      <p:cxnSp>
        <p:nvCxnSpPr>
          <p:cNvPr id="160" name="Прямая соединительная линия 159"/>
          <p:cNvCxnSpPr>
            <a:cxnSpLocks/>
            <a:endCxn id="204" idx="3"/>
          </p:cNvCxnSpPr>
          <p:nvPr/>
        </p:nvCxnSpPr>
        <p:spPr>
          <a:xfrm>
            <a:off x="162494" y="5240559"/>
            <a:ext cx="7302346" cy="183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Прямоугольник 80">
            <a:extLst>
              <a:ext uri="{FF2B5EF4-FFF2-40B4-BE49-F238E27FC236}">
                <a16:creationId xmlns:a16="http://schemas.microsoft.com/office/drawing/2014/main" id="{C324CEF5-64F1-4DCD-9B2D-52A0C79DD4D8}"/>
              </a:ext>
            </a:extLst>
          </p:cNvPr>
          <p:cNvSpPr/>
          <p:nvPr/>
        </p:nvSpPr>
        <p:spPr>
          <a:xfrm>
            <a:off x="123545" y="5045008"/>
            <a:ext cx="438931" cy="349853"/>
          </a:xfrm>
          <a:custGeom>
            <a:avLst/>
            <a:gdLst>
              <a:gd name="connsiteX0" fmla="*/ 0 w 792576"/>
              <a:gd name="connsiteY0" fmla="*/ 0 h 477089"/>
              <a:gd name="connsiteX1" fmla="*/ 792576 w 792576"/>
              <a:gd name="connsiteY1" fmla="*/ 0 h 477089"/>
              <a:gd name="connsiteX2" fmla="*/ 792576 w 792576"/>
              <a:gd name="connsiteY2" fmla="*/ 477089 h 477089"/>
              <a:gd name="connsiteX3" fmla="*/ 0 w 792576"/>
              <a:gd name="connsiteY3" fmla="*/ 477089 h 477089"/>
              <a:gd name="connsiteX4" fmla="*/ 0 w 792576"/>
              <a:gd name="connsiteY4" fmla="*/ 0 h 477089"/>
              <a:gd name="connsiteX0" fmla="*/ 0 w 792576"/>
              <a:gd name="connsiteY0" fmla="*/ 0 h 477089"/>
              <a:gd name="connsiteX1" fmla="*/ 792576 w 792576"/>
              <a:gd name="connsiteY1" fmla="*/ 0 h 477089"/>
              <a:gd name="connsiteX2" fmla="*/ 781942 w 792576"/>
              <a:gd name="connsiteY2" fmla="*/ 52 h 477089"/>
              <a:gd name="connsiteX3" fmla="*/ 792576 w 792576"/>
              <a:gd name="connsiteY3" fmla="*/ 477089 h 477089"/>
              <a:gd name="connsiteX4" fmla="*/ 0 w 792576"/>
              <a:gd name="connsiteY4" fmla="*/ 477089 h 477089"/>
              <a:gd name="connsiteX5" fmla="*/ 0 w 792576"/>
              <a:gd name="connsiteY5" fmla="*/ 0 h 477089"/>
              <a:gd name="connsiteX0" fmla="*/ 0 w 792576"/>
              <a:gd name="connsiteY0" fmla="*/ 0 h 477089"/>
              <a:gd name="connsiteX1" fmla="*/ 229492 w 792576"/>
              <a:gd name="connsiteY1" fmla="*/ 52 h 477089"/>
              <a:gd name="connsiteX2" fmla="*/ 792576 w 792576"/>
              <a:gd name="connsiteY2" fmla="*/ 0 h 477089"/>
              <a:gd name="connsiteX3" fmla="*/ 781942 w 792576"/>
              <a:gd name="connsiteY3" fmla="*/ 52 h 477089"/>
              <a:gd name="connsiteX4" fmla="*/ 792576 w 792576"/>
              <a:gd name="connsiteY4" fmla="*/ 477089 h 477089"/>
              <a:gd name="connsiteX5" fmla="*/ 0 w 792576"/>
              <a:gd name="connsiteY5" fmla="*/ 477089 h 477089"/>
              <a:gd name="connsiteX6" fmla="*/ 0 w 792576"/>
              <a:gd name="connsiteY6" fmla="*/ 0 h 477089"/>
              <a:gd name="connsiteX0" fmla="*/ 0 w 792576"/>
              <a:gd name="connsiteY0" fmla="*/ 0 h 477089"/>
              <a:gd name="connsiteX1" fmla="*/ 229492 w 792576"/>
              <a:gd name="connsiteY1" fmla="*/ 52 h 477089"/>
              <a:gd name="connsiteX2" fmla="*/ 591442 w 792576"/>
              <a:gd name="connsiteY2" fmla="*/ 52 h 477089"/>
              <a:gd name="connsiteX3" fmla="*/ 792576 w 792576"/>
              <a:gd name="connsiteY3" fmla="*/ 0 h 477089"/>
              <a:gd name="connsiteX4" fmla="*/ 781942 w 792576"/>
              <a:gd name="connsiteY4" fmla="*/ 52 h 477089"/>
              <a:gd name="connsiteX5" fmla="*/ 792576 w 792576"/>
              <a:gd name="connsiteY5" fmla="*/ 477089 h 477089"/>
              <a:gd name="connsiteX6" fmla="*/ 0 w 792576"/>
              <a:gd name="connsiteY6" fmla="*/ 477089 h 477089"/>
              <a:gd name="connsiteX7" fmla="*/ 0 w 792576"/>
              <a:gd name="connsiteY7" fmla="*/ 0 h 477089"/>
              <a:gd name="connsiteX0" fmla="*/ 19050 w 792576"/>
              <a:gd name="connsiteY0" fmla="*/ 180975 h 477089"/>
              <a:gd name="connsiteX1" fmla="*/ 229492 w 792576"/>
              <a:gd name="connsiteY1" fmla="*/ 52 h 477089"/>
              <a:gd name="connsiteX2" fmla="*/ 591442 w 792576"/>
              <a:gd name="connsiteY2" fmla="*/ 52 h 477089"/>
              <a:gd name="connsiteX3" fmla="*/ 792576 w 792576"/>
              <a:gd name="connsiteY3" fmla="*/ 0 h 477089"/>
              <a:gd name="connsiteX4" fmla="*/ 781942 w 792576"/>
              <a:gd name="connsiteY4" fmla="*/ 52 h 477089"/>
              <a:gd name="connsiteX5" fmla="*/ 792576 w 792576"/>
              <a:gd name="connsiteY5" fmla="*/ 477089 h 477089"/>
              <a:gd name="connsiteX6" fmla="*/ 0 w 792576"/>
              <a:gd name="connsiteY6" fmla="*/ 477089 h 477089"/>
              <a:gd name="connsiteX7" fmla="*/ 19050 w 792576"/>
              <a:gd name="connsiteY7" fmla="*/ 180975 h 477089"/>
              <a:gd name="connsiteX0" fmla="*/ 19050 w 792576"/>
              <a:gd name="connsiteY0" fmla="*/ 180975 h 477089"/>
              <a:gd name="connsiteX1" fmla="*/ 229492 w 792576"/>
              <a:gd name="connsiteY1" fmla="*/ 52 h 477089"/>
              <a:gd name="connsiteX2" fmla="*/ 258067 w 792576"/>
              <a:gd name="connsiteY2" fmla="*/ 171502 h 477089"/>
              <a:gd name="connsiteX3" fmla="*/ 591442 w 792576"/>
              <a:gd name="connsiteY3" fmla="*/ 52 h 477089"/>
              <a:gd name="connsiteX4" fmla="*/ 792576 w 792576"/>
              <a:gd name="connsiteY4" fmla="*/ 0 h 477089"/>
              <a:gd name="connsiteX5" fmla="*/ 781942 w 792576"/>
              <a:gd name="connsiteY5" fmla="*/ 52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19050 w 792576"/>
              <a:gd name="connsiteY8" fmla="*/ 180975 h 477089"/>
              <a:gd name="connsiteX0" fmla="*/ 19050 w 792576"/>
              <a:gd name="connsiteY0" fmla="*/ 209498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792576 w 792576"/>
              <a:gd name="connsiteY4" fmla="*/ 28523 h 505612"/>
              <a:gd name="connsiteX5" fmla="*/ 781942 w 792576"/>
              <a:gd name="connsiteY5" fmla="*/ 28575 h 505612"/>
              <a:gd name="connsiteX6" fmla="*/ 792576 w 792576"/>
              <a:gd name="connsiteY6" fmla="*/ 505612 h 505612"/>
              <a:gd name="connsiteX7" fmla="*/ 0 w 792576"/>
              <a:gd name="connsiteY7" fmla="*/ 505612 h 505612"/>
              <a:gd name="connsiteX8" fmla="*/ 19050 w 792576"/>
              <a:gd name="connsiteY8" fmla="*/ 209498 h 505612"/>
              <a:gd name="connsiteX0" fmla="*/ 19050 w 792576"/>
              <a:gd name="connsiteY0" fmla="*/ 209498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658117 w 792576"/>
              <a:gd name="connsiteY4" fmla="*/ 28575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19050 w 792576"/>
              <a:gd name="connsiteY9" fmla="*/ 209498 h 505612"/>
              <a:gd name="connsiteX0" fmla="*/ 19050 w 792576"/>
              <a:gd name="connsiteY0" fmla="*/ 209498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524767 w 792576"/>
              <a:gd name="connsiteY4" fmla="*/ 190500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19050 w 792576"/>
              <a:gd name="connsiteY9" fmla="*/ 209498 h 505612"/>
              <a:gd name="connsiteX0" fmla="*/ 19050 w 792576"/>
              <a:gd name="connsiteY0" fmla="*/ 209498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524767 w 792576"/>
              <a:gd name="connsiteY4" fmla="*/ 190500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19050 w 792576"/>
              <a:gd name="connsiteY9" fmla="*/ 209498 h 505612"/>
              <a:gd name="connsiteX0" fmla="*/ 0 w 811626"/>
              <a:gd name="connsiteY0" fmla="*/ 209498 h 505612"/>
              <a:gd name="connsiteX1" fmla="*/ 248542 w 811626"/>
              <a:gd name="connsiteY1" fmla="*/ 28575 h 505612"/>
              <a:gd name="connsiteX2" fmla="*/ 277117 w 811626"/>
              <a:gd name="connsiteY2" fmla="*/ 200025 h 505612"/>
              <a:gd name="connsiteX3" fmla="*/ 486667 w 811626"/>
              <a:gd name="connsiteY3" fmla="*/ 0 h 505612"/>
              <a:gd name="connsiteX4" fmla="*/ 543817 w 811626"/>
              <a:gd name="connsiteY4" fmla="*/ 190500 h 505612"/>
              <a:gd name="connsiteX5" fmla="*/ 811626 w 811626"/>
              <a:gd name="connsiteY5" fmla="*/ 28523 h 505612"/>
              <a:gd name="connsiteX6" fmla="*/ 800992 w 811626"/>
              <a:gd name="connsiteY6" fmla="*/ 28575 h 505612"/>
              <a:gd name="connsiteX7" fmla="*/ 811626 w 811626"/>
              <a:gd name="connsiteY7" fmla="*/ 505612 h 505612"/>
              <a:gd name="connsiteX8" fmla="*/ 19050 w 811626"/>
              <a:gd name="connsiteY8" fmla="*/ 505612 h 505612"/>
              <a:gd name="connsiteX9" fmla="*/ 0 w 811626"/>
              <a:gd name="connsiteY9" fmla="*/ 209498 h 505612"/>
              <a:gd name="connsiteX0" fmla="*/ 0 w 792576"/>
              <a:gd name="connsiteY0" fmla="*/ 219023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524767 w 792576"/>
              <a:gd name="connsiteY4" fmla="*/ 190500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0 w 792576"/>
              <a:gd name="connsiteY9" fmla="*/ 219023 h 505612"/>
              <a:gd name="connsiteX0" fmla="*/ 0 w 792576"/>
              <a:gd name="connsiteY0" fmla="*/ 219023 h 505612"/>
              <a:gd name="connsiteX1" fmla="*/ 229492 w 792576"/>
              <a:gd name="connsiteY1" fmla="*/ 28575 h 505612"/>
              <a:gd name="connsiteX2" fmla="*/ 267592 w 792576"/>
              <a:gd name="connsiteY2" fmla="*/ 190500 h 505612"/>
              <a:gd name="connsiteX3" fmla="*/ 467617 w 792576"/>
              <a:gd name="connsiteY3" fmla="*/ 0 h 505612"/>
              <a:gd name="connsiteX4" fmla="*/ 524767 w 792576"/>
              <a:gd name="connsiteY4" fmla="*/ 190500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0 w 792576"/>
              <a:gd name="connsiteY9" fmla="*/ 219023 h 505612"/>
              <a:gd name="connsiteX0" fmla="*/ 0 w 792576"/>
              <a:gd name="connsiteY0" fmla="*/ 219023 h 505612"/>
              <a:gd name="connsiteX1" fmla="*/ 229492 w 792576"/>
              <a:gd name="connsiteY1" fmla="*/ 28575 h 505612"/>
              <a:gd name="connsiteX2" fmla="*/ 267592 w 792576"/>
              <a:gd name="connsiteY2" fmla="*/ 190500 h 505612"/>
              <a:gd name="connsiteX3" fmla="*/ 467617 w 792576"/>
              <a:gd name="connsiteY3" fmla="*/ 0 h 505612"/>
              <a:gd name="connsiteX4" fmla="*/ 572392 w 792576"/>
              <a:gd name="connsiteY4" fmla="*/ 200025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0 w 792576"/>
              <a:gd name="connsiteY9" fmla="*/ 219023 h 505612"/>
              <a:gd name="connsiteX0" fmla="*/ 0 w 792576"/>
              <a:gd name="connsiteY0" fmla="*/ 238073 h 524662"/>
              <a:gd name="connsiteX1" fmla="*/ 229492 w 792576"/>
              <a:gd name="connsiteY1" fmla="*/ 47625 h 524662"/>
              <a:gd name="connsiteX2" fmla="*/ 267592 w 792576"/>
              <a:gd name="connsiteY2" fmla="*/ 209550 h 524662"/>
              <a:gd name="connsiteX3" fmla="*/ 629542 w 792576"/>
              <a:gd name="connsiteY3" fmla="*/ 0 h 524662"/>
              <a:gd name="connsiteX4" fmla="*/ 572392 w 792576"/>
              <a:gd name="connsiteY4" fmla="*/ 219075 h 524662"/>
              <a:gd name="connsiteX5" fmla="*/ 792576 w 792576"/>
              <a:gd name="connsiteY5" fmla="*/ 47573 h 524662"/>
              <a:gd name="connsiteX6" fmla="*/ 781942 w 792576"/>
              <a:gd name="connsiteY6" fmla="*/ 47625 h 524662"/>
              <a:gd name="connsiteX7" fmla="*/ 792576 w 792576"/>
              <a:gd name="connsiteY7" fmla="*/ 524662 h 524662"/>
              <a:gd name="connsiteX8" fmla="*/ 0 w 792576"/>
              <a:gd name="connsiteY8" fmla="*/ 524662 h 524662"/>
              <a:gd name="connsiteX9" fmla="*/ 0 w 792576"/>
              <a:gd name="connsiteY9" fmla="*/ 238073 h 524662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600967 w 792576"/>
              <a:gd name="connsiteY3" fmla="*/ 0 h 515137"/>
              <a:gd name="connsiteX4" fmla="*/ 572392 w 792576"/>
              <a:gd name="connsiteY4" fmla="*/ 20955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72392 w 792576"/>
              <a:gd name="connsiteY4" fmla="*/ 20955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81917 w 792576"/>
              <a:gd name="connsiteY4" fmla="*/ 180975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91442 w 792576"/>
              <a:gd name="connsiteY4" fmla="*/ 180975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600967 w 792576"/>
              <a:gd name="connsiteY4" fmla="*/ 19050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620017 w 792576"/>
              <a:gd name="connsiteY4" fmla="*/ 20955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43817 w 792576"/>
              <a:gd name="connsiteY4" fmla="*/ 20955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53342 w 792576"/>
              <a:gd name="connsiteY4" fmla="*/ 19050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190500 h 477089"/>
              <a:gd name="connsiteX1" fmla="*/ 229492 w 792576"/>
              <a:gd name="connsiteY1" fmla="*/ 52 h 477089"/>
              <a:gd name="connsiteX2" fmla="*/ 267592 w 792576"/>
              <a:gd name="connsiteY2" fmla="*/ 161977 h 477089"/>
              <a:gd name="connsiteX3" fmla="*/ 572392 w 792576"/>
              <a:gd name="connsiteY3" fmla="*/ 52 h 477089"/>
              <a:gd name="connsiteX4" fmla="*/ 55334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90500 h 477089"/>
              <a:gd name="connsiteX1" fmla="*/ 229492 w 792576"/>
              <a:gd name="connsiteY1" fmla="*/ 52 h 477089"/>
              <a:gd name="connsiteX2" fmla="*/ 267592 w 792576"/>
              <a:gd name="connsiteY2" fmla="*/ 161977 h 477089"/>
              <a:gd name="connsiteX3" fmla="*/ 572392 w 792576"/>
              <a:gd name="connsiteY3" fmla="*/ 52 h 477089"/>
              <a:gd name="connsiteX4" fmla="*/ 5342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90500 h 477089"/>
              <a:gd name="connsiteX1" fmla="*/ 229492 w 792576"/>
              <a:gd name="connsiteY1" fmla="*/ 52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342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90500 h 477089"/>
              <a:gd name="connsiteX1" fmla="*/ 315217 w 792576"/>
              <a:gd name="connsiteY1" fmla="*/ 9577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342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90500 h 477089"/>
              <a:gd name="connsiteX1" fmla="*/ 315217 w 792576"/>
              <a:gd name="connsiteY1" fmla="*/ 9577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61925 h 477089"/>
              <a:gd name="connsiteX1" fmla="*/ 315217 w 792576"/>
              <a:gd name="connsiteY1" fmla="*/ 9577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61925 h 477089"/>
              <a:gd name="connsiteX0" fmla="*/ 0 w 792576"/>
              <a:gd name="connsiteY0" fmla="*/ 171450 h 477089"/>
              <a:gd name="connsiteX1" fmla="*/ 315217 w 792576"/>
              <a:gd name="connsiteY1" fmla="*/ 9577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315217 w 792576"/>
              <a:gd name="connsiteY1" fmla="*/ 9577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315217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9530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43842 w 792576"/>
              <a:gd name="connsiteY6" fmla="*/ 142927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315217 w 792576"/>
              <a:gd name="connsiteY1" fmla="*/ 85777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96167 w 792576"/>
              <a:gd name="connsiteY2" fmla="*/ 14292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96167 w 792576"/>
              <a:gd name="connsiteY2" fmla="*/ 152452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6759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9616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2576" h="477089">
                <a:moveTo>
                  <a:pt x="0" y="171450"/>
                </a:moveTo>
                <a:cubicBezTo>
                  <a:pt x="98722" y="114317"/>
                  <a:pt x="321270" y="35"/>
                  <a:pt x="296167" y="52"/>
                </a:cubicBezTo>
                <a:cubicBezTo>
                  <a:pt x="308867" y="52"/>
                  <a:pt x="292992" y="142927"/>
                  <a:pt x="296167" y="161977"/>
                </a:cubicBezTo>
                <a:cubicBezTo>
                  <a:pt x="315217" y="146102"/>
                  <a:pt x="477142" y="54027"/>
                  <a:pt x="572392" y="52"/>
                </a:cubicBezTo>
                <a:lnTo>
                  <a:pt x="572392" y="152452"/>
                </a:lnTo>
                <a:lnTo>
                  <a:pt x="792576" y="0"/>
                </a:lnTo>
                <a:lnTo>
                  <a:pt x="792576" y="477089"/>
                </a:lnTo>
                <a:lnTo>
                  <a:pt x="0" y="477089"/>
                </a:lnTo>
                <a:lnTo>
                  <a:pt x="0" y="17145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</a:rPr>
              <a:t>вход</a:t>
            </a:r>
          </a:p>
        </p:txBody>
      </p:sp>
      <p:sp>
        <p:nvSpPr>
          <p:cNvPr id="162" name="Прямоугольник 161">
            <a:extLst>
              <a:ext uri="{FF2B5EF4-FFF2-40B4-BE49-F238E27FC236}">
                <a16:creationId xmlns:a16="http://schemas.microsoft.com/office/drawing/2014/main" id="{8D21B8AF-F51F-4126-AFF0-9EDD97E1A717}"/>
              </a:ext>
            </a:extLst>
          </p:cNvPr>
          <p:cNvSpPr/>
          <p:nvPr/>
        </p:nvSpPr>
        <p:spPr>
          <a:xfrm>
            <a:off x="918382" y="4995045"/>
            <a:ext cx="531269" cy="5989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офтальмолог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63" name="Прямоугольник 80">
            <a:extLst>
              <a:ext uri="{FF2B5EF4-FFF2-40B4-BE49-F238E27FC236}">
                <a16:creationId xmlns:a16="http://schemas.microsoft.com/office/drawing/2014/main" id="{C8962860-E5A6-4A2B-A957-92D809553398}"/>
              </a:ext>
            </a:extLst>
          </p:cNvPr>
          <p:cNvSpPr/>
          <p:nvPr/>
        </p:nvSpPr>
        <p:spPr>
          <a:xfrm>
            <a:off x="6892497" y="5026024"/>
            <a:ext cx="582767" cy="349853"/>
          </a:xfrm>
          <a:custGeom>
            <a:avLst/>
            <a:gdLst>
              <a:gd name="connsiteX0" fmla="*/ 0 w 792576"/>
              <a:gd name="connsiteY0" fmla="*/ 0 h 477089"/>
              <a:gd name="connsiteX1" fmla="*/ 792576 w 792576"/>
              <a:gd name="connsiteY1" fmla="*/ 0 h 477089"/>
              <a:gd name="connsiteX2" fmla="*/ 792576 w 792576"/>
              <a:gd name="connsiteY2" fmla="*/ 477089 h 477089"/>
              <a:gd name="connsiteX3" fmla="*/ 0 w 792576"/>
              <a:gd name="connsiteY3" fmla="*/ 477089 h 477089"/>
              <a:gd name="connsiteX4" fmla="*/ 0 w 792576"/>
              <a:gd name="connsiteY4" fmla="*/ 0 h 477089"/>
              <a:gd name="connsiteX0" fmla="*/ 0 w 792576"/>
              <a:gd name="connsiteY0" fmla="*/ 0 h 477089"/>
              <a:gd name="connsiteX1" fmla="*/ 792576 w 792576"/>
              <a:gd name="connsiteY1" fmla="*/ 0 h 477089"/>
              <a:gd name="connsiteX2" fmla="*/ 781942 w 792576"/>
              <a:gd name="connsiteY2" fmla="*/ 52 h 477089"/>
              <a:gd name="connsiteX3" fmla="*/ 792576 w 792576"/>
              <a:gd name="connsiteY3" fmla="*/ 477089 h 477089"/>
              <a:gd name="connsiteX4" fmla="*/ 0 w 792576"/>
              <a:gd name="connsiteY4" fmla="*/ 477089 h 477089"/>
              <a:gd name="connsiteX5" fmla="*/ 0 w 792576"/>
              <a:gd name="connsiteY5" fmla="*/ 0 h 477089"/>
              <a:gd name="connsiteX0" fmla="*/ 0 w 792576"/>
              <a:gd name="connsiteY0" fmla="*/ 0 h 477089"/>
              <a:gd name="connsiteX1" fmla="*/ 229492 w 792576"/>
              <a:gd name="connsiteY1" fmla="*/ 52 h 477089"/>
              <a:gd name="connsiteX2" fmla="*/ 792576 w 792576"/>
              <a:gd name="connsiteY2" fmla="*/ 0 h 477089"/>
              <a:gd name="connsiteX3" fmla="*/ 781942 w 792576"/>
              <a:gd name="connsiteY3" fmla="*/ 52 h 477089"/>
              <a:gd name="connsiteX4" fmla="*/ 792576 w 792576"/>
              <a:gd name="connsiteY4" fmla="*/ 477089 h 477089"/>
              <a:gd name="connsiteX5" fmla="*/ 0 w 792576"/>
              <a:gd name="connsiteY5" fmla="*/ 477089 h 477089"/>
              <a:gd name="connsiteX6" fmla="*/ 0 w 792576"/>
              <a:gd name="connsiteY6" fmla="*/ 0 h 477089"/>
              <a:gd name="connsiteX0" fmla="*/ 0 w 792576"/>
              <a:gd name="connsiteY0" fmla="*/ 0 h 477089"/>
              <a:gd name="connsiteX1" fmla="*/ 229492 w 792576"/>
              <a:gd name="connsiteY1" fmla="*/ 52 h 477089"/>
              <a:gd name="connsiteX2" fmla="*/ 591442 w 792576"/>
              <a:gd name="connsiteY2" fmla="*/ 52 h 477089"/>
              <a:gd name="connsiteX3" fmla="*/ 792576 w 792576"/>
              <a:gd name="connsiteY3" fmla="*/ 0 h 477089"/>
              <a:gd name="connsiteX4" fmla="*/ 781942 w 792576"/>
              <a:gd name="connsiteY4" fmla="*/ 52 h 477089"/>
              <a:gd name="connsiteX5" fmla="*/ 792576 w 792576"/>
              <a:gd name="connsiteY5" fmla="*/ 477089 h 477089"/>
              <a:gd name="connsiteX6" fmla="*/ 0 w 792576"/>
              <a:gd name="connsiteY6" fmla="*/ 477089 h 477089"/>
              <a:gd name="connsiteX7" fmla="*/ 0 w 792576"/>
              <a:gd name="connsiteY7" fmla="*/ 0 h 477089"/>
              <a:gd name="connsiteX0" fmla="*/ 19050 w 792576"/>
              <a:gd name="connsiteY0" fmla="*/ 180975 h 477089"/>
              <a:gd name="connsiteX1" fmla="*/ 229492 w 792576"/>
              <a:gd name="connsiteY1" fmla="*/ 52 h 477089"/>
              <a:gd name="connsiteX2" fmla="*/ 591442 w 792576"/>
              <a:gd name="connsiteY2" fmla="*/ 52 h 477089"/>
              <a:gd name="connsiteX3" fmla="*/ 792576 w 792576"/>
              <a:gd name="connsiteY3" fmla="*/ 0 h 477089"/>
              <a:gd name="connsiteX4" fmla="*/ 781942 w 792576"/>
              <a:gd name="connsiteY4" fmla="*/ 52 h 477089"/>
              <a:gd name="connsiteX5" fmla="*/ 792576 w 792576"/>
              <a:gd name="connsiteY5" fmla="*/ 477089 h 477089"/>
              <a:gd name="connsiteX6" fmla="*/ 0 w 792576"/>
              <a:gd name="connsiteY6" fmla="*/ 477089 h 477089"/>
              <a:gd name="connsiteX7" fmla="*/ 19050 w 792576"/>
              <a:gd name="connsiteY7" fmla="*/ 180975 h 477089"/>
              <a:gd name="connsiteX0" fmla="*/ 19050 w 792576"/>
              <a:gd name="connsiteY0" fmla="*/ 180975 h 477089"/>
              <a:gd name="connsiteX1" fmla="*/ 229492 w 792576"/>
              <a:gd name="connsiteY1" fmla="*/ 52 h 477089"/>
              <a:gd name="connsiteX2" fmla="*/ 258067 w 792576"/>
              <a:gd name="connsiteY2" fmla="*/ 171502 h 477089"/>
              <a:gd name="connsiteX3" fmla="*/ 591442 w 792576"/>
              <a:gd name="connsiteY3" fmla="*/ 52 h 477089"/>
              <a:gd name="connsiteX4" fmla="*/ 792576 w 792576"/>
              <a:gd name="connsiteY4" fmla="*/ 0 h 477089"/>
              <a:gd name="connsiteX5" fmla="*/ 781942 w 792576"/>
              <a:gd name="connsiteY5" fmla="*/ 52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19050 w 792576"/>
              <a:gd name="connsiteY8" fmla="*/ 180975 h 477089"/>
              <a:gd name="connsiteX0" fmla="*/ 19050 w 792576"/>
              <a:gd name="connsiteY0" fmla="*/ 209498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792576 w 792576"/>
              <a:gd name="connsiteY4" fmla="*/ 28523 h 505612"/>
              <a:gd name="connsiteX5" fmla="*/ 781942 w 792576"/>
              <a:gd name="connsiteY5" fmla="*/ 28575 h 505612"/>
              <a:gd name="connsiteX6" fmla="*/ 792576 w 792576"/>
              <a:gd name="connsiteY6" fmla="*/ 505612 h 505612"/>
              <a:gd name="connsiteX7" fmla="*/ 0 w 792576"/>
              <a:gd name="connsiteY7" fmla="*/ 505612 h 505612"/>
              <a:gd name="connsiteX8" fmla="*/ 19050 w 792576"/>
              <a:gd name="connsiteY8" fmla="*/ 209498 h 505612"/>
              <a:gd name="connsiteX0" fmla="*/ 19050 w 792576"/>
              <a:gd name="connsiteY0" fmla="*/ 209498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658117 w 792576"/>
              <a:gd name="connsiteY4" fmla="*/ 28575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19050 w 792576"/>
              <a:gd name="connsiteY9" fmla="*/ 209498 h 505612"/>
              <a:gd name="connsiteX0" fmla="*/ 19050 w 792576"/>
              <a:gd name="connsiteY0" fmla="*/ 209498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524767 w 792576"/>
              <a:gd name="connsiteY4" fmla="*/ 190500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19050 w 792576"/>
              <a:gd name="connsiteY9" fmla="*/ 209498 h 505612"/>
              <a:gd name="connsiteX0" fmla="*/ 19050 w 792576"/>
              <a:gd name="connsiteY0" fmla="*/ 209498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524767 w 792576"/>
              <a:gd name="connsiteY4" fmla="*/ 190500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19050 w 792576"/>
              <a:gd name="connsiteY9" fmla="*/ 209498 h 505612"/>
              <a:gd name="connsiteX0" fmla="*/ 0 w 811626"/>
              <a:gd name="connsiteY0" fmla="*/ 209498 h 505612"/>
              <a:gd name="connsiteX1" fmla="*/ 248542 w 811626"/>
              <a:gd name="connsiteY1" fmla="*/ 28575 h 505612"/>
              <a:gd name="connsiteX2" fmla="*/ 277117 w 811626"/>
              <a:gd name="connsiteY2" fmla="*/ 200025 h 505612"/>
              <a:gd name="connsiteX3" fmla="*/ 486667 w 811626"/>
              <a:gd name="connsiteY3" fmla="*/ 0 h 505612"/>
              <a:gd name="connsiteX4" fmla="*/ 543817 w 811626"/>
              <a:gd name="connsiteY4" fmla="*/ 190500 h 505612"/>
              <a:gd name="connsiteX5" fmla="*/ 811626 w 811626"/>
              <a:gd name="connsiteY5" fmla="*/ 28523 h 505612"/>
              <a:gd name="connsiteX6" fmla="*/ 800992 w 811626"/>
              <a:gd name="connsiteY6" fmla="*/ 28575 h 505612"/>
              <a:gd name="connsiteX7" fmla="*/ 811626 w 811626"/>
              <a:gd name="connsiteY7" fmla="*/ 505612 h 505612"/>
              <a:gd name="connsiteX8" fmla="*/ 19050 w 811626"/>
              <a:gd name="connsiteY8" fmla="*/ 505612 h 505612"/>
              <a:gd name="connsiteX9" fmla="*/ 0 w 811626"/>
              <a:gd name="connsiteY9" fmla="*/ 209498 h 505612"/>
              <a:gd name="connsiteX0" fmla="*/ 0 w 792576"/>
              <a:gd name="connsiteY0" fmla="*/ 219023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524767 w 792576"/>
              <a:gd name="connsiteY4" fmla="*/ 190500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0 w 792576"/>
              <a:gd name="connsiteY9" fmla="*/ 219023 h 505612"/>
              <a:gd name="connsiteX0" fmla="*/ 0 w 792576"/>
              <a:gd name="connsiteY0" fmla="*/ 219023 h 505612"/>
              <a:gd name="connsiteX1" fmla="*/ 229492 w 792576"/>
              <a:gd name="connsiteY1" fmla="*/ 28575 h 505612"/>
              <a:gd name="connsiteX2" fmla="*/ 267592 w 792576"/>
              <a:gd name="connsiteY2" fmla="*/ 190500 h 505612"/>
              <a:gd name="connsiteX3" fmla="*/ 467617 w 792576"/>
              <a:gd name="connsiteY3" fmla="*/ 0 h 505612"/>
              <a:gd name="connsiteX4" fmla="*/ 524767 w 792576"/>
              <a:gd name="connsiteY4" fmla="*/ 190500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0 w 792576"/>
              <a:gd name="connsiteY9" fmla="*/ 219023 h 505612"/>
              <a:gd name="connsiteX0" fmla="*/ 0 w 792576"/>
              <a:gd name="connsiteY0" fmla="*/ 219023 h 505612"/>
              <a:gd name="connsiteX1" fmla="*/ 229492 w 792576"/>
              <a:gd name="connsiteY1" fmla="*/ 28575 h 505612"/>
              <a:gd name="connsiteX2" fmla="*/ 267592 w 792576"/>
              <a:gd name="connsiteY2" fmla="*/ 190500 h 505612"/>
              <a:gd name="connsiteX3" fmla="*/ 467617 w 792576"/>
              <a:gd name="connsiteY3" fmla="*/ 0 h 505612"/>
              <a:gd name="connsiteX4" fmla="*/ 572392 w 792576"/>
              <a:gd name="connsiteY4" fmla="*/ 200025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0 w 792576"/>
              <a:gd name="connsiteY9" fmla="*/ 219023 h 505612"/>
              <a:gd name="connsiteX0" fmla="*/ 0 w 792576"/>
              <a:gd name="connsiteY0" fmla="*/ 238073 h 524662"/>
              <a:gd name="connsiteX1" fmla="*/ 229492 w 792576"/>
              <a:gd name="connsiteY1" fmla="*/ 47625 h 524662"/>
              <a:gd name="connsiteX2" fmla="*/ 267592 w 792576"/>
              <a:gd name="connsiteY2" fmla="*/ 209550 h 524662"/>
              <a:gd name="connsiteX3" fmla="*/ 629542 w 792576"/>
              <a:gd name="connsiteY3" fmla="*/ 0 h 524662"/>
              <a:gd name="connsiteX4" fmla="*/ 572392 w 792576"/>
              <a:gd name="connsiteY4" fmla="*/ 219075 h 524662"/>
              <a:gd name="connsiteX5" fmla="*/ 792576 w 792576"/>
              <a:gd name="connsiteY5" fmla="*/ 47573 h 524662"/>
              <a:gd name="connsiteX6" fmla="*/ 781942 w 792576"/>
              <a:gd name="connsiteY6" fmla="*/ 47625 h 524662"/>
              <a:gd name="connsiteX7" fmla="*/ 792576 w 792576"/>
              <a:gd name="connsiteY7" fmla="*/ 524662 h 524662"/>
              <a:gd name="connsiteX8" fmla="*/ 0 w 792576"/>
              <a:gd name="connsiteY8" fmla="*/ 524662 h 524662"/>
              <a:gd name="connsiteX9" fmla="*/ 0 w 792576"/>
              <a:gd name="connsiteY9" fmla="*/ 238073 h 524662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600967 w 792576"/>
              <a:gd name="connsiteY3" fmla="*/ 0 h 515137"/>
              <a:gd name="connsiteX4" fmla="*/ 572392 w 792576"/>
              <a:gd name="connsiteY4" fmla="*/ 20955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72392 w 792576"/>
              <a:gd name="connsiteY4" fmla="*/ 20955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81917 w 792576"/>
              <a:gd name="connsiteY4" fmla="*/ 180975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91442 w 792576"/>
              <a:gd name="connsiteY4" fmla="*/ 180975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600967 w 792576"/>
              <a:gd name="connsiteY4" fmla="*/ 19050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620017 w 792576"/>
              <a:gd name="connsiteY4" fmla="*/ 20955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43817 w 792576"/>
              <a:gd name="connsiteY4" fmla="*/ 20955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53342 w 792576"/>
              <a:gd name="connsiteY4" fmla="*/ 19050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190500 h 477089"/>
              <a:gd name="connsiteX1" fmla="*/ 229492 w 792576"/>
              <a:gd name="connsiteY1" fmla="*/ 52 h 477089"/>
              <a:gd name="connsiteX2" fmla="*/ 267592 w 792576"/>
              <a:gd name="connsiteY2" fmla="*/ 161977 h 477089"/>
              <a:gd name="connsiteX3" fmla="*/ 572392 w 792576"/>
              <a:gd name="connsiteY3" fmla="*/ 52 h 477089"/>
              <a:gd name="connsiteX4" fmla="*/ 55334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90500 h 477089"/>
              <a:gd name="connsiteX1" fmla="*/ 229492 w 792576"/>
              <a:gd name="connsiteY1" fmla="*/ 52 h 477089"/>
              <a:gd name="connsiteX2" fmla="*/ 267592 w 792576"/>
              <a:gd name="connsiteY2" fmla="*/ 161977 h 477089"/>
              <a:gd name="connsiteX3" fmla="*/ 572392 w 792576"/>
              <a:gd name="connsiteY3" fmla="*/ 52 h 477089"/>
              <a:gd name="connsiteX4" fmla="*/ 5342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90500 h 477089"/>
              <a:gd name="connsiteX1" fmla="*/ 229492 w 792576"/>
              <a:gd name="connsiteY1" fmla="*/ 52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342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90500 h 477089"/>
              <a:gd name="connsiteX1" fmla="*/ 315217 w 792576"/>
              <a:gd name="connsiteY1" fmla="*/ 9577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342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90500 h 477089"/>
              <a:gd name="connsiteX1" fmla="*/ 315217 w 792576"/>
              <a:gd name="connsiteY1" fmla="*/ 9577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61925 h 477089"/>
              <a:gd name="connsiteX1" fmla="*/ 315217 w 792576"/>
              <a:gd name="connsiteY1" fmla="*/ 9577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61925 h 477089"/>
              <a:gd name="connsiteX0" fmla="*/ 0 w 792576"/>
              <a:gd name="connsiteY0" fmla="*/ 171450 h 477089"/>
              <a:gd name="connsiteX1" fmla="*/ 315217 w 792576"/>
              <a:gd name="connsiteY1" fmla="*/ 9577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315217 w 792576"/>
              <a:gd name="connsiteY1" fmla="*/ 9577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315217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9530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43842 w 792576"/>
              <a:gd name="connsiteY6" fmla="*/ 142927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315217 w 792576"/>
              <a:gd name="connsiteY1" fmla="*/ 85777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96167 w 792576"/>
              <a:gd name="connsiteY2" fmla="*/ 14292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96167 w 792576"/>
              <a:gd name="connsiteY2" fmla="*/ 152452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6759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9616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2576" h="477089">
                <a:moveTo>
                  <a:pt x="0" y="171450"/>
                </a:moveTo>
                <a:cubicBezTo>
                  <a:pt x="98722" y="114317"/>
                  <a:pt x="321270" y="35"/>
                  <a:pt x="296167" y="52"/>
                </a:cubicBezTo>
                <a:cubicBezTo>
                  <a:pt x="308867" y="52"/>
                  <a:pt x="292992" y="142927"/>
                  <a:pt x="296167" y="161977"/>
                </a:cubicBezTo>
                <a:cubicBezTo>
                  <a:pt x="315217" y="146102"/>
                  <a:pt x="477142" y="54027"/>
                  <a:pt x="572392" y="52"/>
                </a:cubicBezTo>
                <a:lnTo>
                  <a:pt x="572392" y="152452"/>
                </a:lnTo>
                <a:lnTo>
                  <a:pt x="792576" y="0"/>
                </a:lnTo>
                <a:lnTo>
                  <a:pt x="792576" y="477089"/>
                </a:lnTo>
                <a:lnTo>
                  <a:pt x="0" y="477089"/>
                </a:lnTo>
                <a:lnTo>
                  <a:pt x="0" y="17145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выход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70" name="Полилиния 169"/>
          <p:cNvSpPr/>
          <p:nvPr/>
        </p:nvSpPr>
        <p:spPr>
          <a:xfrm>
            <a:off x="1691680" y="4510907"/>
            <a:ext cx="150758" cy="1438835"/>
          </a:xfrm>
          <a:custGeom>
            <a:avLst/>
            <a:gdLst>
              <a:gd name="connsiteX0" fmla="*/ 68559 w 150758"/>
              <a:gd name="connsiteY0" fmla="*/ 0 h 1438835"/>
              <a:gd name="connsiteX1" fmla="*/ 1324 w 150758"/>
              <a:gd name="connsiteY1" fmla="*/ 188259 h 1438835"/>
              <a:gd name="connsiteX2" fmla="*/ 122347 w 150758"/>
              <a:gd name="connsiteY2" fmla="*/ 443753 h 1438835"/>
              <a:gd name="connsiteX3" fmla="*/ 41665 w 150758"/>
              <a:gd name="connsiteY3" fmla="*/ 672353 h 1438835"/>
              <a:gd name="connsiteX4" fmla="*/ 135794 w 150758"/>
              <a:gd name="connsiteY4" fmla="*/ 887506 h 1438835"/>
              <a:gd name="connsiteX5" fmla="*/ 82006 w 150758"/>
              <a:gd name="connsiteY5" fmla="*/ 1102659 h 1438835"/>
              <a:gd name="connsiteX6" fmla="*/ 149241 w 150758"/>
              <a:gd name="connsiteY6" fmla="*/ 1264024 h 1438835"/>
              <a:gd name="connsiteX7" fmla="*/ 122347 w 150758"/>
              <a:gd name="connsiteY7" fmla="*/ 1438835 h 1438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758" h="1438835">
                <a:moveTo>
                  <a:pt x="68559" y="0"/>
                </a:moveTo>
                <a:cubicBezTo>
                  <a:pt x="30459" y="57150"/>
                  <a:pt x="-7641" y="114300"/>
                  <a:pt x="1324" y="188259"/>
                </a:cubicBezTo>
                <a:cubicBezTo>
                  <a:pt x="10289" y="262218"/>
                  <a:pt x="115624" y="363071"/>
                  <a:pt x="122347" y="443753"/>
                </a:cubicBezTo>
                <a:cubicBezTo>
                  <a:pt x="129070" y="524435"/>
                  <a:pt x="39424" y="598394"/>
                  <a:pt x="41665" y="672353"/>
                </a:cubicBezTo>
                <a:cubicBezTo>
                  <a:pt x="43906" y="746312"/>
                  <a:pt x="129071" y="815789"/>
                  <a:pt x="135794" y="887506"/>
                </a:cubicBezTo>
                <a:cubicBezTo>
                  <a:pt x="142517" y="959223"/>
                  <a:pt x="79765" y="1039906"/>
                  <a:pt x="82006" y="1102659"/>
                </a:cubicBezTo>
                <a:cubicBezTo>
                  <a:pt x="84247" y="1165412"/>
                  <a:pt x="142518" y="1207995"/>
                  <a:pt x="149241" y="1264024"/>
                </a:cubicBezTo>
                <a:cubicBezTo>
                  <a:pt x="155964" y="1320053"/>
                  <a:pt x="139155" y="1379444"/>
                  <a:pt x="122347" y="143883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/>
          </a:p>
        </p:txBody>
      </p:sp>
      <p:sp>
        <p:nvSpPr>
          <p:cNvPr id="171" name="Полилиния 170"/>
          <p:cNvSpPr/>
          <p:nvPr/>
        </p:nvSpPr>
        <p:spPr>
          <a:xfrm>
            <a:off x="1979712" y="4509120"/>
            <a:ext cx="150758" cy="1438835"/>
          </a:xfrm>
          <a:custGeom>
            <a:avLst/>
            <a:gdLst>
              <a:gd name="connsiteX0" fmla="*/ 68559 w 150758"/>
              <a:gd name="connsiteY0" fmla="*/ 0 h 1438835"/>
              <a:gd name="connsiteX1" fmla="*/ 1324 w 150758"/>
              <a:gd name="connsiteY1" fmla="*/ 188259 h 1438835"/>
              <a:gd name="connsiteX2" fmla="*/ 122347 w 150758"/>
              <a:gd name="connsiteY2" fmla="*/ 443753 h 1438835"/>
              <a:gd name="connsiteX3" fmla="*/ 41665 w 150758"/>
              <a:gd name="connsiteY3" fmla="*/ 672353 h 1438835"/>
              <a:gd name="connsiteX4" fmla="*/ 135794 w 150758"/>
              <a:gd name="connsiteY4" fmla="*/ 887506 h 1438835"/>
              <a:gd name="connsiteX5" fmla="*/ 82006 w 150758"/>
              <a:gd name="connsiteY5" fmla="*/ 1102659 h 1438835"/>
              <a:gd name="connsiteX6" fmla="*/ 149241 w 150758"/>
              <a:gd name="connsiteY6" fmla="*/ 1264024 h 1438835"/>
              <a:gd name="connsiteX7" fmla="*/ 122347 w 150758"/>
              <a:gd name="connsiteY7" fmla="*/ 1438835 h 1438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758" h="1438835">
                <a:moveTo>
                  <a:pt x="68559" y="0"/>
                </a:moveTo>
                <a:cubicBezTo>
                  <a:pt x="30459" y="57150"/>
                  <a:pt x="-7641" y="114300"/>
                  <a:pt x="1324" y="188259"/>
                </a:cubicBezTo>
                <a:cubicBezTo>
                  <a:pt x="10289" y="262218"/>
                  <a:pt x="115624" y="363071"/>
                  <a:pt x="122347" y="443753"/>
                </a:cubicBezTo>
                <a:cubicBezTo>
                  <a:pt x="129070" y="524435"/>
                  <a:pt x="39424" y="598394"/>
                  <a:pt x="41665" y="672353"/>
                </a:cubicBezTo>
                <a:cubicBezTo>
                  <a:pt x="43906" y="746312"/>
                  <a:pt x="129071" y="815789"/>
                  <a:pt x="135794" y="887506"/>
                </a:cubicBezTo>
                <a:cubicBezTo>
                  <a:pt x="142517" y="959223"/>
                  <a:pt x="79765" y="1039906"/>
                  <a:pt x="82006" y="1102659"/>
                </a:cubicBezTo>
                <a:cubicBezTo>
                  <a:pt x="84247" y="1165412"/>
                  <a:pt x="142518" y="1207995"/>
                  <a:pt x="149241" y="1264024"/>
                </a:cubicBezTo>
                <a:cubicBezTo>
                  <a:pt x="155964" y="1320053"/>
                  <a:pt x="139155" y="1379444"/>
                  <a:pt x="122347" y="143883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/>
          </a:p>
        </p:txBody>
      </p:sp>
      <p:sp>
        <p:nvSpPr>
          <p:cNvPr id="172" name="Прямоугольник 171">
            <a:extLst>
              <a:ext uri="{FF2B5EF4-FFF2-40B4-BE49-F238E27FC236}">
                <a16:creationId xmlns:a16="http://schemas.microsoft.com/office/drawing/2014/main" id="{8D21B8AF-F51F-4126-AFF0-9EDD97E1A717}"/>
              </a:ext>
            </a:extLst>
          </p:cNvPr>
          <p:cNvSpPr/>
          <p:nvPr/>
        </p:nvSpPr>
        <p:spPr>
          <a:xfrm>
            <a:off x="2521160" y="4951651"/>
            <a:ext cx="591675" cy="5989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900" dirty="0" err="1" smtClean="0">
                <a:solidFill>
                  <a:schemeClr val="tx1"/>
                </a:solidFill>
              </a:rPr>
              <a:t>Дн</a:t>
            </a:r>
            <a:r>
              <a:rPr lang="ru-RU" sz="900" dirty="0" smtClean="0">
                <a:solidFill>
                  <a:schemeClr val="tx1"/>
                </a:solidFill>
              </a:rPr>
              <a:t>. </a:t>
            </a:r>
            <a:r>
              <a:rPr lang="ru-RU" sz="900" dirty="0" err="1">
                <a:solidFill>
                  <a:schemeClr val="tx1"/>
                </a:solidFill>
              </a:rPr>
              <a:t>с</a:t>
            </a:r>
            <a:r>
              <a:rPr lang="ru-RU" sz="900" dirty="0" err="1" smtClean="0">
                <a:solidFill>
                  <a:schemeClr val="tx1"/>
                </a:solidFill>
              </a:rPr>
              <a:t>тац</a:t>
            </a:r>
            <a:r>
              <a:rPr lang="ru-RU" sz="9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73" name="Прямоугольник 172">
            <a:extLst>
              <a:ext uri="{FF2B5EF4-FFF2-40B4-BE49-F238E27FC236}">
                <a16:creationId xmlns:a16="http://schemas.microsoft.com/office/drawing/2014/main" id="{8D21B8AF-F51F-4126-AFF0-9EDD97E1A717}"/>
              </a:ext>
            </a:extLst>
          </p:cNvPr>
          <p:cNvSpPr/>
          <p:nvPr/>
        </p:nvSpPr>
        <p:spPr>
          <a:xfrm>
            <a:off x="4320023" y="4951651"/>
            <a:ext cx="547121" cy="5989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ФИЗИО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74" name="Прямоугольник 173">
            <a:extLst>
              <a:ext uri="{FF2B5EF4-FFF2-40B4-BE49-F238E27FC236}">
                <a16:creationId xmlns:a16="http://schemas.microsoft.com/office/drawing/2014/main" id="{8D21B8AF-F51F-4126-AFF0-9EDD97E1A717}"/>
              </a:ext>
            </a:extLst>
          </p:cNvPr>
          <p:cNvSpPr/>
          <p:nvPr/>
        </p:nvSpPr>
        <p:spPr>
          <a:xfrm>
            <a:off x="6063203" y="4970522"/>
            <a:ext cx="458744" cy="5989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900" dirty="0" err="1" smtClean="0">
                <a:solidFill>
                  <a:schemeClr val="tx1"/>
                </a:solidFill>
              </a:rPr>
              <a:t>Дн</a:t>
            </a:r>
            <a:r>
              <a:rPr lang="ru-RU" sz="900" dirty="0" smtClean="0">
                <a:solidFill>
                  <a:schemeClr val="tx1"/>
                </a:solidFill>
              </a:rPr>
              <a:t>. </a:t>
            </a:r>
            <a:r>
              <a:rPr lang="ru-RU" sz="900" dirty="0" err="1">
                <a:solidFill>
                  <a:schemeClr val="tx1"/>
                </a:solidFill>
              </a:rPr>
              <a:t>с</a:t>
            </a:r>
            <a:r>
              <a:rPr lang="ru-RU" sz="900" dirty="0" err="1" smtClean="0">
                <a:solidFill>
                  <a:schemeClr val="tx1"/>
                </a:solidFill>
              </a:rPr>
              <a:t>тац</a:t>
            </a:r>
            <a:r>
              <a:rPr lang="ru-RU" sz="900" dirty="0" smtClean="0">
                <a:solidFill>
                  <a:schemeClr val="tx1"/>
                </a:solidFill>
              </a:rPr>
              <a:t>.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2068304" y="5055481"/>
            <a:ext cx="990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2</a:t>
            </a:r>
            <a:r>
              <a:rPr lang="en-US" sz="900" dirty="0" smtClean="0"/>
              <a:t>’</a:t>
            </a:r>
            <a:endParaRPr lang="en-US" sz="900" dirty="0"/>
          </a:p>
          <a:p>
            <a:r>
              <a:rPr lang="en-US" sz="900" dirty="0" smtClean="0"/>
              <a:t>120</a:t>
            </a:r>
            <a:r>
              <a:rPr lang="ru-RU" sz="900" dirty="0" smtClean="0"/>
              <a:t>м</a:t>
            </a:r>
            <a:endParaRPr lang="ru-RU" sz="900" dirty="0"/>
          </a:p>
        </p:txBody>
      </p:sp>
      <p:sp>
        <p:nvSpPr>
          <p:cNvPr id="176" name="Равнобедренный треугольник 175">
            <a:extLst>
              <a:ext uri="{FF2B5EF4-FFF2-40B4-BE49-F238E27FC236}">
                <a16:creationId xmlns:a16="http://schemas.microsoft.com/office/drawing/2014/main" id="{813FEF22-62E7-4D63-9500-607160FD3265}"/>
              </a:ext>
            </a:extLst>
          </p:cNvPr>
          <p:cNvSpPr/>
          <p:nvPr/>
        </p:nvSpPr>
        <p:spPr>
          <a:xfrm>
            <a:off x="2195903" y="5271984"/>
            <a:ext cx="642194" cy="559445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77" name="Равнобедренный треугольник 176">
            <a:extLst>
              <a:ext uri="{FF2B5EF4-FFF2-40B4-BE49-F238E27FC236}">
                <a16:creationId xmlns:a16="http://schemas.microsoft.com/office/drawing/2014/main" id="{813FEF22-62E7-4D63-9500-607160FD3265}"/>
              </a:ext>
            </a:extLst>
          </p:cNvPr>
          <p:cNvSpPr/>
          <p:nvPr/>
        </p:nvSpPr>
        <p:spPr>
          <a:xfrm>
            <a:off x="3995936" y="5238628"/>
            <a:ext cx="642194" cy="559445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3887805" y="5072496"/>
            <a:ext cx="495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1’</a:t>
            </a:r>
            <a:endParaRPr lang="en-US" sz="900" dirty="0"/>
          </a:p>
          <a:p>
            <a:r>
              <a:rPr lang="ru-RU" sz="900" dirty="0" smtClean="0"/>
              <a:t>60м</a:t>
            </a:r>
            <a:endParaRPr lang="ru-RU" sz="900" dirty="0"/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813FEF22-62E7-4D63-9500-607160FD3265}"/>
              </a:ext>
            </a:extLst>
          </p:cNvPr>
          <p:cNvSpPr/>
          <p:nvPr/>
        </p:nvSpPr>
        <p:spPr>
          <a:xfrm>
            <a:off x="5744523" y="5271042"/>
            <a:ext cx="642194" cy="559445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6157012" y="5346235"/>
            <a:ext cx="10593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3</a:t>
            </a:r>
            <a:r>
              <a:rPr lang="en-US" sz="900" dirty="0" smtClean="0"/>
              <a:t>’</a:t>
            </a:r>
            <a:r>
              <a:rPr lang="ru-RU" sz="900" dirty="0" smtClean="0"/>
              <a:t>-5</a:t>
            </a:r>
            <a:r>
              <a:rPr lang="en-US" sz="900" dirty="0" smtClean="0"/>
              <a:t>’</a:t>
            </a:r>
            <a:endParaRPr lang="ru-RU" sz="900" dirty="0"/>
          </a:p>
        </p:txBody>
      </p:sp>
      <p:sp>
        <p:nvSpPr>
          <p:cNvPr id="181" name="TextBox 180"/>
          <p:cNvSpPr txBox="1"/>
          <p:nvPr/>
        </p:nvSpPr>
        <p:spPr>
          <a:xfrm>
            <a:off x="4401548" y="5299820"/>
            <a:ext cx="10593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10</a:t>
            </a:r>
            <a:r>
              <a:rPr lang="en-US" sz="900" dirty="0" smtClean="0"/>
              <a:t>’</a:t>
            </a:r>
            <a:endParaRPr lang="ru-RU" sz="900" dirty="0"/>
          </a:p>
        </p:txBody>
      </p:sp>
      <p:sp>
        <p:nvSpPr>
          <p:cNvPr id="190" name="TextBox 189"/>
          <p:cNvSpPr txBox="1"/>
          <p:nvPr/>
        </p:nvSpPr>
        <p:spPr>
          <a:xfrm>
            <a:off x="1093398" y="5336681"/>
            <a:ext cx="10593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5</a:t>
            </a:r>
            <a:r>
              <a:rPr lang="en-US" sz="900" dirty="0" smtClean="0"/>
              <a:t>’</a:t>
            </a:r>
            <a:endParaRPr lang="ru-RU" sz="900" dirty="0"/>
          </a:p>
        </p:txBody>
      </p:sp>
      <p:sp>
        <p:nvSpPr>
          <p:cNvPr id="192" name="TextBox 191"/>
          <p:cNvSpPr txBox="1"/>
          <p:nvPr/>
        </p:nvSpPr>
        <p:spPr>
          <a:xfrm>
            <a:off x="2165608" y="5499560"/>
            <a:ext cx="682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/>
              <a:t>0</a:t>
            </a:r>
            <a:r>
              <a:rPr lang="en-US" sz="900" dirty="0" smtClean="0"/>
              <a:t>-</a:t>
            </a:r>
            <a:r>
              <a:rPr lang="ru-RU" sz="900" dirty="0" smtClean="0"/>
              <a:t>1</a:t>
            </a:r>
            <a:r>
              <a:rPr lang="en-US" sz="900" dirty="0" smtClean="0"/>
              <a:t> </a:t>
            </a:r>
            <a:r>
              <a:rPr lang="ru-RU" sz="900" dirty="0" smtClean="0"/>
              <a:t>человек</a:t>
            </a:r>
            <a:endParaRPr lang="ru-RU" sz="900" dirty="0"/>
          </a:p>
        </p:txBody>
      </p:sp>
      <p:sp>
        <p:nvSpPr>
          <p:cNvPr id="193" name="TextBox 192"/>
          <p:cNvSpPr txBox="1"/>
          <p:nvPr/>
        </p:nvSpPr>
        <p:spPr>
          <a:xfrm>
            <a:off x="2570675" y="5283376"/>
            <a:ext cx="10593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20-25</a:t>
            </a:r>
            <a:r>
              <a:rPr lang="en-US" sz="1200" dirty="0" smtClean="0"/>
              <a:t>’</a:t>
            </a:r>
            <a:endParaRPr lang="ru-RU" sz="1200" dirty="0"/>
          </a:p>
        </p:txBody>
      </p:sp>
      <p:sp>
        <p:nvSpPr>
          <p:cNvPr id="194" name="TextBox 193"/>
          <p:cNvSpPr txBox="1"/>
          <p:nvPr/>
        </p:nvSpPr>
        <p:spPr>
          <a:xfrm>
            <a:off x="3998573" y="5451424"/>
            <a:ext cx="682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/>
              <a:t>0</a:t>
            </a:r>
            <a:r>
              <a:rPr lang="en-US" sz="900" dirty="0" smtClean="0"/>
              <a:t>-</a:t>
            </a:r>
            <a:r>
              <a:rPr lang="ru-RU" sz="900" dirty="0" smtClean="0"/>
              <a:t>1</a:t>
            </a:r>
            <a:r>
              <a:rPr lang="en-US" sz="900" dirty="0" smtClean="0"/>
              <a:t> </a:t>
            </a:r>
            <a:r>
              <a:rPr lang="ru-RU" sz="900" dirty="0" smtClean="0"/>
              <a:t>человек</a:t>
            </a:r>
            <a:endParaRPr lang="ru-RU" sz="900" dirty="0"/>
          </a:p>
        </p:txBody>
      </p:sp>
      <p:sp>
        <p:nvSpPr>
          <p:cNvPr id="195" name="TextBox 194"/>
          <p:cNvSpPr txBox="1"/>
          <p:nvPr/>
        </p:nvSpPr>
        <p:spPr>
          <a:xfrm>
            <a:off x="5724128" y="5494377"/>
            <a:ext cx="682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/>
              <a:t>0</a:t>
            </a:r>
            <a:r>
              <a:rPr lang="en-US" sz="900" dirty="0" smtClean="0"/>
              <a:t>-</a:t>
            </a:r>
            <a:r>
              <a:rPr lang="ru-RU" sz="900" dirty="0" smtClean="0"/>
              <a:t>1</a:t>
            </a:r>
          </a:p>
          <a:p>
            <a:pPr algn="ctr"/>
            <a:r>
              <a:rPr lang="ru-RU" sz="900" dirty="0" smtClean="0"/>
              <a:t>человек</a:t>
            </a:r>
            <a:endParaRPr lang="ru-RU" sz="900" dirty="0"/>
          </a:p>
        </p:txBody>
      </p:sp>
      <p:sp>
        <p:nvSpPr>
          <p:cNvPr id="199" name="TextBox 198"/>
          <p:cNvSpPr txBox="1"/>
          <p:nvPr/>
        </p:nvSpPr>
        <p:spPr>
          <a:xfrm>
            <a:off x="1411252" y="5039873"/>
            <a:ext cx="990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1</a:t>
            </a:r>
            <a:r>
              <a:rPr lang="en-US" sz="1000" dirty="0" smtClean="0"/>
              <a:t>’</a:t>
            </a:r>
            <a:endParaRPr lang="en-US" sz="1000" dirty="0"/>
          </a:p>
          <a:p>
            <a:r>
              <a:rPr lang="en-US" sz="1000" dirty="0" smtClean="0"/>
              <a:t>5</a:t>
            </a:r>
            <a:r>
              <a:rPr lang="ru-RU" sz="1000" dirty="0" smtClean="0"/>
              <a:t>0м</a:t>
            </a:r>
            <a:endParaRPr lang="ru-RU" sz="1000" dirty="0"/>
          </a:p>
        </p:txBody>
      </p:sp>
      <p:sp>
        <p:nvSpPr>
          <p:cNvPr id="200" name="TextBox 199"/>
          <p:cNvSpPr txBox="1"/>
          <p:nvPr/>
        </p:nvSpPr>
        <p:spPr>
          <a:xfrm>
            <a:off x="510738" y="5049337"/>
            <a:ext cx="389316" cy="375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/>
              <a:t>1</a:t>
            </a:r>
            <a:r>
              <a:rPr lang="ru-RU" sz="900" dirty="0" smtClean="0"/>
              <a:t>,5</a:t>
            </a:r>
            <a:r>
              <a:rPr lang="en-US" sz="900" dirty="0" smtClean="0"/>
              <a:t>’</a:t>
            </a:r>
            <a:endParaRPr lang="en-US" sz="900" dirty="0"/>
          </a:p>
          <a:p>
            <a:r>
              <a:rPr lang="ru-RU" sz="900" dirty="0" smtClean="0"/>
              <a:t>80м</a:t>
            </a:r>
            <a:endParaRPr lang="ru-RU" sz="900" dirty="0"/>
          </a:p>
        </p:txBody>
      </p:sp>
      <p:sp>
        <p:nvSpPr>
          <p:cNvPr id="201" name="TextBox 200"/>
          <p:cNvSpPr txBox="1"/>
          <p:nvPr/>
        </p:nvSpPr>
        <p:spPr>
          <a:xfrm>
            <a:off x="3079754" y="5076983"/>
            <a:ext cx="990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1,5’</a:t>
            </a:r>
            <a:endParaRPr lang="en-US" sz="900" dirty="0"/>
          </a:p>
          <a:p>
            <a:r>
              <a:rPr lang="ru-RU" sz="900" dirty="0" smtClean="0"/>
              <a:t>90м</a:t>
            </a:r>
            <a:endParaRPr lang="ru-RU" sz="900" dirty="0"/>
          </a:p>
        </p:txBody>
      </p:sp>
      <p:sp>
        <p:nvSpPr>
          <p:cNvPr id="202" name="TextBox 201"/>
          <p:cNvSpPr txBox="1"/>
          <p:nvPr/>
        </p:nvSpPr>
        <p:spPr>
          <a:xfrm>
            <a:off x="4811543" y="5075497"/>
            <a:ext cx="990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0,4</a:t>
            </a:r>
            <a:r>
              <a:rPr lang="en-US" sz="900" dirty="0" smtClean="0"/>
              <a:t>’</a:t>
            </a:r>
            <a:endParaRPr lang="ru-RU" sz="900" dirty="0"/>
          </a:p>
          <a:p>
            <a:r>
              <a:rPr lang="ru-RU" sz="900" dirty="0" smtClean="0"/>
              <a:t>20м</a:t>
            </a:r>
            <a:endParaRPr lang="ru-RU" sz="900" dirty="0"/>
          </a:p>
        </p:txBody>
      </p:sp>
      <p:sp>
        <p:nvSpPr>
          <p:cNvPr id="203" name="TextBox 202"/>
          <p:cNvSpPr txBox="1"/>
          <p:nvPr/>
        </p:nvSpPr>
        <p:spPr>
          <a:xfrm>
            <a:off x="5698611" y="5065031"/>
            <a:ext cx="38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0,</a:t>
            </a:r>
            <a:r>
              <a:rPr lang="en-US" sz="900" dirty="0" smtClean="0"/>
              <a:t>4’</a:t>
            </a:r>
            <a:endParaRPr lang="en-US" sz="900" dirty="0"/>
          </a:p>
          <a:p>
            <a:r>
              <a:rPr lang="ru-RU" sz="900" dirty="0" smtClean="0"/>
              <a:t>2</a:t>
            </a:r>
            <a:r>
              <a:rPr lang="en-US" sz="900" dirty="0" smtClean="0"/>
              <a:t>0</a:t>
            </a:r>
            <a:r>
              <a:rPr lang="ru-RU" sz="900" dirty="0" smtClean="0"/>
              <a:t>м</a:t>
            </a:r>
            <a:endParaRPr lang="ru-RU" sz="900" dirty="0"/>
          </a:p>
        </p:txBody>
      </p:sp>
      <p:sp>
        <p:nvSpPr>
          <p:cNvPr id="204" name="TextBox 203"/>
          <p:cNvSpPr txBox="1"/>
          <p:nvPr/>
        </p:nvSpPr>
        <p:spPr>
          <a:xfrm>
            <a:off x="6474305" y="5074241"/>
            <a:ext cx="990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2</a:t>
            </a:r>
            <a:r>
              <a:rPr lang="en-US" sz="900" dirty="0" smtClean="0"/>
              <a:t>’</a:t>
            </a:r>
            <a:endParaRPr lang="en-US" sz="900" dirty="0"/>
          </a:p>
          <a:p>
            <a:r>
              <a:rPr lang="ru-RU" sz="900" dirty="0" smtClean="0"/>
              <a:t>120м</a:t>
            </a:r>
            <a:endParaRPr lang="ru-RU" sz="900" dirty="0"/>
          </a:p>
        </p:txBody>
      </p:sp>
      <p:sp>
        <p:nvSpPr>
          <p:cNvPr id="205" name="Прямоугольник 204">
            <a:extLst>
              <a:ext uri="{FF2B5EF4-FFF2-40B4-BE49-F238E27FC236}">
                <a16:creationId xmlns:a16="http://schemas.microsoft.com/office/drawing/2014/main" id="{8D21B8AF-F51F-4126-AFF0-9EDD97E1A717}"/>
              </a:ext>
            </a:extLst>
          </p:cNvPr>
          <p:cNvSpPr/>
          <p:nvPr/>
        </p:nvSpPr>
        <p:spPr>
          <a:xfrm>
            <a:off x="3468741" y="4955417"/>
            <a:ext cx="468000" cy="5989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тренажеры</a:t>
            </a:r>
          </a:p>
        </p:txBody>
      </p:sp>
      <p:sp>
        <p:nvSpPr>
          <p:cNvPr id="206" name="Прямоугольник 205">
            <a:extLst>
              <a:ext uri="{FF2B5EF4-FFF2-40B4-BE49-F238E27FC236}">
                <a16:creationId xmlns:a16="http://schemas.microsoft.com/office/drawing/2014/main" id="{8D21B8AF-F51F-4126-AFF0-9EDD97E1A717}"/>
              </a:ext>
            </a:extLst>
          </p:cNvPr>
          <p:cNvSpPr/>
          <p:nvPr/>
        </p:nvSpPr>
        <p:spPr>
          <a:xfrm>
            <a:off x="5189695" y="4944534"/>
            <a:ext cx="578448" cy="5989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массаж</a:t>
            </a:r>
          </a:p>
        </p:txBody>
      </p:sp>
      <p:sp>
        <p:nvSpPr>
          <p:cNvPr id="207" name="Равнобедренный треугольник 206">
            <a:extLst>
              <a:ext uri="{FF2B5EF4-FFF2-40B4-BE49-F238E27FC236}">
                <a16:creationId xmlns:a16="http://schemas.microsoft.com/office/drawing/2014/main" id="{813FEF22-62E7-4D63-9500-607160FD3265}"/>
              </a:ext>
            </a:extLst>
          </p:cNvPr>
          <p:cNvSpPr/>
          <p:nvPr/>
        </p:nvSpPr>
        <p:spPr>
          <a:xfrm>
            <a:off x="3150199" y="5251128"/>
            <a:ext cx="642194" cy="559445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208" name="Равнобедренный треугольник 207">
            <a:extLst>
              <a:ext uri="{FF2B5EF4-FFF2-40B4-BE49-F238E27FC236}">
                <a16:creationId xmlns:a16="http://schemas.microsoft.com/office/drawing/2014/main" id="{813FEF22-62E7-4D63-9500-607160FD3265}"/>
              </a:ext>
            </a:extLst>
          </p:cNvPr>
          <p:cNvSpPr/>
          <p:nvPr/>
        </p:nvSpPr>
        <p:spPr>
          <a:xfrm>
            <a:off x="4860032" y="5250417"/>
            <a:ext cx="642194" cy="559445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209" name="TextBox 208"/>
          <p:cNvSpPr txBox="1"/>
          <p:nvPr/>
        </p:nvSpPr>
        <p:spPr>
          <a:xfrm>
            <a:off x="3131840" y="5467731"/>
            <a:ext cx="682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/>
              <a:t>0</a:t>
            </a:r>
            <a:r>
              <a:rPr lang="en-US" sz="900" dirty="0" smtClean="0"/>
              <a:t>-</a:t>
            </a:r>
            <a:r>
              <a:rPr lang="ru-RU" sz="900" dirty="0" smtClean="0"/>
              <a:t>1</a:t>
            </a:r>
            <a:r>
              <a:rPr lang="en-US" sz="900" dirty="0" smtClean="0"/>
              <a:t> </a:t>
            </a:r>
            <a:r>
              <a:rPr lang="ru-RU" sz="900" dirty="0" smtClean="0"/>
              <a:t>человек</a:t>
            </a:r>
            <a:endParaRPr lang="ru-RU" sz="900" dirty="0"/>
          </a:p>
        </p:txBody>
      </p:sp>
      <p:sp>
        <p:nvSpPr>
          <p:cNvPr id="211" name="TextBox 210"/>
          <p:cNvSpPr txBox="1"/>
          <p:nvPr/>
        </p:nvSpPr>
        <p:spPr>
          <a:xfrm>
            <a:off x="4848203" y="5480548"/>
            <a:ext cx="682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/>
              <a:t>0</a:t>
            </a:r>
            <a:r>
              <a:rPr lang="en-US" sz="900" dirty="0" smtClean="0"/>
              <a:t>-</a:t>
            </a:r>
            <a:r>
              <a:rPr lang="ru-RU" sz="900" dirty="0" smtClean="0"/>
              <a:t>1</a:t>
            </a:r>
            <a:r>
              <a:rPr lang="en-US" sz="900" dirty="0" smtClean="0"/>
              <a:t> </a:t>
            </a:r>
            <a:r>
              <a:rPr lang="ru-RU" sz="900" dirty="0" smtClean="0"/>
              <a:t>человек</a:t>
            </a:r>
            <a:endParaRPr lang="ru-RU" sz="900" dirty="0"/>
          </a:p>
        </p:txBody>
      </p:sp>
      <p:sp>
        <p:nvSpPr>
          <p:cNvPr id="213" name="Пятно 1 212"/>
          <p:cNvSpPr/>
          <p:nvPr/>
        </p:nvSpPr>
        <p:spPr>
          <a:xfrm>
            <a:off x="7153792" y="1699801"/>
            <a:ext cx="396000" cy="396000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39262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Прямоугольник 143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Прямоугольник 144"/>
          <p:cNvSpPr/>
          <p:nvPr/>
        </p:nvSpPr>
        <p:spPr>
          <a:xfrm>
            <a:off x="8715404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187614" y="1507407"/>
            <a:ext cx="7976684" cy="51720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endParaRPr lang="ru-RU" dirty="0"/>
          </a:p>
        </p:txBody>
      </p:sp>
      <p:sp>
        <p:nvSpPr>
          <p:cNvPr id="146" name="Прямоугольник 145"/>
          <p:cNvSpPr/>
          <p:nvPr/>
        </p:nvSpPr>
        <p:spPr>
          <a:xfrm>
            <a:off x="0" y="908720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7" name="TextBox 276"/>
          <p:cNvSpPr txBox="1"/>
          <p:nvPr/>
        </p:nvSpPr>
        <p:spPr>
          <a:xfrm>
            <a:off x="3204294" y="48813"/>
            <a:ext cx="5511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Проект: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«Сокращение времени  оформления направления, приема и  сопровождение пациентов в дневном стационаре  ДП №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1.», 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«было-стало»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6C9AD56-143C-49B5-BE91-3A92E9EA1E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6667" y="76876"/>
            <a:ext cx="812804" cy="77572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3C9B10A-7090-4889-A929-3EFA6B3894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76876"/>
            <a:ext cx="864096" cy="66423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CBCB407-C5D4-4E93-9C95-E71460EF64F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0753" y="133107"/>
            <a:ext cx="646538" cy="62795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C38B6BB-199A-4A27-89C8-702118CE26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91" y="133107"/>
            <a:ext cx="646538" cy="613086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2B3C1CE-DA66-45D2-8551-25C8E1898027}"/>
              </a:ext>
            </a:extLst>
          </p:cNvPr>
          <p:cNvSpPr/>
          <p:nvPr/>
        </p:nvSpPr>
        <p:spPr>
          <a:xfrm>
            <a:off x="187614" y="4470985"/>
            <a:ext cx="3901897" cy="20120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b="1" u="sng" dirty="0"/>
              <a:t>Проблемы при внедрении:</a:t>
            </a:r>
          </a:p>
          <a:p>
            <a:pPr algn="ctr"/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Перестройка работы персонала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Несоблюдение пациентами приема «точно вовремя»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3D70B97-04FA-48CB-9411-4D2E5860A785}"/>
              </a:ext>
            </a:extLst>
          </p:cNvPr>
          <p:cNvSpPr/>
          <p:nvPr/>
        </p:nvSpPr>
        <p:spPr>
          <a:xfrm>
            <a:off x="4789296" y="4436745"/>
            <a:ext cx="3762726" cy="201659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b="1" u="sng" dirty="0"/>
              <a:t>Вопросы и предложения:</a:t>
            </a:r>
          </a:p>
          <a:p>
            <a:pPr algn="ctr"/>
            <a:endParaRPr lang="ru-RU" b="1" u="sng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Организация семинаров</a:t>
            </a:r>
            <a:endParaRPr lang="ru-RU" dirty="0"/>
          </a:p>
          <a:p>
            <a:pPr algn="just"/>
            <a:r>
              <a:rPr lang="ru-RU" dirty="0" smtClean="0"/>
              <a:t>по обучению персонала работе в МИС</a:t>
            </a:r>
          </a:p>
          <a:p>
            <a:pPr algn="just"/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595" y="1457249"/>
            <a:ext cx="2318619" cy="256966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21" y="1220005"/>
            <a:ext cx="3058398" cy="18834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090" y="1606717"/>
            <a:ext cx="1872208" cy="266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228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Прямоугольник 143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Прямоугольник 144"/>
          <p:cNvSpPr/>
          <p:nvPr/>
        </p:nvSpPr>
        <p:spPr>
          <a:xfrm>
            <a:off x="8715404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187614" y="1507407"/>
            <a:ext cx="7976684" cy="51720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endParaRPr lang="ru-RU" dirty="0"/>
          </a:p>
        </p:txBody>
      </p:sp>
      <p:sp>
        <p:nvSpPr>
          <p:cNvPr id="146" name="Прямоугольник 145"/>
          <p:cNvSpPr/>
          <p:nvPr/>
        </p:nvSpPr>
        <p:spPr>
          <a:xfrm>
            <a:off x="61800" y="1206803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7" name="TextBox 276"/>
          <p:cNvSpPr txBox="1"/>
          <p:nvPr/>
        </p:nvSpPr>
        <p:spPr>
          <a:xfrm>
            <a:off x="3222822" y="76876"/>
            <a:ext cx="55543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Разработанные стандарты по итогам реализации проекта: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«Сокращение времени  оформления направления, приема и  сопровождение пациентов в дневном стационаре  ДП №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1.»  </a:t>
            </a:r>
            <a:endParaRPr lang="ru-RU" sz="16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3ABE7BD-9B58-41C4-B21A-6EFE61F5C1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76876"/>
            <a:ext cx="864096" cy="66423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91887A1-0EAC-48E9-83F8-C27A02517F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0753" y="133107"/>
            <a:ext cx="646538" cy="62795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3190E81-F19A-418B-873D-F3464E3549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91" y="133107"/>
            <a:ext cx="646538" cy="61308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8D6F466-E217-4891-BE42-43BA72A449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4830" y="76876"/>
            <a:ext cx="812804" cy="77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342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1995553"/>
              </p:ext>
            </p:extLst>
          </p:nvPr>
        </p:nvGraphicFramePr>
        <p:xfrm>
          <a:off x="2915816" y="1131590"/>
          <a:ext cx="5585306" cy="5609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715404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908720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477121" y="-69460"/>
            <a:ext cx="51311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тоги реализации проекта: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«Сокращение времени  оформления направления, приема и  сопровождение пациентов в дневном стационаре  ДП №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1.»  </a:t>
            </a:r>
            <a:endParaRPr kumimoji="0" lang="ru-RU" sz="1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807804" y="116632"/>
            <a:ext cx="504056" cy="5503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4643E79-54B5-491A-9DC1-BB01C334447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759" y="116631"/>
            <a:ext cx="864096" cy="74895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743C0A7-C18C-47EA-B6C6-C8A59CAB807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592" y="109305"/>
            <a:ext cx="753575" cy="679204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8FE52441-B868-499B-8094-36F6B82DBF1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91" y="133107"/>
            <a:ext cx="840870" cy="695619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02660AF-13E5-4D53-93F6-EDDA60F8898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0477" y="29577"/>
            <a:ext cx="963711" cy="879982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232051" y="1561765"/>
            <a:ext cx="471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703896" y="3063100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15989" y="1587676"/>
            <a:ext cx="2655303" cy="759497"/>
          </a:xfrm>
          <a:prstGeom prst="rect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раза </a:t>
            </a:r>
            <a:b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 20 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минут)</a:t>
            </a:r>
            <a:endParaRPr lang="ru-RU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53373" y="3007062"/>
            <a:ext cx="2655302" cy="651495"/>
          </a:xfrm>
          <a:prstGeom prst="rect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раза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минут)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70759" y="4402248"/>
            <a:ext cx="2655303" cy="711770"/>
          </a:xfrm>
          <a:prstGeom prst="rect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Выравнивание нагрузки между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сотрудниками.</a:t>
            </a:r>
          </a:p>
          <a:p>
            <a:pPr lvl="0"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30 %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колебания нагрузки. </a:t>
            </a:r>
            <a:endParaRPr lang="ru-RU" sz="1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70758" y="5398457"/>
            <a:ext cx="2655303" cy="1095162"/>
          </a:xfrm>
          <a:prstGeom prst="rect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удаленной записи на прием в медицинские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организации.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записей, произведенных без посещения регистратуры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75367" y="4562912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79941" y="5770336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8390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547664" y="404664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715404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82679" y="-28859"/>
            <a:ext cx="5396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 устойчивости </a:t>
            </a:r>
          </a:p>
          <a:p>
            <a:pPr algn="ctr">
              <a:defRPr/>
            </a:pPr>
            <a:r>
              <a:rPr lang="ru-RU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улучшений в рамках проекта: </a:t>
            </a:r>
            <a:r>
              <a:rPr lang="ru-RU" sz="1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«Сокращение времени  оформления направления, прием и  сопровождение пациентов в дневном стационаре  ДП № </a:t>
            </a:r>
            <a:r>
              <a:rPr lang="ru-RU" sz="1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1.» 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981868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35796" y="155345"/>
            <a:ext cx="504056" cy="5503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11760" y="118373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Размещается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Герб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региона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17FB7CE-2E72-4EED-A615-C080C8B42F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759" y="116631"/>
            <a:ext cx="864096" cy="74895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D8D5300-E67D-4211-9B7F-90A240375E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592" y="109305"/>
            <a:ext cx="753575" cy="67920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B1B3CEE-B0CB-4000-8229-2FBD0D41A0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91" y="133107"/>
            <a:ext cx="840870" cy="69561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58CEA99-6836-4D92-AF25-2AD7264884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5885" y="1709"/>
            <a:ext cx="998044" cy="884363"/>
          </a:xfrm>
          <a:prstGeom prst="rect">
            <a:avLst/>
          </a:prstGeom>
        </p:spPr>
      </p:pic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2539493446"/>
              </p:ext>
            </p:extLst>
          </p:nvPr>
        </p:nvGraphicFramePr>
        <p:xfrm>
          <a:off x="170759" y="933703"/>
          <a:ext cx="4257225" cy="2759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25" name="Прямая соединительная линия 24"/>
          <p:cNvCxnSpPr/>
          <p:nvPr/>
        </p:nvCxnSpPr>
        <p:spPr>
          <a:xfrm>
            <a:off x="2679633" y="3671220"/>
            <a:ext cx="50973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357212" y="3548110"/>
            <a:ext cx="14113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Посещение врача</a:t>
            </a:r>
            <a:endParaRPr lang="ru-RU" sz="1000" dirty="0"/>
          </a:p>
        </p:txBody>
      </p:sp>
      <p:sp>
        <p:nvSpPr>
          <p:cNvPr id="33" name="TextBox 32"/>
          <p:cNvSpPr txBox="1"/>
          <p:nvPr/>
        </p:nvSpPr>
        <p:spPr>
          <a:xfrm>
            <a:off x="1071974" y="3194167"/>
            <a:ext cx="363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ru-RU" sz="1000" dirty="0"/>
          </a:p>
        </p:txBody>
      </p:sp>
      <p:sp>
        <p:nvSpPr>
          <p:cNvPr id="38" name="TextBox 37"/>
          <p:cNvSpPr txBox="1"/>
          <p:nvPr/>
        </p:nvSpPr>
        <p:spPr>
          <a:xfrm>
            <a:off x="3202234" y="3493179"/>
            <a:ext cx="1409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Целевое состояние (не более </a:t>
            </a:r>
            <a:r>
              <a:rPr lang="ru-RU" sz="1000" dirty="0" smtClean="0"/>
              <a:t>1-5 минут)</a:t>
            </a:r>
            <a:endParaRPr lang="ru-RU" sz="1000" dirty="0"/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3232847961"/>
              </p:ext>
            </p:extLst>
          </p:nvPr>
        </p:nvGraphicFramePr>
        <p:xfrm>
          <a:off x="-97484" y="3820227"/>
          <a:ext cx="4257225" cy="2759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4197069707"/>
              </p:ext>
            </p:extLst>
          </p:nvPr>
        </p:nvGraphicFramePr>
        <p:xfrm>
          <a:off x="4307327" y="933703"/>
          <a:ext cx="4257225" cy="2759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1687605760"/>
              </p:ext>
            </p:extLst>
          </p:nvPr>
        </p:nvGraphicFramePr>
        <p:xfrm>
          <a:off x="4357590" y="3874934"/>
          <a:ext cx="4257225" cy="2759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5461190" y="3543561"/>
            <a:ext cx="14113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Посещение врача</a:t>
            </a:r>
            <a:endParaRPr lang="ru-RU" sz="1000" dirty="0"/>
          </a:p>
        </p:txBody>
      </p:sp>
      <p:sp>
        <p:nvSpPr>
          <p:cNvPr id="28" name="TextBox 27"/>
          <p:cNvSpPr txBox="1"/>
          <p:nvPr/>
        </p:nvSpPr>
        <p:spPr>
          <a:xfrm>
            <a:off x="5184407" y="3143991"/>
            <a:ext cx="363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ru-RU" sz="1000" dirty="0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6693399" y="3667590"/>
            <a:ext cx="50973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209502" y="3471165"/>
            <a:ext cx="1409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Целевое состояние (не более </a:t>
            </a:r>
            <a:r>
              <a:rPr lang="ru-RU" sz="1000" dirty="0" smtClean="0"/>
              <a:t>30 %)</a:t>
            </a:r>
            <a:endParaRPr lang="ru-RU" sz="1000" dirty="0"/>
          </a:p>
        </p:txBody>
      </p:sp>
      <p:sp>
        <p:nvSpPr>
          <p:cNvPr id="34" name="TextBox 33"/>
          <p:cNvSpPr txBox="1"/>
          <p:nvPr/>
        </p:nvSpPr>
        <p:spPr>
          <a:xfrm>
            <a:off x="994092" y="6034774"/>
            <a:ext cx="363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ru-RU" sz="1000" dirty="0"/>
          </a:p>
        </p:txBody>
      </p:sp>
      <p:sp>
        <p:nvSpPr>
          <p:cNvPr id="35" name="TextBox 34"/>
          <p:cNvSpPr txBox="1"/>
          <p:nvPr/>
        </p:nvSpPr>
        <p:spPr>
          <a:xfrm>
            <a:off x="1245134" y="6434461"/>
            <a:ext cx="1411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Оформление в дневной стационар</a:t>
            </a:r>
            <a:endParaRPr lang="ru-RU" sz="1000" dirty="0"/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2525885" y="6579758"/>
            <a:ext cx="50973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068128" y="6402760"/>
            <a:ext cx="1409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Целевое состояние </a:t>
            </a: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>(5-10 минут)</a:t>
            </a:r>
            <a:endParaRPr lang="ru-RU" sz="1000" dirty="0"/>
          </a:p>
        </p:txBody>
      </p:sp>
      <p:sp>
        <p:nvSpPr>
          <p:cNvPr id="39" name="TextBox 38"/>
          <p:cNvSpPr txBox="1"/>
          <p:nvPr/>
        </p:nvSpPr>
        <p:spPr>
          <a:xfrm>
            <a:off x="5413736" y="6011731"/>
            <a:ext cx="363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ru-RU" sz="1000" dirty="0"/>
          </a:p>
        </p:txBody>
      </p:sp>
      <p:sp>
        <p:nvSpPr>
          <p:cNvPr id="40" name="TextBox 39"/>
          <p:cNvSpPr txBox="1"/>
          <p:nvPr/>
        </p:nvSpPr>
        <p:spPr>
          <a:xfrm>
            <a:off x="5644632" y="6342550"/>
            <a:ext cx="14113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Записи к врачу</a:t>
            </a:r>
            <a:endParaRPr lang="ru-RU" sz="1000" dirty="0"/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6693399" y="6465660"/>
            <a:ext cx="50973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255918" y="6276931"/>
            <a:ext cx="1409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Целевое состояние </a:t>
            </a:r>
            <a:r>
              <a:rPr lang="ru-RU" sz="1000" dirty="0" smtClean="0"/>
              <a:t>(100%)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2895641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547664" y="404664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1041975"/>
            <a:ext cx="8964488" cy="8276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35796" y="155345"/>
            <a:ext cx="504056" cy="5503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11760" y="118373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Размещается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Герб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региона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17FB7CE-2E72-4EED-A615-C080C8B42F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759" y="116631"/>
            <a:ext cx="864096" cy="74895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D8D5300-E67D-4211-9B7F-90A240375E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592" y="109305"/>
            <a:ext cx="753575" cy="67920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B1B3CEE-B0CB-4000-8229-2FBD0D41A0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91" y="133107"/>
            <a:ext cx="840870" cy="69561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58CEA99-6836-4D92-AF25-2AD7264884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8802" y="38734"/>
            <a:ext cx="998044" cy="88436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295680" y="-24637"/>
            <a:ext cx="5668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Оперативное управление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kumimoji="0" lang="ru-RU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роцессами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Рисунок 12" descr="J:\DCIM\101MSDCF\DSC01371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07" y="1484785"/>
            <a:ext cx="7713609" cy="4824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8169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547664" y="404664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79512" y="1124744"/>
            <a:ext cx="8640960" cy="84544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715404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8956" y="1448549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9552" y="1772816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35796" y="155345"/>
            <a:ext cx="504056" cy="5503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11760" y="118373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Размещается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Герб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региона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17FB7CE-2E72-4EED-A615-C080C8B42F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759" y="116631"/>
            <a:ext cx="864096" cy="74895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D8D5300-E67D-4211-9B7F-90A240375E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592" y="109305"/>
            <a:ext cx="753575" cy="67920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B1B3CEE-B0CB-4000-8229-2FBD0D41A0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91" y="133107"/>
            <a:ext cx="840870" cy="69561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58CEA99-6836-4D92-AF25-2AD7264884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9911" y="24253"/>
            <a:ext cx="1033977" cy="879982"/>
          </a:xfrm>
          <a:prstGeom prst="rect">
            <a:avLst/>
          </a:prstGeom>
        </p:spPr>
      </p:pic>
      <p:graphicFrame>
        <p:nvGraphicFramePr>
          <p:cNvPr id="19" name="Таблица 18"/>
          <p:cNvGraphicFramePr>
            <a:graphicFrameLocks noGrp="1"/>
          </p:cNvGraphicFramePr>
          <p:nvPr>
            <p:extLst/>
          </p:nvPr>
        </p:nvGraphicFramePr>
        <p:xfrm>
          <a:off x="70280" y="2190696"/>
          <a:ext cx="8462159" cy="422109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5078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87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81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92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39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2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662129"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047" marR="5304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47" marR="5304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47" marR="5304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47" marR="5304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47" marR="5304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0284"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Чистякова Наталья Николаевна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47" marR="5304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Гусева Наталья Владимировна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47" marR="5304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Баруздина Наталья Владимировна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47" marR="5304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Барышева Вера Владимировна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47" marR="5304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Виноградова Анастасия Владимировна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47" marR="5304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74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(лидер рабочей группы, планирование мероприятий, мониторинг процессов, отчет)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47" marR="5304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стандартиза-ция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методическая поддержка)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47" marR="5304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(хронометраж)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47" marR="5304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фотофиксация,визуализация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47" marR="5304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(Визуализация, планирование, отчет)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47" marR="5304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5" name="Рисунок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4" t="3210" r="28804" b="15150"/>
          <a:stretch>
            <a:fillRect/>
          </a:stretch>
        </p:blipFill>
        <p:spPr bwMode="auto">
          <a:xfrm>
            <a:off x="1767189" y="1970187"/>
            <a:ext cx="1295231" cy="186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5" t="23509" r="20314" b="398"/>
          <a:stretch>
            <a:fillRect/>
          </a:stretch>
        </p:blipFill>
        <p:spPr bwMode="auto">
          <a:xfrm>
            <a:off x="4926970" y="1950708"/>
            <a:ext cx="1681271" cy="187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" descr="виноградова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494" y="1961068"/>
            <a:ext cx="1226701" cy="184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3454134" y="184534"/>
            <a:ext cx="52612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Рабочая группа проекта: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«Сокращение времени ожидания проведения ЭХО/КС у детей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.»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Рисунок 5">
            <a:extLst>
              <a:ext uri="{FF2B5EF4-FFF2-40B4-BE49-F238E27FC236}">
                <a16:creationId xmlns:a16="http://schemas.microsoft.com/office/drawing/2014/main" id="{94EC5AAC-FFA9-4318-BB35-A2DBB4B4B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8" t="2348" r="22394" b="23039"/>
          <a:stretch>
            <a:fillRect/>
          </a:stretch>
        </p:blipFill>
        <p:spPr bwMode="auto">
          <a:xfrm>
            <a:off x="3275856" y="1963043"/>
            <a:ext cx="1518440" cy="186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FB2AE2B-0E30-49FA-800E-C0F99306C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99" t="-3728" r="13719" b="11969"/>
          <a:stretch>
            <a:fillRect/>
          </a:stretch>
        </p:blipFill>
        <p:spPr bwMode="auto">
          <a:xfrm>
            <a:off x="237495" y="1913253"/>
            <a:ext cx="1304516" cy="1917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262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>
          <a:xfrm>
            <a:off x="642910" y="5474159"/>
            <a:ext cx="822960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flipH="1">
            <a:off x="8929717" y="0"/>
            <a:ext cx="137001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20073" y="1213806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3386705" y="0"/>
            <a:ext cx="55429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Миссия и ценности </a:t>
            </a:r>
          </a:p>
          <a:p>
            <a:pPr algn="ctr"/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етской поликлиники № 1 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ГУЗ ЯО «ГДБ»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6F7EC56-85E8-470A-AC06-BA07863F58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759" y="116631"/>
            <a:ext cx="864096" cy="74895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27B24BF-931F-45DA-B939-2132E5AD3D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592" y="109305"/>
            <a:ext cx="753575" cy="67920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FE41852-DAAD-4A1E-A0B0-8F4BE875FE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91" y="133107"/>
            <a:ext cx="840870" cy="69561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3D1C3D5-9F96-4DD8-B296-7008489CCE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1252" y="0"/>
            <a:ext cx="1033977" cy="87998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34071" y="1453019"/>
            <a:ext cx="806733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Миссия:</a:t>
            </a:r>
            <a:r>
              <a:rPr lang="ru-RU" dirty="0"/>
              <a:t> Мы работаем </a:t>
            </a:r>
            <a:br>
              <a:rPr lang="ru-RU" dirty="0"/>
            </a:br>
            <a:r>
              <a:rPr lang="ru-RU" dirty="0"/>
              <a:t>во благо здоровья детей, потому что здоровье детей – это основа национальной безопасности и залог прогрессивного развития общества!</a:t>
            </a:r>
          </a:p>
          <a:p>
            <a:endParaRPr lang="ru-RU" dirty="0"/>
          </a:p>
          <a:p>
            <a:r>
              <a:rPr lang="ru-RU" b="1" dirty="0"/>
              <a:t>Цель:</a:t>
            </a:r>
            <a:r>
              <a:rPr lang="ru-RU" dirty="0"/>
              <a:t> удовлетворение потребностей детей в качественной лечебно-профилактической медицинской помощи.</a:t>
            </a:r>
          </a:p>
          <a:p>
            <a:endParaRPr lang="ru-RU" dirty="0"/>
          </a:p>
          <a:p>
            <a:r>
              <a:rPr lang="ru-RU" b="1" dirty="0"/>
              <a:t>Задача: </a:t>
            </a:r>
            <a:r>
              <a:rPr lang="ru-RU" dirty="0"/>
              <a:t>работать без риска для детей, их законных представителей и сотрудников.</a:t>
            </a:r>
          </a:p>
          <a:p>
            <a:endParaRPr lang="ru-RU" dirty="0"/>
          </a:p>
          <a:p>
            <a:r>
              <a:rPr lang="ru-RU" b="1" dirty="0"/>
              <a:t>Ценности: </a:t>
            </a:r>
          </a:p>
          <a:p>
            <a:r>
              <a:rPr lang="ru-RU" b="1" dirty="0"/>
              <a:t>Качество</a:t>
            </a:r>
            <a:r>
              <a:rPr lang="ru-RU" dirty="0"/>
              <a:t> - деятельность, соответствующая клиническим рекомендациям, порядкам и стандартам оказания медицинской помощи. Повышение уровня удовлетворенности пациентов. </a:t>
            </a:r>
          </a:p>
          <a:p>
            <a:r>
              <a:rPr lang="ru-RU" b="1" dirty="0"/>
              <a:t>Доброжелательное отношение </a:t>
            </a:r>
            <a:r>
              <a:rPr lang="ru-RU" dirty="0"/>
              <a:t>– квалифицированный , отзывчивый и чуткий персонал, способный сопереживать детям, бережное отношение к пациентам, формирование положительного эмоционального восприятия лечебного процесса.</a:t>
            </a:r>
          </a:p>
          <a:p>
            <a:r>
              <a:rPr lang="ru-RU" b="1" dirty="0"/>
              <a:t>Профессионализм</a:t>
            </a:r>
            <a:r>
              <a:rPr lang="ru-RU" dirty="0"/>
              <a:t> – постоянное повышение квалификации сотрудников.</a:t>
            </a:r>
          </a:p>
        </p:txBody>
      </p:sp>
    </p:spTree>
    <p:extLst>
      <p:ext uri="{BB962C8B-B14F-4D97-AF65-F5344CB8AC3E}">
        <p14:creationId xmlns:p14="http://schemas.microsoft.com/office/powerpoint/2010/main" val="13867139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179512" y="1124744"/>
            <a:ext cx="8640960" cy="84544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i="1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25729" y="116632"/>
            <a:ext cx="55387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реализованных проектов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0" y="981868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35796" y="155345"/>
            <a:ext cx="504056" cy="5503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11760" y="118373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Размещается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Герб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региона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17FB7CE-2E72-4EED-A615-C080C8B42F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759" y="116631"/>
            <a:ext cx="864096" cy="74895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D8D5300-E67D-4211-9B7F-90A240375E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592" y="109305"/>
            <a:ext cx="753575" cy="67920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B1B3CEE-B0CB-4000-8229-2FBD0D41A0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91" y="133107"/>
            <a:ext cx="840870" cy="69561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58CEA99-6836-4D92-AF25-2AD7264884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5885" y="1709"/>
            <a:ext cx="998044" cy="884363"/>
          </a:xfrm>
          <a:prstGeom prst="rect">
            <a:avLst/>
          </a:prstGeom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92B3B27-6B82-4FFA-A8C6-3337BFE75F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225141"/>
              </p:ext>
            </p:extLst>
          </p:nvPr>
        </p:nvGraphicFramePr>
        <p:xfrm>
          <a:off x="1863" y="1140089"/>
          <a:ext cx="9143997" cy="39930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3341">
                  <a:extLst>
                    <a:ext uri="{9D8B030D-6E8A-4147-A177-3AD203B41FA5}">
                      <a16:colId xmlns:a16="http://schemas.microsoft.com/office/drawing/2014/main" val="2170542045"/>
                    </a:ext>
                  </a:extLst>
                </a:gridCol>
                <a:gridCol w="1944299">
                  <a:extLst>
                    <a:ext uri="{9D8B030D-6E8A-4147-A177-3AD203B41FA5}">
                      <a16:colId xmlns:a16="http://schemas.microsoft.com/office/drawing/2014/main" val="3220696662"/>
                    </a:ext>
                  </a:extLst>
                </a:gridCol>
                <a:gridCol w="575452">
                  <a:extLst>
                    <a:ext uri="{9D8B030D-6E8A-4147-A177-3AD203B41FA5}">
                      <a16:colId xmlns:a16="http://schemas.microsoft.com/office/drawing/2014/main" val="3305439383"/>
                    </a:ext>
                  </a:extLst>
                </a:gridCol>
                <a:gridCol w="109810">
                  <a:extLst>
                    <a:ext uri="{9D8B030D-6E8A-4147-A177-3AD203B41FA5}">
                      <a16:colId xmlns:a16="http://schemas.microsoft.com/office/drawing/2014/main" val="2208446916"/>
                    </a:ext>
                  </a:extLst>
                </a:gridCol>
                <a:gridCol w="240103">
                  <a:extLst>
                    <a:ext uri="{9D8B030D-6E8A-4147-A177-3AD203B41FA5}">
                      <a16:colId xmlns:a16="http://schemas.microsoft.com/office/drawing/2014/main" val="2391249396"/>
                    </a:ext>
                  </a:extLst>
                </a:gridCol>
                <a:gridCol w="172921">
                  <a:extLst>
                    <a:ext uri="{9D8B030D-6E8A-4147-A177-3AD203B41FA5}">
                      <a16:colId xmlns:a16="http://schemas.microsoft.com/office/drawing/2014/main" val="3952277279"/>
                    </a:ext>
                  </a:extLst>
                </a:gridCol>
                <a:gridCol w="410267">
                  <a:extLst>
                    <a:ext uri="{9D8B030D-6E8A-4147-A177-3AD203B41FA5}">
                      <a16:colId xmlns:a16="http://schemas.microsoft.com/office/drawing/2014/main" val="938660887"/>
                    </a:ext>
                  </a:extLst>
                </a:gridCol>
                <a:gridCol w="209269">
                  <a:extLst>
                    <a:ext uri="{9D8B030D-6E8A-4147-A177-3AD203B41FA5}">
                      <a16:colId xmlns:a16="http://schemas.microsoft.com/office/drawing/2014/main" val="1276400075"/>
                    </a:ext>
                  </a:extLst>
                </a:gridCol>
                <a:gridCol w="195331">
                  <a:extLst>
                    <a:ext uri="{9D8B030D-6E8A-4147-A177-3AD203B41FA5}">
                      <a16:colId xmlns:a16="http://schemas.microsoft.com/office/drawing/2014/main" val="3291694902"/>
                    </a:ext>
                  </a:extLst>
                </a:gridCol>
                <a:gridCol w="2865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0290">
                  <a:extLst>
                    <a:ext uri="{9D8B030D-6E8A-4147-A177-3AD203B41FA5}">
                      <a16:colId xmlns:a16="http://schemas.microsoft.com/office/drawing/2014/main" val="2234156461"/>
                    </a:ext>
                  </a:extLst>
                </a:gridCol>
                <a:gridCol w="319245">
                  <a:extLst>
                    <a:ext uri="{9D8B030D-6E8A-4147-A177-3AD203B41FA5}">
                      <a16:colId xmlns:a16="http://schemas.microsoft.com/office/drawing/2014/main" val="3912899022"/>
                    </a:ext>
                  </a:extLst>
                </a:gridCol>
                <a:gridCol w="135101">
                  <a:extLst>
                    <a:ext uri="{9D8B030D-6E8A-4147-A177-3AD203B41FA5}">
                      <a16:colId xmlns:a16="http://schemas.microsoft.com/office/drawing/2014/main" val="3594440534"/>
                    </a:ext>
                  </a:extLst>
                </a:gridCol>
                <a:gridCol w="3467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19535">
                  <a:extLst>
                    <a:ext uri="{9D8B030D-6E8A-4147-A177-3AD203B41FA5}">
                      <a16:colId xmlns:a16="http://schemas.microsoft.com/office/drawing/2014/main" val="3995997414"/>
                    </a:ext>
                  </a:extLst>
                </a:gridCol>
                <a:gridCol w="619535">
                  <a:extLst>
                    <a:ext uri="{9D8B030D-6E8A-4147-A177-3AD203B41FA5}">
                      <a16:colId xmlns:a16="http://schemas.microsoft.com/office/drawing/2014/main" val="1684040364"/>
                    </a:ext>
                  </a:extLst>
                </a:gridCol>
                <a:gridCol w="550698">
                  <a:extLst>
                    <a:ext uri="{9D8B030D-6E8A-4147-A177-3AD203B41FA5}">
                      <a16:colId xmlns:a16="http://schemas.microsoft.com/office/drawing/2014/main" val="616861293"/>
                    </a:ext>
                  </a:extLst>
                </a:gridCol>
                <a:gridCol w="688373">
                  <a:extLst>
                    <a:ext uri="{9D8B030D-6E8A-4147-A177-3AD203B41FA5}">
                      <a16:colId xmlns:a16="http://schemas.microsoft.com/office/drawing/2014/main" val="1969086205"/>
                    </a:ext>
                  </a:extLst>
                </a:gridCol>
                <a:gridCol w="481861">
                  <a:extLst>
                    <a:ext uri="{9D8B030D-6E8A-4147-A177-3AD203B41FA5}">
                      <a16:colId xmlns:a16="http://schemas.microsoft.com/office/drawing/2014/main" val="3932082674"/>
                    </a:ext>
                  </a:extLst>
                </a:gridCol>
                <a:gridCol w="402638">
                  <a:extLst>
                    <a:ext uri="{9D8B030D-6E8A-4147-A177-3AD203B41FA5}">
                      <a16:colId xmlns:a16="http://schemas.microsoft.com/office/drawing/2014/main" val="2747961691"/>
                    </a:ext>
                  </a:extLst>
                </a:gridCol>
                <a:gridCol w="402638">
                  <a:extLst>
                    <a:ext uri="{9D8B030D-6E8A-4147-A177-3AD203B41FA5}">
                      <a16:colId xmlns:a16="http://schemas.microsoft.com/office/drawing/2014/main" val="3897939930"/>
                    </a:ext>
                  </a:extLst>
                </a:gridCol>
              </a:tblGrid>
              <a:tr h="8202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времени оформления заявления на прикрепление/снятие для мед. обслуживания в детской поликлинике № 1»</a:t>
                      </a:r>
                    </a:p>
                    <a:p>
                      <a:pPr algn="ctr" fontAlgn="ctr"/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«Работа регистратуры медицинской организации»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«Сокращение времени проведения вакцинопрофилактики в ДП № 1» </a:t>
                      </a:r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«Вакцинация»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«Распределение результатов лабораторных, инструментальных исследований по медицинским картам ф.112/у» </a:t>
                      </a:r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«Работа регистратуры медицинской организации»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«Сокращение времени ожидания у прививочного кабинета. (Проведение проф. прививок).»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«Вакцинация»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«Сокращение времени на поиск </a:t>
                      </a:r>
                      <a:r>
                        <a:rPr lang="ru-RU" sz="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мед.карты</a:t>
                      </a:r>
                      <a:r>
                        <a:rPr lang="ru-RU" sz="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ф.112/у. Формирование архива поликлиники.»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«Работа регистратуры медицинской организации»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dirty="0"/>
                    </a:p>
                  </a:txBody>
                  <a:tcPr marL="4706" marR="4706" marT="470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«Сокращение сроков ожидания приема врача-эндокринолога.»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«</a:t>
                      </a:r>
                      <a:r>
                        <a:rPr lang="ru-RU" sz="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Лечебно-диагностический прием врача</a:t>
                      </a:r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600" dirty="0"/>
                    </a:p>
                  </a:txBody>
                  <a:tcPr marL="4706" marR="4706" marT="470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«Сокращение времени прохождения </a:t>
                      </a:r>
                      <a:r>
                        <a:rPr kumimoji="0" lang="ru-RU" sz="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проф.мед</a:t>
                      </a:r>
                      <a:r>
                        <a:rPr kumimoji="0" lang="ru-RU" sz="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осмотра у врача-ортопеда.»</a:t>
                      </a:r>
                      <a:br>
                        <a:rPr kumimoji="0" lang="ru-RU" sz="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sz="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Процесс «</a:t>
                      </a:r>
                      <a:r>
                        <a:rPr kumimoji="0" lang="ru-RU" sz="6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Профилактич</a:t>
                      </a:r>
                      <a:r>
                        <a:rPr kumimoji="0" lang="ru-RU" sz="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осмотр»</a:t>
                      </a:r>
                      <a:br>
                        <a:rPr kumimoji="0" lang="ru-RU" sz="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«Поставка бланков медицинской документации для нужд поликлиники «точно вовремя».»</a:t>
                      </a:r>
                    </a:p>
                    <a:p>
                      <a:pPr algn="ctr" fontAlgn="ctr"/>
                      <a:r>
                        <a:rPr kumimoji="0" lang="ru-RU" sz="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Процесс «</a:t>
                      </a:r>
                      <a:r>
                        <a:rPr lang="ru-RU" sz="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ресурсами в медицинской организации</a:t>
                      </a:r>
                      <a:r>
                        <a:rPr kumimoji="0" lang="ru-RU" sz="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br>
                        <a:rPr kumimoji="0" lang="ru-RU" sz="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kumimoji="0" lang="ru-RU" sz="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эффективности оказания неотложной медицинской помощи на дому.»</a:t>
                      </a:r>
                      <a:r>
                        <a:rPr lang="ru-RU" sz="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sz="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Процесс «</a:t>
                      </a:r>
                      <a:r>
                        <a:rPr kumimoji="0" lang="ru-RU" sz="6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Профилактич</a:t>
                      </a:r>
                      <a:r>
                        <a:rPr kumimoji="0" lang="ru-RU" sz="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осмотр»</a:t>
                      </a:r>
                      <a:br>
                        <a:rPr kumimoji="0" lang="ru-RU" sz="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endParaRPr lang="ru-RU" sz="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Поставка расходных материалов и изделий медицинского назначения «точно вовремя».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ресурсами в медицинской организации</a:t>
                      </a:r>
                      <a:r>
                        <a:rPr kumimoji="0" lang="ru-RU" sz="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kumimoji="0" lang="ru-RU" sz="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«Сокращение времени оформления санаторно-курортной карты врачом-педиатром.»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«</a:t>
                      </a:r>
                      <a:r>
                        <a:rPr lang="ru-RU" sz="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Лечебно-диагностический прием врача</a:t>
                      </a:r>
                      <a:r>
                        <a:rPr lang="ru-RU" sz="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600" dirty="0" smtClean="0"/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«Сокращение времени ожидания проведения ЭХО/КС у детей.»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«Лечебно-диагностический прием врача</a:t>
                      </a:r>
                      <a:r>
                        <a:rPr lang="ru-RU" sz="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600" dirty="0" smtClean="0"/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«Сокращение времени  оформления направления, приема и  сопровождение пациентов в дневном стационаре  ДП № 1.»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«Работа дневного </a:t>
                      </a:r>
                      <a:r>
                        <a:rPr kumimoji="0" lang="ru-RU" sz="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страционара</a:t>
                      </a:r>
                      <a:r>
                        <a:rPr kumimoji="0" lang="ru-RU" sz="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</a:t>
                      </a:r>
                      <a:endParaRPr kumimoji="0" lang="ru-RU" sz="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extLst>
                  <a:ext uri="{0D108BD9-81ED-4DB2-BD59-A6C34878D82A}">
                    <a16:rowId xmlns:a16="http://schemas.microsoft.com/office/drawing/2014/main" val="1822243045"/>
                  </a:ext>
                </a:extLst>
              </a:tr>
              <a:tr h="42516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Потоки пациентов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4924315"/>
                  </a:ext>
                </a:extLst>
              </a:tr>
              <a:tr h="1448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пересечений потоков при проведении диспансеризации, профилактических медицинских осмотров с иными потоками пациентов в поликлинике 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600"/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4240423"/>
                  </a:ext>
                </a:extLst>
              </a:tr>
              <a:tr h="2164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пересечений потоков пациентов при предоставлении платных медицинских услуг и медицинской помощи в рамках территориальной программы государственных гарантий на соответствующий календарный год и плановый период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76349"/>
                  </a:ext>
                </a:extLst>
              </a:tr>
              <a:tr h="936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Последовательность действий пациента в потоке процесса оказания ему медицинской помощи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b="0" i="0" u="none" strike="noStrike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887490"/>
                  </a:ext>
                </a:extLst>
              </a:tr>
              <a:tr h="42516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Качество пространства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273580"/>
                  </a:ext>
                </a:extLst>
              </a:tr>
              <a:tr h="936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мест в зоне (зонах) комфортного ожидания для пациентов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6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937332"/>
                  </a:ext>
                </a:extLst>
              </a:tr>
              <a:tr h="936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системы навигации в медицинской организации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600"/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216983"/>
                  </a:ext>
                </a:extLst>
              </a:tr>
              <a:tr h="425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рабочих мест по системе 5С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880924"/>
                  </a:ext>
                </a:extLst>
              </a:tr>
              <a:tr h="936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системы информирования в медицинской организации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968322"/>
                  </a:ext>
                </a:extLst>
              </a:tr>
              <a:tr h="42516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Управление запасами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1329199"/>
                  </a:ext>
                </a:extLst>
              </a:tr>
              <a:tr h="1090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снабжения медикаментами, изделиями медицинского назначения и прочими материалами от склада поставщика до медицинской организации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0143777"/>
                  </a:ext>
                </a:extLst>
              </a:tr>
              <a:tr h="1448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снабжения медикаментами, изделиями медицинского назначения и прочими материалами и их расходования в медицинской организации осуществляется по принципу «точно вовремя»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09496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07587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179512" y="1124744"/>
            <a:ext cx="8640960" cy="84544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i="1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25729" y="116632"/>
            <a:ext cx="55387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реализованных проектов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0" y="981868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35796" y="155345"/>
            <a:ext cx="504056" cy="5503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11760" y="118373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Размещается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Герб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региона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17FB7CE-2E72-4EED-A615-C080C8B42F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759" y="116631"/>
            <a:ext cx="864096" cy="74895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D8D5300-E67D-4211-9B7F-90A240375E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592" y="109305"/>
            <a:ext cx="753575" cy="67920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B1B3CEE-B0CB-4000-8229-2FBD0D41A0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91" y="133107"/>
            <a:ext cx="840870" cy="69561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58CEA99-6836-4D92-AF25-2AD7264884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5885" y="1709"/>
            <a:ext cx="998044" cy="884363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F9062377-1B98-4394-BEC6-EA33C4039B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722144"/>
              </p:ext>
            </p:extLst>
          </p:nvPr>
        </p:nvGraphicFramePr>
        <p:xfrm>
          <a:off x="17749" y="1143817"/>
          <a:ext cx="8964481" cy="44508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968">
                  <a:extLst>
                    <a:ext uri="{9D8B030D-6E8A-4147-A177-3AD203B41FA5}">
                      <a16:colId xmlns:a16="http://schemas.microsoft.com/office/drawing/2014/main" val="2692208862"/>
                    </a:ext>
                  </a:extLst>
                </a:gridCol>
                <a:gridCol w="1969088">
                  <a:extLst>
                    <a:ext uri="{9D8B030D-6E8A-4147-A177-3AD203B41FA5}">
                      <a16:colId xmlns:a16="http://schemas.microsoft.com/office/drawing/2014/main" val="1331864544"/>
                    </a:ext>
                  </a:extLst>
                </a:gridCol>
                <a:gridCol w="651346">
                  <a:extLst>
                    <a:ext uri="{9D8B030D-6E8A-4147-A177-3AD203B41FA5}">
                      <a16:colId xmlns:a16="http://schemas.microsoft.com/office/drawing/2014/main" val="4177347896"/>
                    </a:ext>
                  </a:extLst>
                </a:gridCol>
                <a:gridCol w="500145">
                  <a:extLst>
                    <a:ext uri="{9D8B030D-6E8A-4147-A177-3AD203B41FA5}">
                      <a16:colId xmlns:a16="http://schemas.microsoft.com/office/drawing/2014/main" val="3727284152"/>
                    </a:ext>
                  </a:extLst>
                </a:gridCol>
                <a:gridCol w="555716">
                  <a:extLst>
                    <a:ext uri="{9D8B030D-6E8A-4147-A177-3AD203B41FA5}">
                      <a16:colId xmlns:a16="http://schemas.microsoft.com/office/drawing/2014/main" val="2412821858"/>
                    </a:ext>
                  </a:extLst>
                </a:gridCol>
                <a:gridCol w="500145">
                  <a:extLst>
                    <a:ext uri="{9D8B030D-6E8A-4147-A177-3AD203B41FA5}">
                      <a16:colId xmlns:a16="http://schemas.microsoft.com/office/drawing/2014/main" val="2501057771"/>
                    </a:ext>
                  </a:extLst>
                </a:gridCol>
                <a:gridCol w="611287">
                  <a:extLst>
                    <a:ext uri="{9D8B030D-6E8A-4147-A177-3AD203B41FA5}">
                      <a16:colId xmlns:a16="http://schemas.microsoft.com/office/drawing/2014/main" val="4074462713"/>
                    </a:ext>
                  </a:extLst>
                </a:gridCol>
                <a:gridCol w="500144">
                  <a:extLst>
                    <a:ext uri="{9D8B030D-6E8A-4147-A177-3AD203B41FA5}">
                      <a16:colId xmlns:a16="http://schemas.microsoft.com/office/drawing/2014/main" val="1380872798"/>
                    </a:ext>
                  </a:extLst>
                </a:gridCol>
                <a:gridCol w="444572">
                  <a:extLst>
                    <a:ext uri="{9D8B030D-6E8A-4147-A177-3AD203B41FA5}">
                      <a16:colId xmlns:a16="http://schemas.microsoft.com/office/drawing/2014/main" val="1708206962"/>
                    </a:ext>
                  </a:extLst>
                </a:gridCol>
                <a:gridCol w="500145">
                  <a:extLst>
                    <a:ext uri="{9D8B030D-6E8A-4147-A177-3AD203B41FA5}">
                      <a16:colId xmlns:a16="http://schemas.microsoft.com/office/drawing/2014/main" val="174306404"/>
                    </a:ext>
                  </a:extLst>
                </a:gridCol>
                <a:gridCol w="555716">
                  <a:extLst>
                    <a:ext uri="{9D8B030D-6E8A-4147-A177-3AD203B41FA5}">
                      <a16:colId xmlns:a16="http://schemas.microsoft.com/office/drawing/2014/main" val="3648474136"/>
                    </a:ext>
                  </a:extLst>
                </a:gridCol>
                <a:gridCol w="644045">
                  <a:extLst>
                    <a:ext uri="{9D8B030D-6E8A-4147-A177-3AD203B41FA5}">
                      <a16:colId xmlns:a16="http://schemas.microsoft.com/office/drawing/2014/main" val="4236248707"/>
                    </a:ext>
                  </a:extLst>
                </a:gridCol>
                <a:gridCol w="467388">
                  <a:extLst>
                    <a:ext uri="{9D8B030D-6E8A-4147-A177-3AD203B41FA5}">
                      <a16:colId xmlns:a16="http://schemas.microsoft.com/office/drawing/2014/main" val="2035778212"/>
                    </a:ext>
                  </a:extLst>
                </a:gridCol>
                <a:gridCol w="467388">
                  <a:extLst>
                    <a:ext uri="{9D8B030D-6E8A-4147-A177-3AD203B41FA5}">
                      <a16:colId xmlns:a16="http://schemas.microsoft.com/office/drawing/2014/main" val="111350145"/>
                    </a:ext>
                  </a:extLst>
                </a:gridCol>
                <a:gridCol w="467388">
                  <a:extLst>
                    <a:ext uri="{9D8B030D-6E8A-4147-A177-3AD203B41FA5}">
                      <a16:colId xmlns:a16="http://schemas.microsoft.com/office/drawing/2014/main" val="1113162753"/>
                    </a:ext>
                  </a:extLst>
                </a:gridCol>
              </a:tblGrid>
              <a:tr h="708907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40" marR="2740" marT="27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40" marR="2740" marT="274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времени оформления заявления на прикрепление/снятие для мед. обслуживания в детской поликлинике № 1»</a:t>
                      </a:r>
                    </a:p>
                    <a:p>
                      <a:pPr algn="ctr" fontAlgn="ctr"/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«Работа регистратуры медицинской организации»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«Сокращение времени проведения вакцинопрофилактики в ДП № 1» </a:t>
                      </a:r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«Вакцинация»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«Распределение результатов лабораторных, инструментальных исследований по медицинским картам ф.112/у» </a:t>
                      </a:r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«Работа регистратуры медицинской организации»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времени ожидания у прививочного кабинета. (Проведение проф. прививок).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«Вакцинация»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времени на поиск </a:t>
                      </a:r>
                      <a:r>
                        <a:rPr lang="ru-RU" sz="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мед.карты</a:t>
                      </a:r>
                      <a:r>
                        <a:rPr lang="ru-RU" sz="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ф.112/у. Формирование архива поликлиники.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«Работа регистратуры медицинской организации»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сроков ожидания приема врача-эндокринолога.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«</a:t>
                      </a:r>
                      <a:r>
                        <a:rPr lang="ru-RU" sz="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Лечебно-диагностический прием врача</a:t>
                      </a:r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«Сокращение времени прохождения </a:t>
                      </a:r>
                      <a:r>
                        <a:rPr kumimoji="0" lang="ru-RU" sz="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проф.мед</a:t>
                      </a:r>
                      <a:r>
                        <a:rPr kumimoji="0" lang="ru-RU" sz="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осмотра у врача-ортопеда.»</a:t>
                      </a:r>
                      <a:br>
                        <a:rPr kumimoji="0" lang="ru-RU" sz="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sz="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Процесс «</a:t>
                      </a:r>
                      <a:r>
                        <a:rPr kumimoji="0" lang="ru-RU" sz="6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Профилактич</a:t>
                      </a:r>
                      <a:r>
                        <a:rPr kumimoji="0" lang="ru-RU" sz="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осмотр»</a:t>
                      </a:r>
                      <a:br>
                        <a:rPr kumimoji="0" lang="ru-RU" sz="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«Поставка бланков медицинской документации для нужд поликлиники «точно вовремя».»</a:t>
                      </a:r>
                    </a:p>
                    <a:p>
                      <a:pPr algn="ctr" fontAlgn="ctr"/>
                      <a:r>
                        <a:rPr kumimoji="0" lang="ru-RU" sz="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Процесс «</a:t>
                      </a:r>
                      <a:r>
                        <a:rPr lang="ru-RU" sz="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ресурсами в медицинской организации</a:t>
                      </a:r>
                      <a:r>
                        <a:rPr kumimoji="0" lang="ru-RU" sz="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kumimoji="0" lang="ru-RU" sz="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эффективности оказания неотложной медицинской помощи на дому.»</a:t>
                      </a:r>
                      <a:r>
                        <a:rPr lang="ru-RU" sz="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sz="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Процесс «</a:t>
                      </a:r>
                      <a:r>
                        <a:rPr kumimoji="0" lang="ru-RU" sz="6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Профилактич</a:t>
                      </a:r>
                      <a:r>
                        <a:rPr kumimoji="0" lang="ru-RU" sz="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осмотр»</a:t>
                      </a:r>
                      <a:endParaRPr lang="ru-RU" sz="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Поставка расходных материалов и изделий медицинского назначения «точно вовремя».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ресурсами в медицинской организации</a:t>
                      </a:r>
                      <a:r>
                        <a:rPr kumimoji="0" lang="ru-RU" sz="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kumimoji="0" lang="ru-RU" sz="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«Сокращение времени оформления санаторно-курортной карты врачом-педиатром.»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«</a:t>
                      </a:r>
                      <a:r>
                        <a:rPr lang="ru-RU" sz="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Лечебно-диагностический прием врача</a:t>
                      </a:r>
                      <a:r>
                        <a:rPr lang="ru-RU" sz="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600" dirty="0" smtClean="0"/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«Сокращение времени ожидания проведения ЭХО/КС у детей.»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«Лечебно-диагностический прием врача</a:t>
                      </a:r>
                      <a:r>
                        <a:rPr lang="ru-RU" sz="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600" dirty="0" smtClean="0"/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Сокращение времени  оформления направления, приема и  сопровождение пациентов в дневном стационаре  ДП № 1.»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«Работа дневного </a:t>
                      </a:r>
                      <a:r>
                        <a:rPr kumimoji="0" lang="ru-RU" sz="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страционара</a:t>
                      </a:r>
                      <a:r>
                        <a:rPr kumimoji="0" lang="ru-RU" sz="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extLst>
                  <a:ext uri="{0D108BD9-81ED-4DB2-BD59-A6C34878D82A}">
                    <a16:rowId xmlns:a16="http://schemas.microsoft.com/office/drawing/2014/main" val="1650908031"/>
                  </a:ext>
                </a:extLst>
              </a:tr>
              <a:tr h="754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2740" marR="2740" marT="2740" marB="0" anchor="ctr"/>
                </a:tc>
                <a:extLst>
                  <a:ext uri="{0D108BD9-81ED-4DB2-BD59-A6C34878D82A}">
                    <a16:rowId xmlns:a16="http://schemas.microsoft.com/office/drawing/2014/main" val="1826040297"/>
                  </a:ext>
                </a:extLst>
              </a:tr>
              <a:tr h="38181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Стандартизация процессов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419718"/>
                  </a:ext>
                </a:extLst>
              </a:tr>
              <a:tr h="1126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Соответствие текущей деятельности медицинской организации разработанным стандартам улучшенных процессов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b="0" i="0" u="none" strike="noStrike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874015"/>
                  </a:ext>
                </a:extLst>
              </a:tr>
              <a:tr h="966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4.2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Обновление стандартов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5078665"/>
                  </a:ext>
                </a:extLst>
              </a:tr>
              <a:tr h="966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4.3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Максимально возможное время добавления ценности на приеме пациентов врачом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600" dirty="0"/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60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b="0" i="0" u="none" strike="noStrike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b="0" i="0" u="none" strike="noStrike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4659763"/>
                  </a:ext>
                </a:extLst>
              </a:tr>
              <a:tr h="966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4.4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Выравнивание нагрузки отдельных сотрудников в процессе приема в одном рабочем помещении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600" dirty="0"/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b="0" i="0" u="none" strike="noStrike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b="0" i="0" u="none" strike="noStrike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819055"/>
                  </a:ext>
                </a:extLst>
              </a:tr>
              <a:tr h="38181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Качество медицинской помощи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86582"/>
                  </a:ext>
                </a:extLst>
              </a:tr>
              <a:tr h="1870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5.1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и сумма штрафов/удержаний/снятий, взысканных страховыми медицинскими организациями по результатам медико-экономического контроля, экспертизы качества медицинской помощи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47087"/>
                  </a:ext>
                </a:extLst>
              </a:tr>
              <a:tr h="38181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Доступность медицинской помощи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6882553"/>
                  </a:ext>
                </a:extLst>
              </a:tr>
              <a:tr h="1126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6.1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амбулаторного приема плановых пациентов врачами строго по времени и по предварительной записи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143813"/>
                  </a:ext>
                </a:extLst>
              </a:tr>
              <a:tr h="1126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удаленной записи на прием в медицинские организации (через Интернет, колл-центр)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2728677"/>
                  </a:ext>
                </a:extLst>
              </a:tr>
              <a:tr h="1126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6.3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выполнения профилактического осмотра и/или </a:t>
                      </a:r>
                      <a:r>
                        <a:rPr lang="ru-RU" sz="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диспан-серизации</a:t>
                      </a:r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взрослого населения за минимальное количество посещений 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12637"/>
                  </a:ext>
                </a:extLst>
              </a:tr>
              <a:tr h="38181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Вовлеченность персонала в улучшения процессов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9558"/>
                  </a:ext>
                </a:extLst>
              </a:tr>
              <a:tr h="1126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7.1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Вовлеченность руководителей медицинских организаций и их заместителей во внедрение бережливых технологий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  <a:r>
                        <a:rPr lang="ru-RU" sz="6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 </a:t>
                      </a:r>
                      <a:r>
                        <a:rPr lang="ru-RU" sz="6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b="0" i="0" u="none" strike="noStrike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6928639"/>
                  </a:ext>
                </a:extLst>
              </a:tr>
              <a:tr h="966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7.2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системы подачи и реализации предложений по улучшению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093860"/>
                  </a:ext>
                </a:extLst>
              </a:tr>
              <a:tr h="38181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Формирование системы управления 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870899"/>
                  </a:ext>
                </a:extLst>
              </a:tr>
              <a:tr h="381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8.1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Визуальное управление процессами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dirty="0"/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171167"/>
                  </a:ext>
                </a:extLst>
              </a:tr>
              <a:tr h="38181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 Эффективность использования оборудования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721767"/>
                  </a:ext>
                </a:extLst>
              </a:tr>
              <a:tr h="966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9.1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Производственная нагрузка оборудования (далее – ПН)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81857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5978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8715404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0" y="965101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344495604"/>
              </p:ext>
            </p:extLst>
          </p:nvPr>
        </p:nvGraphicFramePr>
        <p:xfrm>
          <a:off x="368135" y="1235034"/>
          <a:ext cx="8524345" cy="5398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475656" y="356659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60339" y="-67095"/>
            <a:ext cx="56166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Нормативное регулирование 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роекта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Сокращение времени  оформления направления, приема и  сопровождение пациентов в дневном стационаре  ДП №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1.»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627784" y="62204"/>
            <a:ext cx="504056" cy="5503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Рисунок 10">
            <a:extLst>
              <a:ext uri="{FF2B5EF4-FFF2-40B4-BE49-F238E27FC236}">
                <a16:creationId xmlns:a16="http://schemas.microsoft.com/office/drawing/2014/main" id="{7F91CF6D-C417-4D40-A9D3-D640FB2AFAED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 r="72893"/>
          <a:stretch>
            <a:fillRect/>
          </a:stretch>
        </p:blipFill>
        <p:spPr bwMode="auto">
          <a:xfrm>
            <a:off x="108391" y="-896"/>
            <a:ext cx="791201" cy="826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Картинки по запросу росатом">
            <a:extLst>
              <a:ext uri="{FF2B5EF4-FFF2-40B4-BE49-F238E27FC236}">
                <a16:creationId xmlns:a16="http://schemas.microsoft.com/office/drawing/2014/main" id="{DC40C301-79CB-4895-BFDB-FAABD5DCB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91479" y="87348"/>
            <a:ext cx="574982" cy="728312"/>
          </a:xfrm>
          <a:prstGeom prst="rect">
            <a:avLst/>
          </a:prstGeom>
          <a:noFill/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D9635A0-7004-4FA4-9082-B12842D1B45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743" y="87349"/>
            <a:ext cx="646538" cy="61308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B0368B6-8073-4135-8FF9-EACF3F080D6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0"/>
            <a:ext cx="792088" cy="77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8666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>
          <a:xfrm>
            <a:off x="642910" y="5474159"/>
            <a:ext cx="822960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715404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0073" y="1213806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491880" y="0"/>
            <a:ext cx="52755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Стратегия развития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детской поликлиники № 1 ГУЗ ЯО «ГДБ»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2021 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2022 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годы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0B2E657-A43D-4B5C-B244-44366131FF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759" y="116631"/>
            <a:ext cx="864096" cy="74895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A43C0A8-22DD-4E4C-861C-5F9AE21E88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592" y="109305"/>
            <a:ext cx="753575" cy="67920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C3026C5-68F2-41C6-9E6D-76E6D5AA4D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91" y="133107"/>
            <a:ext cx="840870" cy="69561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6F29832-26E5-4A6D-8A14-8A4896009E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8155" y="4688"/>
            <a:ext cx="1033977" cy="879982"/>
          </a:xfrm>
          <a:prstGeom prst="rect">
            <a:avLst/>
          </a:prstGeom>
        </p:spPr>
      </p:pic>
      <p:sp>
        <p:nvSpPr>
          <p:cNvPr id="16" name="Полилиния: фигура 7">
            <a:extLst>
              <a:ext uri="{FF2B5EF4-FFF2-40B4-BE49-F238E27FC236}">
                <a16:creationId xmlns:a16="http://schemas.microsoft.com/office/drawing/2014/main" id="{DFA723D3-08F3-4E96-8633-0365D71BFCA5}"/>
              </a:ext>
            </a:extLst>
          </p:cNvPr>
          <p:cNvSpPr/>
          <p:nvPr/>
        </p:nvSpPr>
        <p:spPr>
          <a:xfrm>
            <a:off x="5452590" y="3933057"/>
            <a:ext cx="1468933" cy="866163"/>
          </a:xfrm>
          <a:custGeom>
            <a:avLst/>
            <a:gdLst>
              <a:gd name="connsiteX0" fmla="*/ 0 w 1468933"/>
              <a:gd name="connsiteY0" fmla="*/ 0 h 1476000"/>
              <a:gd name="connsiteX1" fmla="*/ 1468933 w 1468933"/>
              <a:gd name="connsiteY1" fmla="*/ 0 h 1476000"/>
              <a:gd name="connsiteX2" fmla="*/ 1468933 w 1468933"/>
              <a:gd name="connsiteY2" fmla="*/ 1476000 h 1476000"/>
              <a:gd name="connsiteX3" fmla="*/ 0 w 1468933"/>
              <a:gd name="connsiteY3" fmla="*/ 1476000 h 1476000"/>
              <a:gd name="connsiteX4" fmla="*/ 0 w 1468933"/>
              <a:gd name="connsiteY4" fmla="*/ 0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8933" h="1476000">
                <a:moveTo>
                  <a:pt x="0" y="0"/>
                </a:moveTo>
                <a:lnTo>
                  <a:pt x="1468933" y="0"/>
                </a:lnTo>
                <a:lnTo>
                  <a:pt x="1468933" y="1476000"/>
                </a:lnTo>
                <a:lnTo>
                  <a:pt x="0" y="1476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416560" rIns="0" bIns="416560" numCol="1" spcCol="1270" anchor="ctr" anchorCtr="0">
            <a:noAutofit/>
          </a:bodyPr>
          <a:lstStyle/>
          <a:p>
            <a:pPr marL="0" lvl="0" indent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ru-RU" sz="4100" kern="1200"/>
          </a:p>
        </p:txBody>
      </p:sp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id="{F77F4B21-563D-41B4-929F-F9A59CEF874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8666" y="1503665"/>
          <a:ext cx="8638218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9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91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  <a:tabLst>
                          <a:tab pos="3409950" algn="l"/>
                        </a:tabLst>
                      </a:pP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Поставка расходных материалов и изделий медицинского назначения «точно вовремя». </a:t>
                      </a: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(28.09.2020-25.03.2021</a:t>
                      </a: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  <a:tabLst>
                          <a:tab pos="3409950" algn="l"/>
                        </a:tabLst>
                      </a:pP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  <a:tabLst>
                          <a:tab pos="3409950" algn="l"/>
                        </a:tabLst>
                      </a:pP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kumimoji="0" lang="ru-RU" sz="2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  <a:tabLst>
                          <a:tab pos="3409950" algn="l"/>
                        </a:tabLst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Сокращение времени оформления справки на санаторно-курортное лечение и санаторно-курортной карты врачом-педиатром. (25.12.2020-24.06.2021)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  <a:tabLst>
                          <a:tab pos="3409950" algn="l"/>
                        </a:tabLst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Сокращение времени ожидания проведения ЭХО-КС у детей (с 25.10.2021-25.04.2022)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F77F4B21-563D-41B4-929F-F9A59CEF8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2897586"/>
              </p:ext>
            </p:extLst>
          </p:nvPr>
        </p:nvGraphicFramePr>
        <p:xfrm>
          <a:off x="52449" y="4102987"/>
          <a:ext cx="8638218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9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91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3409950" algn="l"/>
                        </a:tabLst>
                        <a:defRPr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Сокращение времени ожидания проведения ЭХО/КС у детей.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  <a:tabLst>
                          <a:tab pos="3409950" algn="l"/>
                        </a:tabLst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(25.10.2021-25.04.2022)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  <a:tabLst>
                          <a:tab pos="3409950" algn="l"/>
                        </a:tabLst>
                      </a:pP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  <a:tabLst>
                          <a:tab pos="3409950" algn="l"/>
                        </a:tabLst>
                      </a:pP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3409950" algn="l"/>
                        </a:tabLst>
                        <a:defRPr/>
                      </a:pP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3409950" algn="l"/>
                        </a:tabLst>
                        <a:defRPr/>
                      </a:pP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3409950" algn="l"/>
                        </a:tabLst>
                        <a:defRPr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Сокращение времени  оформления направления, приема и  сопровождение пациентов в дневном стационаре  ДП № 1.</a:t>
                      </a:r>
                      <a:b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(23.05.2022-24.10.2022)</a:t>
                      </a:r>
                    </a:p>
                    <a:p>
                      <a:pPr marL="457200" lvl="0" indent="-457200">
                        <a:buFont typeface="Arial" panose="020B0604020202020204" pitchFamily="34" charset="0"/>
                        <a:buChar char="•"/>
                      </a:pPr>
                      <a:endParaRPr kumimoji="0" lang="ru-RU" sz="2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1809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7110"/>
            <a:ext cx="9144000" cy="42508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150293"/>
            <a:ext cx="8748464" cy="23083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sz="1400" b="1" dirty="0">
              <a:latin typeface="Georgia" pitchFamily="18" charset="0"/>
            </a:endParaRPr>
          </a:p>
          <a:p>
            <a:pPr algn="ctr"/>
            <a:endParaRPr lang="ru-RU" sz="1400" b="1" dirty="0">
              <a:latin typeface="Georgia" pitchFamily="18" charset="0"/>
            </a:endParaRPr>
          </a:p>
          <a:p>
            <a:pPr algn="ctr"/>
            <a:r>
              <a:rPr lang="ru-RU" altLang="ru-RU" sz="2000" b="1" dirty="0">
                <a:latin typeface="Arial" pitchFamily="34" charset="0"/>
                <a:cs typeface="Arial" pitchFamily="34" charset="0"/>
              </a:rPr>
              <a:t>ГУЗ ЯО «ГОРОДСКАЯ ДЕТСКАЯ БОЛЬНИЦА»</a:t>
            </a:r>
            <a:br>
              <a:rPr lang="ru-RU" altLang="ru-RU" sz="2000" b="1" dirty="0">
                <a:latin typeface="Arial" pitchFamily="34" charset="0"/>
                <a:cs typeface="Arial" pitchFamily="34" charset="0"/>
              </a:rPr>
            </a:br>
            <a:r>
              <a:rPr lang="ru-RU" altLang="ru-RU" sz="2000" b="1" dirty="0">
                <a:latin typeface="Arial" pitchFamily="34" charset="0"/>
                <a:cs typeface="Arial" pitchFamily="34" charset="0"/>
              </a:rPr>
              <a:t>детская поликлиника № 1</a:t>
            </a:r>
            <a:endParaRPr lang="ru-RU" altLang="ru-RU" sz="2000" b="1" dirty="0">
              <a:latin typeface="Georgia" pitchFamily="18" charset="0"/>
            </a:endParaRPr>
          </a:p>
          <a:p>
            <a:pPr algn="ctr"/>
            <a:endParaRPr lang="ru-RU" sz="4000" b="1" dirty="0">
              <a:latin typeface="Georgia" pitchFamily="18" charset="0"/>
            </a:endParaRPr>
          </a:p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715404" y="0"/>
            <a:ext cx="214282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929718" y="0"/>
            <a:ext cx="214282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475656" y="356659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1475656" y="356659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50F0263-22BF-49C7-92EE-0A4460F11A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759" y="116631"/>
            <a:ext cx="864096" cy="74895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FDA49E4-D88B-4CD4-86E6-BF8EDA710A0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592" y="109305"/>
            <a:ext cx="753575" cy="67920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69513F0-335F-41B0-B88D-F0080F6A6D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91" y="133107"/>
            <a:ext cx="840870" cy="69561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13CD9F0-1921-43C9-BCE2-710462F46A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9961" y="11785"/>
            <a:ext cx="864097" cy="87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60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>
          <a:xfrm>
            <a:off x="642910" y="5474159"/>
            <a:ext cx="822960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75656" y="356659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3274985" y="-38230"/>
            <a:ext cx="5441291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  в  рамках проекта</a:t>
            </a:r>
            <a:r>
              <a:rPr lang="en-US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«Сокращение времени  оформления направления, приема и  сопровождение пациентов в дневном стационаре  ДП № </a:t>
            </a:r>
            <a:r>
              <a:rPr lang="ru-RU" sz="1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1.» </a:t>
            </a:r>
            <a:endParaRPr lang="ru-RU" sz="17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8715404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0" y="1053876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3661665"/>
            <a:ext cx="4572000" cy="4565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0">
            <a:extLst>
              <a:ext uri="{FF2B5EF4-FFF2-40B4-BE49-F238E27FC236}">
                <a16:creationId xmlns:a16="http://schemas.microsoft.com/office/drawing/2014/main" id="{A9738BE6-9A8C-4A73-965B-DF395E655DF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r="72893"/>
          <a:stretch>
            <a:fillRect/>
          </a:stretch>
        </p:blipFill>
        <p:spPr bwMode="auto">
          <a:xfrm>
            <a:off x="108391" y="-896"/>
            <a:ext cx="791201" cy="826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Картинки по запросу росатом">
            <a:extLst>
              <a:ext uri="{FF2B5EF4-FFF2-40B4-BE49-F238E27FC236}">
                <a16:creationId xmlns:a16="http://schemas.microsoft.com/office/drawing/2014/main" id="{CA235120-6E91-45EA-91E4-8BFD1A371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1479" y="87348"/>
            <a:ext cx="574982" cy="728312"/>
          </a:xfrm>
          <a:prstGeom prst="rect">
            <a:avLst/>
          </a:prstGeom>
          <a:noFill/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DDA7ED4-448E-4500-A17B-892FD014A4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743" y="87349"/>
            <a:ext cx="646538" cy="61308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0EE4949-B45D-4C86-B4D9-49FAA555BC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87348"/>
            <a:ext cx="646538" cy="61308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8A92888-0005-4B95-B8C6-091E06C092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0"/>
            <a:ext cx="792088" cy="775724"/>
          </a:xfrm>
          <a:prstGeom prst="rect">
            <a:avLst/>
          </a:prstGeom>
        </p:spPr>
      </p:pic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92096"/>
              </p:ext>
            </p:extLst>
          </p:nvPr>
        </p:nvGraphicFramePr>
        <p:xfrm>
          <a:off x="161337" y="1527555"/>
          <a:ext cx="8392731" cy="4541796"/>
        </p:xfrm>
        <a:graphic>
          <a:graphicData uri="http://schemas.openxmlformats.org/drawingml/2006/table">
            <a:tbl>
              <a:tblPr firstRow="1">
                <a:tableStyleId>{0505E3EF-67EA-436B-97B2-0124C06EBD24}</a:tableStyleId>
              </a:tblPr>
              <a:tblGrid>
                <a:gridCol w="230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75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86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3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5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71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4807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156" marR="6315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Период  обучения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156" marR="6315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Организация, проводившая обучение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156" marR="6315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Категория</a:t>
                      </a:r>
                      <a:r>
                        <a:rPr lang="ru-RU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персонала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156" marR="6315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</a:t>
                      </a:r>
                      <a:r>
                        <a:rPr lang="ru-RU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сотрудников, прошедших обучение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156" marR="6315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156" marR="6315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564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156" marR="6315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156" marR="6315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156" marR="6315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156" marR="6315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</a:t>
                      </a:r>
                    </a:p>
                  </a:txBody>
                  <a:tcPr marL="63156" marR="6315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%*</a:t>
                      </a:r>
                    </a:p>
                  </a:txBody>
                  <a:tcPr marL="63156" marR="6315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68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56" marR="6315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04.06.2019</a:t>
                      </a:r>
                    </a:p>
                  </a:txBody>
                  <a:tcPr marL="63156" marR="6315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Федеральное</a:t>
                      </a:r>
                      <a:r>
                        <a:rPr lang="ru-RU" sz="13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государственное бюджетное образовательное учреждение высшего образования «Ярославский государственный медицинский университет» Министерства здравоохранения Российской Федерации</a:t>
                      </a: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56" marR="6315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Мед. сёстры</a:t>
                      </a:r>
                    </a:p>
                  </a:txBody>
                  <a:tcPr marL="63156" marR="6315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</a:t>
                      </a:r>
                    </a:p>
                  </a:txBody>
                  <a:tcPr marL="63156" marR="6315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56" marR="6315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6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56" marR="6315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04.06.2019</a:t>
                      </a:r>
                    </a:p>
                  </a:txBody>
                  <a:tcPr marL="63156" marR="6315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Федеральное</a:t>
                      </a:r>
                      <a:r>
                        <a:rPr lang="ru-RU" sz="13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государственное бюджетное образовательное учреждение высшего образования «Ярославский государственный медицинский университет» Министерства здравоохранения Российской Федерации</a:t>
                      </a: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56" marR="6315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врачи</a:t>
                      </a:r>
                    </a:p>
                  </a:txBody>
                  <a:tcPr marL="63156" marR="6315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</a:t>
                      </a: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56" marR="6315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56" marR="6315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2771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>
          <a:xfrm>
            <a:off x="642910" y="5474159"/>
            <a:ext cx="822960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051395374"/>
              </p:ext>
            </p:extLst>
          </p:nvPr>
        </p:nvGraphicFramePr>
        <p:xfrm>
          <a:off x="158953" y="1476356"/>
          <a:ext cx="856895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Группа 14"/>
          <p:cNvGrpSpPr/>
          <p:nvPr/>
        </p:nvGrpSpPr>
        <p:grpSpPr>
          <a:xfrm>
            <a:off x="2339752" y="3861048"/>
            <a:ext cx="6192688" cy="2256053"/>
            <a:chOff x="3007054" y="3130000"/>
            <a:chExt cx="5345873" cy="1137107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6" name="Прямоугольник с двумя скругленными соседними углами 15"/>
            <p:cNvSpPr/>
            <p:nvPr/>
          </p:nvSpPr>
          <p:spPr>
            <a:xfrm rot="5400000">
              <a:off x="5111437" y="1025617"/>
              <a:ext cx="1137107" cy="5345873"/>
            </a:xfrm>
            <a:prstGeom prst="round2SameRect">
              <a:avLst/>
            </a:prstGeom>
            <a:grpFill/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Прямоугольник 16"/>
            <p:cNvSpPr/>
            <p:nvPr/>
          </p:nvSpPr>
          <p:spPr>
            <a:xfrm>
              <a:off x="3124724" y="3185509"/>
              <a:ext cx="5103880" cy="102608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19050" rIns="38100" bIns="19050" numCol="1" spcCol="1270" anchor="ctr" anchorCtr="0">
              <a:noAutofit/>
            </a:bodyPr>
            <a:lstStyle/>
            <a:p>
              <a:pPr marL="268288" lvl="1" indent="-211138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6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Длительное время ожидания у кабинета приема пациентов</a:t>
              </a:r>
            </a:p>
            <a:p>
              <a:pPr marL="268288" lvl="1" indent="-211138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6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Лишнее обращение в регистратуру</a:t>
              </a:r>
            </a:p>
            <a:p>
              <a:pPr marL="268288" lvl="1" indent="-211138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6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Долгое ожидание записи к врачам специалистам</a:t>
              </a:r>
              <a:endPara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0" name="Прямоугольник 39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8715404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0" y="1053876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1475656" y="356659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2896121" y="-61204"/>
            <a:ext cx="57995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Перечень  основных  проблем в детской поликлинике № </a:t>
            </a:r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ГУЗ ЯО «ГДБ»   </a:t>
            </a:r>
          </a:p>
        </p:txBody>
      </p:sp>
      <p:sp>
        <p:nvSpPr>
          <p:cNvPr id="45" name="Заголовок 1"/>
          <p:cNvSpPr txBox="1">
            <a:spLocks/>
          </p:cNvSpPr>
          <p:nvPr/>
        </p:nvSpPr>
        <p:spPr>
          <a:xfrm>
            <a:off x="-374848" y="1340768"/>
            <a:ext cx="9518848" cy="750102"/>
          </a:xfrm>
          <a:prstGeom prst="rect">
            <a:avLst/>
          </a:prstGeom>
          <a:effectLst>
            <a:outerShdw blurRad="50800" dist="38100" dir="2700000" algn="tl" rotWithShape="0">
              <a:schemeClr val="accent1">
                <a:alpha val="40000"/>
              </a:schemeClr>
            </a:outerShdw>
          </a:effectLst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cap="all" dirty="0">
              <a:latin typeface="Georgia" pitchFamily="18" charset="0"/>
              <a:ea typeface="+mn-ea"/>
              <a:cs typeface="+mn-cs"/>
            </a:endParaRPr>
          </a:p>
        </p:txBody>
      </p:sp>
      <p:pic>
        <p:nvPicPr>
          <p:cNvPr id="15" name="Рисунок 10">
            <a:extLst>
              <a:ext uri="{FF2B5EF4-FFF2-40B4-BE49-F238E27FC236}">
                <a16:creationId xmlns:a16="http://schemas.microsoft.com/office/drawing/2014/main" id="{F1C898FF-0A8A-4DDE-AABB-5E5FF42179C4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 r="72893"/>
          <a:stretch>
            <a:fillRect/>
          </a:stretch>
        </p:blipFill>
        <p:spPr bwMode="auto">
          <a:xfrm>
            <a:off x="108391" y="-896"/>
            <a:ext cx="791201" cy="826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6" descr="Картинки по запросу росатом">
            <a:extLst>
              <a:ext uri="{FF2B5EF4-FFF2-40B4-BE49-F238E27FC236}">
                <a16:creationId xmlns:a16="http://schemas.microsoft.com/office/drawing/2014/main" id="{559CA895-3B44-4A9B-A284-3D5685965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91479" y="87348"/>
            <a:ext cx="574982" cy="728312"/>
          </a:xfrm>
          <a:prstGeom prst="rect">
            <a:avLst/>
          </a:prstGeom>
          <a:noFill/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E71319C-9F0B-4F09-B797-38004881EBF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87348"/>
            <a:ext cx="646538" cy="61308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EC9A7E2-07F8-4C38-8364-3D404C58AA4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0"/>
            <a:ext cx="792088" cy="77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978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71"/>
          <p:cNvSpPr txBox="1"/>
          <p:nvPr/>
        </p:nvSpPr>
        <p:spPr>
          <a:xfrm>
            <a:off x="1475656" y="356659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5" name="TextBox 74"/>
          <p:cNvSpPr txBox="1"/>
          <p:nvPr/>
        </p:nvSpPr>
        <p:spPr>
          <a:xfrm>
            <a:off x="3386812" y="-11786"/>
            <a:ext cx="53505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Сводный  анализ  проблем в  рамках проекта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«Сокращение времени  оформления направления, приема и  сопровождение пациентов в дневном стационаре  ДП №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1.» 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251520" y="1294704"/>
            <a:ext cx="8352928" cy="5431032"/>
          </a:xfrm>
          <a:prstGeom prst="rect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8715404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0" y="1053876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DFD0665-79BF-4347-825F-4692DFCA48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87348"/>
            <a:ext cx="646538" cy="613086"/>
          </a:xfrm>
          <a:prstGeom prst="rect">
            <a:avLst/>
          </a:prstGeom>
        </p:spPr>
      </p:pic>
      <p:pic>
        <p:nvPicPr>
          <p:cNvPr id="17" name="Рисунок 10">
            <a:extLst>
              <a:ext uri="{FF2B5EF4-FFF2-40B4-BE49-F238E27FC236}">
                <a16:creationId xmlns:a16="http://schemas.microsoft.com/office/drawing/2014/main" id="{B79686B2-2F00-4300-AF9B-F7976C03337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r="72893"/>
          <a:stretch>
            <a:fillRect/>
          </a:stretch>
        </p:blipFill>
        <p:spPr bwMode="auto">
          <a:xfrm>
            <a:off x="108391" y="-896"/>
            <a:ext cx="791201" cy="826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6" descr="Картинки по запросу росатом">
            <a:extLst>
              <a:ext uri="{FF2B5EF4-FFF2-40B4-BE49-F238E27FC236}">
                <a16:creationId xmlns:a16="http://schemas.microsoft.com/office/drawing/2014/main" id="{D98B292D-7178-4396-B976-43531C2EB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1479" y="87348"/>
            <a:ext cx="574982" cy="728312"/>
          </a:xfrm>
          <a:prstGeom prst="rect">
            <a:avLst/>
          </a:prstGeom>
          <a:noFill/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443A44B-D754-4914-AADA-425EEF2768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0"/>
            <a:ext cx="792088" cy="775724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3707904" y="1462884"/>
            <a:ext cx="16485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Фотофиксация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82" y="1897897"/>
            <a:ext cx="2698574" cy="455884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550" y="2652040"/>
            <a:ext cx="3945280" cy="242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054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475656" y="356659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-2916832" y="3001835"/>
            <a:ext cx="10972800" cy="51720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23528" y="2924944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475656" y="356659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555776" y="116632"/>
            <a:ext cx="504056" cy="5503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600" y="64740"/>
            <a:ext cx="659728" cy="627956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540" y="28458"/>
            <a:ext cx="740796" cy="664238"/>
          </a:xfrm>
          <a:prstGeom prst="rect">
            <a:avLst/>
          </a:prstGeom>
        </p:spPr>
      </p:pic>
      <p:sp>
        <p:nvSpPr>
          <p:cNvPr id="63" name="Прямоугольник 62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8715404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07141" y="1439849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68715" y="17066"/>
            <a:ext cx="56538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Сводный анализ проектов, реализуемых в 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детской поликлинике № </a:t>
            </a:r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ГУЗ ЯО «ГДБ» 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1560" y="1962833"/>
            <a:ext cx="77768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Направления, выбранные для реализации в рамках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ного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проекта «Развитие системы оказания первичной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медико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санитарной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помощи» в части создания и тиражирования новой модели медицинской организации, оказывающей первичную медико-санитарную помощь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0"/>
            <a:ext cx="792088" cy="77572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7474F7F-7B42-4110-986C-693F0CB77B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87348"/>
            <a:ext cx="646538" cy="613086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243540" y="3714909"/>
            <a:ext cx="8204657" cy="25202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03900" y="4289884"/>
            <a:ext cx="835034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dirty="0">
              <a:cs typeface="Times New Roman" pitchFamily="18" charset="0"/>
            </a:endParaRPr>
          </a:p>
          <a:p>
            <a:pPr marL="628650" indent="-62865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дневного стационара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697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475656" y="356659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79512" y="1124744"/>
            <a:ext cx="8640960" cy="84544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715404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41054" y="108319"/>
            <a:ext cx="55323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Сводный анализ проектов, реализуемых в 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детской поликлинике № </a:t>
            </a:r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ГУЗ ЯО «ГДБ» 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7987" y="1461910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627784" y="116632"/>
            <a:ext cx="504056" cy="5503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7563" y="133107"/>
            <a:ext cx="659728" cy="62795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116632"/>
            <a:ext cx="740796" cy="66423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0672" y="0"/>
            <a:ext cx="792088" cy="77572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C05BC74-3FEA-4337-8820-A24A6A6A84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91" y="133107"/>
            <a:ext cx="646538" cy="613086"/>
          </a:xfrm>
          <a:prstGeom prst="rect">
            <a:avLst/>
          </a:prstGeom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7696892"/>
              </p:ext>
            </p:extLst>
          </p:nvPr>
        </p:nvGraphicFramePr>
        <p:xfrm>
          <a:off x="70298" y="1683452"/>
          <a:ext cx="8535892" cy="5120640"/>
        </p:xfrm>
        <a:graphic>
          <a:graphicData uri="http://schemas.openxmlformats.org/drawingml/2006/table">
            <a:tbl>
              <a:tblPr firstRow="1" bandCol="1">
                <a:tableStyleId>{8799B23B-EC83-4686-B30A-512413B5E67A}</a:tableStyleId>
              </a:tblPr>
              <a:tblGrid>
                <a:gridCol w="17739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73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545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742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Направление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прикрепленного</a:t>
                      </a:r>
                      <a:r>
                        <a:rPr lang="ru-RU" sz="18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населения, тыс. человек</a:t>
                      </a:r>
                      <a:endParaRPr lang="ru-RU" sz="1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Цели и задачи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844">
                <a:tc rowSpan="4">
                  <a:txBody>
                    <a:bodyPr/>
                    <a:lstStyle/>
                    <a:p>
                      <a:pPr marL="0" indent="0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дневного стационара.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8,87</a:t>
                      </a:r>
                      <a:endParaRPr lang="ru-RU" sz="240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времени оформления</a:t>
                      </a:r>
                      <a:r>
                        <a:rPr lang="ru-RU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документации до 5-10 минут.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494">
                <a:tc vMerge="1">
                  <a:txBody>
                    <a:bodyPr/>
                    <a:lstStyle/>
                    <a:p>
                      <a:pPr marL="0" indent="0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None/>
                      </a:pPr>
                      <a:endParaRPr lang="ru-RU" sz="2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времени ожидания у кабинетов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пациентами, находящимися на лечении в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дн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стационаре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1-5 минут.</a:t>
                      </a:r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494">
                <a:tc vMerge="1">
                  <a:txBody>
                    <a:bodyPr/>
                    <a:lstStyle/>
                    <a:p>
                      <a:pPr marL="0" indent="0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None/>
                      </a:pPr>
                      <a:endParaRPr lang="ru-RU" sz="2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Достижение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критерия НММО 13 (Выравнивание нагрузки между сотрудниками) до 30 % колебания нагрузки между сотрудниками.</a:t>
                      </a:r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6929">
                <a:tc vMerge="1">
                  <a:txBody>
                    <a:bodyPr/>
                    <a:lstStyle/>
                    <a:p>
                      <a:pPr marL="0" indent="0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None/>
                      </a:pPr>
                      <a:endParaRPr lang="ru-RU" sz="2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Достижение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критерия НММО 17 (Обеспечение удаленной записи на прием в мед. организации), 100% записей, произведенных без посещения регистратуры.</a:t>
                      </a:r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255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Заголовок 1"/>
          <p:cNvSpPr txBox="1">
            <a:spLocks/>
          </p:cNvSpPr>
          <p:nvPr/>
        </p:nvSpPr>
        <p:spPr>
          <a:xfrm>
            <a:off x="-396552" y="1454762"/>
            <a:ext cx="9518848" cy="750102"/>
          </a:xfrm>
          <a:prstGeom prst="rect">
            <a:avLst/>
          </a:prstGeom>
          <a:effectLst>
            <a:outerShdw blurRad="50800" dist="38100" dir="2700000" algn="tl" rotWithShape="0">
              <a:schemeClr val="accent1">
                <a:alpha val="40000"/>
              </a:schemeClr>
            </a:outerShdw>
          </a:effectLst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cap="all" dirty="0"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475656" y="356659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4" name="TextBox 73"/>
          <p:cNvSpPr txBox="1"/>
          <p:nvPr/>
        </p:nvSpPr>
        <p:spPr>
          <a:xfrm>
            <a:off x="1475656" y="356659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5" name="TextBox 74"/>
          <p:cNvSpPr txBox="1"/>
          <p:nvPr/>
        </p:nvSpPr>
        <p:spPr>
          <a:xfrm>
            <a:off x="3100020" y="114048"/>
            <a:ext cx="58388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 основных показателей проекта: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«Сокращение времени  оформления направления, приема и  сопровождение пациентов в дневном стационаре  ДП №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1.» 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8715404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0" y="1148977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6F1D5E6-4600-487B-B8D6-EADCBF50D5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76876"/>
            <a:ext cx="812804" cy="66423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842C62F-228C-4AEE-BFDF-AE4BBC49E2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0753" y="133107"/>
            <a:ext cx="646538" cy="62795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86A5BAB-49A6-45C4-B8FB-FC456B7A5E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91" y="133107"/>
            <a:ext cx="646538" cy="61308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5B35528-01BF-4026-9C0C-07CCC0C96D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0672" y="0"/>
            <a:ext cx="812804" cy="775724"/>
          </a:xfrm>
          <a:prstGeom prst="rect">
            <a:avLst/>
          </a:prstGeom>
        </p:spPr>
      </p:pic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2051937"/>
              </p:ext>
            </p:extLst>
          </p:nvPr>
        </p:nvGraphicFramePr>
        <p:xfrm>
          <a:off x="289250" y="1368031"/>
          <a:ext cx="8136904" cy="5422392"/>
        </p:xfrm>
        <a:graphic>
          <a:graphicData uri="http://schemas.openxmlformats.org/drawingml/2006/table">
            <a:tbl>
              <a:tblPr firstRow="1" bandCol="1">
                <a:tableStyleId>{8799B23B-EC83-4686-B30A-512413B5E67A}</a:tableStyleId>
              </a:tblPr>
              <a:tblGrid>
                <a:gridCol w="28464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80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657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проблема</a:t>
                      </a:r>
                    </a:p>
                  </a:txBody>
                  <a:tcPr marL="21109" marR="2110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показатель</a:t>
                      </a:r>
                    </a:p>
                  </a:txBody>
                  <a:tcPr marL="21109" marR="2110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текущее состояние</a:t>
                      </a:r>
                    </a:p>
                  </a:txBody>
                  <a:tcPr marL="21109" marR="2110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целевое состояние</a:t>
                      </a:r>
                    </a:p>
                  </a:txBody>
                  <a:tcPr marL="21109" marR="2110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6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времени оформления</a:t>
                      </a:r>
                      <a:r>
                        <a:rPr lang="ru-RU" sz="17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документации, минуты.</a:t>
                      </a:r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Длительность, минуты</a:t>
                      </a:r>
                      <a:endParaRPr lang="ru-RU" sz="17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15-20</a:t>
                      </a:r>
                      <a:endParaRPr lang="ru-RU" sz="1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5-10</a:t>
                      </a:r>
                      <a:endParaRPr lang="ru-RU" sz="1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573220"/>
                  </a:ext>
                </a:extLst>
              </a:tr>
              <a:tr h="3695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времени ожидания у кабинетов</a:t>
                      </a:r>
                      <a:r>
                        <a:rPr lang="ru-RU" sz="1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пациентами, находящимися на лечении в дневном стационаре,</a:t>
                      </a:r>
                      <a:r>
                        <a:rPr lang="ru-RU" sz="1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минуты.</a:t>
                      </a:r>
                      <a:endParaRPr lang="ru-RU" sz="17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Длительность, минуты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15-20</a:t>
                      </a:r>
                      <a:endParaRPr lang="ru-RU" sz="1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1-5</a:t>
                      </a:r>
                      <a:endParaRPr lang="ru-RU" sz="1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5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Достижение</a:t>
                      </a:r>
                      <a:r>
                        <a:rPr lang="ru-RU" sz="1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критерия НММО 13 (Выравнивание нагрузки между сотрудниками).</a:t>
                      </a:r>
                      <a:endParaRPr lang="ru-RU" sz="17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колебания нагрузки между сотрудниками, %.</a:t>
                      </a:r>
                      <a:endParaRPr lang="ru-RU" sz="17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5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Достижение</a:t>
                      </a:r>
                      <a:r>
                        <a:rPr lang="ru-RU" sz="1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критерия НММО 17 (Обеспечение удаленной записи на прием в медицинские организации).</a:t>
                      </a:r>
                      <a:endParaRPr lang="ru-RU" sz="17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записей, произведенных без посещения регистратуры, %.</a:t>
                      </a:r>
                      <a:endParaRPr lang="ru-RU" sz="17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0764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Прямоугольник 143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Прямоугольник 144"/>
          <p:cNvSpPr/>
          <p:nvPr/>
        </p:nvSpPr>
        <p:spPr>
          <a:xfrm>
            <a:off x="8715404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395536" y="2204864"/>
            <a:ext cx="7976684" cy="51720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endParaRPr lang="ru-RU" dirty="0"/>
          </a:p>
        </p:txBody>
      </p:sp>
      <p:sp>
        <p:nvSpPr>
          <p:cNvPr id="146" name="Прямоугольник 145"/>
          <p:cNvSpPr/>
          <p:nvPr/>
        </p:nvSpPr>
        <p:spPr>
          <a:xfrm>
            <a:off x="0" y="908720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7" name="TextBox 276"/>
          <p:cNvSpPr txBox="1"/>
          <p:nvPr/>
        </p:nvSpPr>
        <p:spPr>
          <a:xfrm>
            <a:off x="3299057" y="-91524"/>
            <a:ext cx="53817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Проект: «Сокращение времени  оформления направления, приема и  сопровождение пациентов в дневном стационаре  ДП №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1.»,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алгоритм решения проблем.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2358591"/>
              </p:ext>
            </p:extLst>
          </p:nvPr>
        </p:nvGraphicFramePr>
        <p:xfrm>
          <a:off x="95441" y="1229516"/>
          <a:ext cx="8524521" cy="5516880"/>
        </p:xfrm>
        <a:graphic>
          <a:graphicData uri="http://schemas.openxmlformats.org/drawingml/2006/table">
            <a:tbl>
              <a:tblPr firstRow="1" bandCol="1">
                <a:tableStyleId>{8799B23B-EC83-4686-B30A-512413B5E67A}</a:tableStyleId>
              </a:tblPr>
              <a:tblGrid>
                <a:gridCol w="2244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38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764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ПРОБЛЕМА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Мероприятия</a:t>
                      </a:r>
                      <a:r>
                        <a:rPr lang="ru-RU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для решения проблемы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ИТОГИ (ЭФФЕКТ)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1477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Длительное время оформления документации 15-20 минут.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lvl="0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Введение электронных медицинских карт для дневного стационара</a:t>
                      </a:r>
                    </a:p>
                    <a:p>
                      <a:pPr lvl="0"/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Введение электронной записи для дневного стационара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времени оформления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документации до 5-10 минут.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409">
                <a:tc rowSpan="2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Длительное время ожидания у кабинетов пациентами, находящимися на лечении в дневном стационаре.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времени ожидания у кабинетов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пациентами, находящимися на лечении в 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дн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стационаре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1-5 минут.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3778">
                <a:tc vMerge="1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Достижение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критерия НММО 13 (Выравнивание нагрузки между сотрудниками) до 30 % колебания нагрузки между сотрудниками.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75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предварительной записи на процедуры для пациентов, находящихся на лечении в дневном стационаре.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vl="0"/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Достижение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критерия НММО 17 (Обеспечение удаленной записи на прием в мед. организации), 100% записей, произведенных без посещения регистратуры.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6058E1E-EB29-441D-BF3B-3196AE5406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76876"/>
            <a:ext cx="864096" cy="66423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4D986C4-8424-4C2F-941B-BB1D624CF4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0753" y="133107"/>
            <a:ext cx="646538" cy="62795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B1A38B4-E543-4C75-964A-6D7723C800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91" y="133107"/>
            <a:ext cx="646538" cy="61308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66454E5-51BA-4F8D-ABC3-52F7947091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070" y="36521"/>
            <a:ext cx="812804" cy="77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7831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9150</TotalTime>
  <Words>2225</Words>
  <Application>Microsoft Office PowerPoint</Application>
  <PresentationFormat>Экран (4:3)</PresentationFormat>
  <Paragraphs>525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Georgia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инженер</cp:lastModifiedBy>
  <cp:revision>896</cp:revision>
  <dcterms:created xsi:type="dcterms:W3CDTF">2017-06-09T07:37:26Z</dcterms:created>
  <dcterms:modified xsi:type="dcterms:W3CDTF">2022-10-23T18:05:17Z</dcterms:modified>
</cp:coreProperties>
</file>